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17" r:id="rId28"/>
    <p:sldId id="318" r:id="rId29"/>
    <p:sldId id="319" r:id="rId30"/>
    <p:sldId id="320" r:id="rId31"/>
    <p:sldId id="321" r:id="rId32"/>
    <p:sldId id="322" r:id="rId33"/>
    <p:sldId id="323" r:id="rId34"/>
    <p:sldId id="324" r:id="rId35"/>
    <p:sldId id="325" r:id="rId36"/>
    <p:sldId id="326" r:id="rId37"/>
    <p:sldId id="290" r:id="rId38"/>
    <p:sldId id="291" r:id="rId39"/>
    <p:sldId id="292" r:id="rId40"/>
    <p:sldId id="327" r:id="rId41"/>
    <p:sldId id="293" r:id="rId42"/>
    <p:sldId id="328" r:id="rId43"/>
    <p:sldId id="329" r:id="rId44"/>
    <p:sldId id="294" r:id="rId45"/>
    <p:sldId id="295" r:id="rId46"/>
    <p:sldId id="297" r:id="rId47"/>
    <p:sldId id="298" r:id="rId48"/>
    <p:sldId id="299" r:id="rId49"/>
    <p:sldId id="300" r:id="rId50"/>
    <p:sldId id="301" r:id="rId51"/>
    <p:sldId id="302" r:id="rId52"/>
    <p:sldId id="331" r:id="rId53"/>
    <p:sldId id="303" r:id="rId54"/>
    <p:sldId id="304" r:id="rId55"/>
    <p:sldId id="305" r:id="rId56"/>
    <p:sldId id="306" r:id="rId57"/>
    <p:sldId id="307" r:id="rId58"/>
    <p:sldId id="330" r:id="rId59"/>
  </p:sldIdLst>
  <p:sldSz cx="14630400" cy="8229600"/>
  <p:notesSz cx="8229600" cy="14630400"/>
  <p:embeddedFontLst>
    <p:embeddedFont>
      <p:font typeface="Book Antiqua" panose="02040602050305030304" pitchFamily="18" charset="0"/>
      <p:regular r:id="rId61"/>
      <p:bold r:id="rId62"/>
      <p:italic r:id="rId63"/>
      <p:boldItalic r:id="rId64"/>
    </p:embeddedFont>
    <p:embeddedFont>
      <p:font typeface="Nunito Semi Bold" panose="02020500000000000000" charset="0"/>
      <p:regular r:id="rId65"/>
    </p:embeddedFont>
    <p:embeddedFont>
      <p:font typeface="PT Sans" panose="020B0503020203020204" pitchFamily="34" charset="0"/>
      <p:regular r:id="rId66"/>
      <p:bold r:id="rId67"/>
      <p:italic r:id="rId68"/>
      <p:boldItalic r:id="rId69"/>
    </p:embeddedFont>
    <p:embeddedFont>
      <p:font typeface="Verdana" panose="020B0604030504040204" pitchFamily="34" charset="0"/>
      <p:regular r:id="rId70"/>
      <p:bold r:id="rId71"/>
      <p:italic r:id="rId72"/>
      <p:boldItalic r:id="rId73"/>
    </p:embeddedFont>
    <p:embeddedFont>
      <p:font typeface="微軟正黑體" panose="020B0604030504040204" pitchFamily="34" charset="-120"/>
      <p:regular r:id="rId74"/>
      <p:bold r:id="rId75"/>
    </p:embeddedFont>
    <p:embeddedFont>
      <p:font typeface="標楷體" panose="03000509000000000000" pitchFamily="65" charset="-120"/>
      <p:regular r:id="rId76"/>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7" autoAdjust="0"/>
    <p:restoredTop sz="94610"/>
  </p:normalViewPr>
  <p:slideViewPr>
    <p:cSldViewPr snapToGrid="0" snapToObjects="1">
      <p:cViewPr varScale="1">
        <p:scale>
          <a:sx n="69" d="100"/>
          <a:sy n="69"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7BCE5-C7B6-47DA-9B77-A0A93A3BAD16}"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8FCA0BD2-2722-41C0-8E69-AAC0724D1901}">
      <dgm:prSet/>
      <dgm:spPr/>
      <dgm:t>
        <a:bodyPr anchor="ctr"/>
        <a:lstStyle/>
        <a:p>
          <a:r>
            <a:rPr lang="en-US" b="1" i="0" baseline="0"/>
            <a:t>3-1. </a:t>
          </a:r>
          <a:r>
            <a:rPr lang="zh-TW" b="1" i="0" baseline="0"/>
            <a:t>打造健康友善職場</a:t>
          </a:r>
          <a:endParaRPr lang="en-US"/>
        </a:p>
      </dgm:t>
    </dgm:pt>
    <dgm:pt modelId="{BB3005CC-F2A2-431A-B903-86488EFD39E4}" type="parTrans" cxnId="{ACCFD33F-7DF9-4CF9-81A7-A6AB3D7D8C1B}">
      <dgm:prSet/>
      <dgm:spPr/>
      <dgm:t>
        <a:bodyPr/>
        <a:lstStyle/>
        <a:p>
          <a:endParaRPr lang="en-US"/>
        </a:p>
      </dgm:t>
    </dgm:pt>
    <dgm:pt modelId="{1A8756FD-D48B-4A06-A48D-E147A56F6324}" type="sibTrans" cxnId="{ACCFD33F-7DF9-4CF9-81A7-A6AB3D7D8C1B}">
      <dgm:prSet/>
      <dgm:spPr/>
      <dgm:t>
        <a:bodyPr/>
        <a:lstStyle/>
        <a:p>
          <a:endParaRPr lang="en-US"/>
        </a:p>
      </dgm:t>
    </dgm:pt>
    <dgm:pt modelId="{891E94E0-8958-49CA-BC58-F190E9962824}">
      <dgm:prSet/>
      <dgm:spPr/>
      <dgm:t>
        <a:bodyPr anchor="ctr"/>
        <a:lstStyle/>
        <a:p>
          <a:r>
            <a:rPr lang="en-US" b="1" i="0" baseline="0"/>
            <a:t>3-2. </a:t>
          </a:r>
          <a:r>
            <a:rPr lang="zh-TW" b="1" i="0" baseline="0"/>
            <a:t>職業安全與健康促進</a:t>
          </a:r>
          <a:endParaRPr lang="en-US"/>
        </a:p>
      </dgm:t>
    </dgm:pt>
    <dgm:pt modelId="{6245A8F0-164A-4DE7-831D-41D1C0AC41ED}" type="parTrans" cxnId="{B36586D6-CBFD-4C55-8FA0-1C22B237BF15}">
      <dgm:prSet/>
      <dgm:spPr/>
      <dgm:t>
        <a:bodyPr/>
        <a:lstStyle/>
        <a:p>
          <a:endParaRPr lang="en-US"/>
        </a:p>
      </dgm:t>
    </dgm:pt>
    <dgm:pt modelId="{1EDBE7B9-B855-48A7-B0C8-F15B21B15661}" type="sibTrans" cxnId="{B36586D6-CBFD-4C55-8FA0-1C22B237BF15}">
      <dgm:prSet/>
      <dgm:spPr/>
      <dgm:t>
        <a:bodyPr/>
        <a:lstStyle/>
        <a:p>
          <a:endParaRPr lang="en-US"/>
        </a:p>
      </dgm:t>
    </dgm:pt>
    <dgm:pt modelId="{EDDB771F-1E62-4FAD-B592-C1758288E4B7}">
      <dgm:prSet/>
      <dgm:spPr/>
      <dgm:t>
        <a:bodyPr anchor="ctr"/>
        <a:lstStyle/>
        <a:p>
          <a:r>
            <a:rPr lang="en-US" b="1" i="0" baseline="0"/>
            <a:t>3-3. </a:t>
          </a:r>
          <a:r>
            <a:rPr lang="zh-TW" b="1" i="0" baseline="0"/>
            <a:t>良好的工作條件與職涯發展</a:t>
          </a:r>
          <a:endParaRPr lang="en-US"/>
        </a:p>
      </dgm:t>
    </dgm:pt>
    <dgm:pt modelId="{67CFEC41-F879-40B3-89DB-79655BD1A862}" type="parTrans" cxnId="{C8EF3D2C-CFCB-4AF5-86D0-8E87805D302E}">
      <dgm:prSet/>
      <dgm:spPr/>
      <dgm:t>
        <a:bodyPr/>
        <a:lstStyle/>
        <a:p>
          <a:endParaRPr lang="en-US"/>
        </a:p>
      </dgm:t>
    </dgm:pt>
    <dgm:pt modelId="{61C5B327-AA96-43FC-A03E-6C9D352E8E7E}" type="sibTrans" cxnId="{C8EF3D2C-CFCB-4AF5-86D0-8E87805D302E}">
      <dgm:prSet/>
      <dgm:spPr/>
      <dgm:t>
        <a:bodyPr/>
        <a:lstStyle/>
        <a:p>
          <a:endParaRPr lang="en-US"/>
        </a:p>
      </dgm:t>
    </dgm:pt>
    <dgm:pt modelId="{6CDEB439-76B2-4D86-A8AF-1884530A875C}">
      <dgm:prSet/>
      <dgm:spPr/>
      <dgm:t>
        <a:bodyPr anchor="ctr"/>
        <a:lstStyle/>
        <a:p>
          <a:r>
            <a:rPr lang="en-US" b="1" i="0" baseline="0"/>
            <a:t>3-4. </a:t>
          </a:r>
          <a:r>
            <a:rPr lang="zh-TW" b="1" i="0" baseline="0"/>
            <a:t>員工福利與權益促進</a:t>
          </a:r>
          <a:endParaRPr lang="en-US"/>
        </a:p>
      </dgm:t>
    </dgm:pt>
    <dgm:pt modelId="{D8780C6A-DF70-45F0-97BD-084DD7BFA488}" type="parTrans" cxnId="{CF208FAA-2544-43BC-A196-E294DC144341}">
      <dgm:prSet/>
      <dgm:spPr/>
      <dgm:t>
        <a:bodyPr/>
        <a:lstStyle/>
        <a:p>
          <a:endParaRPr lang="en-US"/>
        </a:p>
      </dgm:t>
    </dgm:pt>
    <dgm:pt modelId="{8E9CD967-B40E-4B01-BC53-089CD239C98B}" type="sibTrans" cxnId="{CF208FAA-2544-43BC-A196-E294DC144341}">
      <dgm:prSet/>
      <dgm:spPr/>
      <dgm:t>
        <a:bodyPr/>
        <a:lstStyle/>
        <a:p>
          <a:endParaRPr lang="en-US"/>
        </a:p>
      </dgm:t>
    </dgm:pt>
    <dgm:pt modelId="{25C48B38-7227-4786-AF96-6EF5E56EB5B2}" type="pres">
      <dgm:prSet presAssocID="{4BA7BCE5-C7B6-47DA-9B77-A0A93A3BAD16}" presName="vert0" presStyleCnt="0">
        <dgm:presLayoutVars>
          <dgm:dir/>
          <dgm:animOne val="branch"/>
          <dgm:animLvl val="lvl"/>
        </dgm:presLayoutVars>
      </dgm:prSet>
      <dgm:spPr/>
    </dgm:pt>
    <dgm:pt modelId="{C50A4920-C5CE-48E7-8638-111D626F5755}" type="pres">
      <dgm:prSet presAssocID="{8FCA0BD2-2722-41C0-8E69-AAC0724D1901}" presName="thickLine" presStyleLbl="alignNode1" presStyleIdx="0" presStyleCnt="4"/>
      <dgm:spPr/>
    </dgm:pt>
    <dgm:pt modelId="{58EE44EA-6780-4FCF-922D-DB9BE1D208F1}" type="pres">
      <dgm:prSet presAssocID="{8FCA0BD2-2722-41C0-8E69-AAC0724D1901}" presName="horz1" presStyleCnt="0"/>
      <dgm:spPr/>
    </dgm:pt>
    <dgm:pt modelId="{6114EF3B-01CD-4DE9-9C30-83BC2EC1145F}" type="pres">
      <dgm:prSet presAssocID="{8FCA0BD2-2722-41C0-8E69-AAC0724D1901}" presName="tx1" presStyleLbl="revTx" presStyleIdx="0" presStyleCnt="4"/>
      <dgm:spPr/>
    </dgm:pt>
    <dgm:pt modelId="{DC505F2D-5E75-4BD3-B972-83DB8F590225}" type="pres">
      <dgm:prSet presAssocID="{8FCA0BD2-2722-41C0-8E69-AAC0724D1901}" presName="vert1" presStyleCnt="0"/>
      <dgm:spPr/>
    </dgm:pt>
    <dgm:pt modelId="{91425A23-9D8B-40B8-9DCD-421F2748EA94}" type="pres">
      <dgm:prSet presAssocID="{891E94E0-8958-49CA-BC58-F190E9962824}" presName="thickLine" presStyleLbl="alignNode1" presStyleIdx="1" presStyleCnt="4"/>
      <dgm:spPr/>
    </dgm:pt>
    <dgm:pt modelId="{CBD3E901-E81F-4E35-8799-23B0765B65A8}" type="pres">
      <dgm:prSet presAssocID="{891E94E0-8958-49CA-BC58-F190E9962824}" presName="horz1" presStyleCnt="0"/>
      <dgm:spPr/>
    </dgm:pt>
    <dgm:pt modelId="{1387991D-160F-4949-8C85-0A5DFDB5F92C}" type="pres">
      <dgm:prSet presAssocID="{891E94E0-8958-49CA-BC58-F190E9962824}" presName="tx1" presStyleLbl="revTx" presStyleIdx="1" presStyleCnt="4"/>
      <dgm:spPr/>
    </dgm:pt>
    <dgm:pt modelId="{31495FDC-92C1-4263-99B5-7DFCCA20820F}" type="pres">
      <dgm:prSet presAssocID="{891E94E0-8958-49CA-BC58-F190E9962824}" presName="vert1" presStyleCnt="0"/>
      <dgm:spPr/>
    </dgm:pt>
    <dgm:pt modelId="{1471EBA4-99DF-4960-BEA3-C162B51E4006}" type="pres">
      <dgm:prSet presAssocID="{EDDB771F-1E62-4FAD-B592-C1758288E4B7}" presName="thickLine" presStyleLbl="alignNode1" presStyleIdx="2" presStyleCnt="4"/>
      <dgm:spPr/>
    </dgm:pt>
    <dgm:pt modelId="{42B0642D-D8D8-4996-8577-52B965177571}" type="pres">
      <dgm:prSet presAssocID="{EDDB771F-1E62-4FAD-B592-C1758288E4B7}" presName="horz1" presStyleCnt="0"/>
      <dgm:spPr/>
    </dgm:pt>
    <dgm:pt modelId="{317A37FC-93FE-4C80-889B-437BF68AA1D8}" type="pres">
      <dgm:prSet presAssocID="{EDDB771F-1E62-4FAD-B592-C1758288E4B7}" presName="tx1" presStyleLbl="revTx" presStyleIdx="2" presStyleCnt="4"/>
      <dgm:spPr/>
    </dgm:pt>
    <dgm:pt modelId="{5E937F1F-44C5-4787-973E-29F41BD0765D}" type="pres">
      <dgm:prSet presAssocID="{EDDB771F-1E62-4FAD-B592-C1758288E4B7}" presName="vert1" presStyleCnt="0"/>
      <dgm:spPr/>
    </dgm:pt>
    <dgm:pt modelId="{CC4A7B78-0680-48EB-8F51-7F90EE252924}" type="pres">
      <dgm:prSet presAssocID="{6CDEB439-76B2-4D86-A8AF-1884530A875C}" presName="thickLine" presStyleLbl="alignNode1" presStyleIdx="3" presStyleCnt="4"/>
      <dgm:spPr/>
    </dgm:pt>
    <dgm:pt modelId="{8BA22178-9CDB-4DEA-8D7C-4E7A6E5BCDD6}" type="pres">
      <dgm:prSet presAssocID="{6CDEB439-76B2-4D86-A8AF-1884530A875C}" presName="horz1" presStyleCnt="0"/>
      <dgm:spPr/>
    </dgm:pt>
    <dgm:pt modelId="{50C05C87-81E1-4956-8E50-EDF1BA1BFF46}" type="pres">
      <dgm:prSet presAssocID="{6CDEB439-76B2-4D86-A8AF-1884530A875C}" presName="tx1" presStyleLbl="revTx" presStyleIdx="3" presStyleCnt="4"/>
      <dgm:spPr/>
    </dgm:pt>
    <dgm:pt modelId="{1AC2D8FA-AD3C-4A76-A18C-BA3D61172260}" type="pres">
      <dgm:prSet presAssocID="{6CDEB439-76B2-4D86-A8AF-1884530A875C}" presName="vert1" presStyleCnt="0"/>
      <dgm:spPr/>
    </dgm:pt>
  </dgm:ptLst>
  <dgm:cxnLst>
    <dgm:cxn modelId="{9444CE0C-DEDB-41EB-AC0A-BF9E20A2265C}" type="presOf" srcId="{6CDEB439-76B2-4D86-A8AF-1884530A875C}" destId="{50C05C87-81E1-4956-8E50-EDF1BA1BFF46}" srcOrd="0" destOrd="0" presId="urn:microsoft.com/office/officeart/2008/layout/LinedList"/>
    <dgm:cxn modelId="{C8EF3D2C-CFCB-4AF5-86D0-8E87805D302E}" srcId="{4BA7BCE5-C7B6-47DA-9B77-A0A93A3BAD16}" destId="{EDDB771F-1E62-4FAD-B592-C1758288E4B7}" srcOrd="2" destOrd="0" parTransId="{67CFEC41-F879-40B3-89DB-79655BD1A862}" sibTransId="{61C5B327-AA96-43FC-A03E-6C9D352E8E7E}"/>
    <dgm:cxn modelId="{ACCFD33F-7DF9-4CF9-81A7-A6AB3D7D8C1B}" srcId="{4BA7BCE5-C7B6-47DA-9B77-A0A93A3BAD16}" destId="{8FCA0BD2-2722-41C0-8E69-AAC0724D1901}" srcOrd="0" destOrd="0" parTransId="{BB3005CC-F2A2-431A-B903-86488EFD39E4}" sibTransId="{1A8756FD-D48B-4A06-A48D-E147A56F6324}"/>
    <dgm:cxn modelId="{6C5B2A45-F9E8-43D1-833A-70B89E357A56}" type="presOf" srcId="{891E94E0-8958-49CA-BC58-F190E9962824}" destId="{1387991D-160F-4949-8C85-0A5DFDB5F92C}" srcOrd="0" destOrd="0" presId="urn:microsoft.com/office/officeart/2008/layout/LinedList"/>
    <dgm:cxn modelId="{CF208FAA-2544-43BC-A196-E294DC144341}" srcId="{4BA7BCE5-C7B6-47DA-9B77-A0A93A3BAD16}" destId="{6CDEB439-76B2-4D86-A8AF-1884530A875C}" srcOrd="3" destOrd="0" parTransId="{D8780C6A-DF70-45F0-97BD-084DD7BFA488}" sibTransId="{8E9CD967-B40E-4B01-BC53-089CD239C98B}"/>
    <dgm:cxn modelId="{CE3128AB-7B44-49FE-B6E2-CFC05585697D}" type="presOf" srcId="{8FCA0BD2-2722-41C0-8E69-AAC0724D1901}" destId="{6114EF3B-01CD-4DE9-9C30-83BC2EC1145F}" srcOrd="0" destOrd="0" presId="urn:microsoft.com/office/officeart/2008/layout/LinedList"/>
    <dgm:cxn modelId="{B36586D6-CBFD-4C55-8FA0-1C22B237BF15}" srcId="{4BA7BCE5-C7B6-47DA-9B77-A0A93A3BAD16}" destId="{891E94E0-8958-49CA-BC58-F190E9962824}" srcOrd="1" destOrd="0" parTransId="{6245A8F0-164A-4DE7-831D-41D1C0AC41ED}" sibTransId="{1EDBE7B9-B855-48A7-B0C8-F15B21B15661}"/>
    <dgm:cxn modelId="{E8B3AEE1-90EA-4EC5-B2D4-AF3CC25A3FDB}" type="presOf" srcId="{EDDB771F-1E62-4FAD-B592-C1758288E4B7}" destId="{317A37FC-93FE-4C80-889B-437BF68AA1D8}" srcOrd="0" destOrd="0" presId="urn:microsoft.com/office/officeart/2008/layout/LinedList"/>
    <dgm:cxn modelId="{EDB244E7-DCB4-4042-ADDF-A63D18F489E9}" type="presOf" srcId="{4BA7BCE5-C7B6-47DA-9B77-A0A93A3BAD16}" destId="{25C48B38-7227-4786-AF96-6EF5E56EB5B2}" srcOrd="0" destOrd="0" presId="urn:microsoft.com/office/officeart/2008/layout/LinedList"/>
    <dgm:cxn modelId="{83FBB285-EC5A-4D8F-9093-BD6384708179}" type="presParOf" srcId="{25C48B38-7227-4786-AF96-6EF5E56EB5B2}" destId="{C50A4920-C5CE-48E7-8638-111D626F5755}" srcOrd="0" destOrd="0" presId="urn:microsoft.com/office/officeart/2008/layout/LinedList"/>
    <dgm:cxn modelId="{F95F0DD5-7695-42ED-8F4F-CA2C38CC89A2}" type="presParOf" srcId="{25C48B38-7227-4786-AF96-6EF5E56EB5B2}" destId="{58EE44EA-6780-4FCF-922D-DB9BE1D208F1}" srcOrd="1" destOrd="0" presId="urn:microsoft.com/office/officeart/2008/layout/LinedList"/>
    <dgm:cxn modelId="{0C30168B-86DD-4116-A5C3-A3398D508528}" type="presParOf" srcId="{58EE44EA-6780-4FCF-922D-DB9BE1D208F1}" destId="{6114EF3B-01CD-4DE9-9C30-83BC2EC1145F}" srcOrd="0" destOrd="0" presId="urn:microsoft.com/office/officeart/2008/layout/LinedList"/>
    <dgm:cxn modelId="{2D494164-75AF-46C8-AB95-8F7BBEF0A219}" type="presParOf" srcId="{58EE44EA-6780-4FCF-922D-DB9BE1D208F1}" destId="{DC505F2D-5E75-4BD3-B972-83DB8F590225}" srcOrd="1" destOrd="0" presId="urn:microsoft.com/office/officeart/2008/layout/LinedList"/>
    <dgm:cxn modelId="{DA4DCBD6-CFF9-422D-9654-A8D5B4177C76}" type="presParOf" srcId="{25C48B38-7227-4786-AF96-6EF5E56EB5B2}" destId="{91425A23-9D8B-40B8-9DCD-421F2748EA94}" srcOrd="2" destOrd="0" presId="urn:microsoft.com/office/officeart/2008/layout/LinedList"/>
    <dgm:cxn modelId="{B1349C3B-1644-45FF-B618-3B8FA90CD5A4}" type="presParOf" srcId="{25C48B38-7227-4786-AF96-6EF5E56EB5B2}" destId="{CBD3E901-E81F-4E35-8799-23B0765B65A8}" srcOrd="3" destOrd="0" presId="urn:microsoft.com/office/officeart/2008/layout/LinedList"/>
    <dgm:cxn modelId="{C2AD3A1E-0F52-45CD-9E31-D53C4E9D6446}" type="presParOf" srcId="{CBD3E901-E81F-4E35-8799-23B0765B65A8}" destId="{1387991D-160F-4949-8C85-0A5DFDB5F92C}" srcOrd="0" destOrd="0" presId="urn:microsoft.com/office/officeart/2008/layout/LinedList"/>
    <dgm:cxn modelId="{10F2424D-58E8-44B7-83F3-ADA97F842F95}" type="presParOf" srcId="{CBD3E901-E81F-4E35-8799-23B0765B65A8}" destId="{31495FDC-92C1-4263-99B5-7DFCCA20820F}" srcOrd="1" destOrd="0" presId="urn:microsoft.com/office/officeart/2008/layout/LinedList"/>
    <dgm:cxn modelId="{C327420B-8C5C-4DF1-AC33-87CB2C4653DF}" type="presParOf" srcId="{25C48B38-7227-4786-AF96-6EF5E56EB5B2}" destId="{1471EBA4-99DF-4960-BEA3-C162B51E4006}" srcOrd="4" destOrd="0" presId="urn:microsoft.com/office/officeart/2008/layout/LinedList"/>
    <dgm:cxn modelId="{9B8FD000-8746-432F-9E92-ADE42B8D9CD1}" type="presParOf" srcId="{25C48B38-7227-4786-AF96-6EF5E56EB5B2}" destId="{42B0642D-D8D8-4996-8577-52B965177571}" srcOrd="5" destOrd="0" presId="urn:microsoft.com/office/officeart/2008/layout/LinedList"/>
    <dgm:cxn modelId="{B1F8938F-C8D2-4859-9EC6-39BEEBF271D2}" type="presParOf" srcId="{42B0642D-D8D8-4996-8577-52B965177571}" destId="{317A37FC-93FE-4C80-889B-437BF68AA1D8}" srcOrd="0" destOrd="0" presId="urn:microsoft.com/office/officeart/2008/layout/LinedList"/>
    <dgm:cxn modelId="{E90815D4-FD6B-49D7-8258-2246C44E319E}" type="presParOf" srcId="{42B0642D-D8D8-4996-8577-52B965177571}" destId="{5E937F1F-44C5-4787-973E-29F41BD0765D}" srcOrd="1" destOrd="0" presId="urn:microsoft.com/office/officeart/2008/layout/LinedList"/>
    <dgm:cxn modelId="{759E50A6-09FE-41CA-BEBB-943BE3191DA7}" type="presParOf" srcId="{25C48B38-7227-4786-AF96-6EF5E56EB5B2}" destId="{CC4A7B78-0680-48EB-8F51-7F90EE252924}" srcOrd="6" destOrd="0" presId="urn:microsoft.com/office/officeart/2008/layout/LinedList"/>
    <dgm:cxn modelId="{1A3773D6-46AC-4273-B9A5-66B4BD06D206}" type="presParOf" srcId="{25C48B38-7227-4786-AF96-6EF5E56EB5B2}" destId="{8BA22178-9CDB-4DEA-8D7C-4E7A6E5BCDD6}" srcOrd="7" destOrd="0" presId="urn:microsoft.com/office/officeart/2008/layout/LinedList"/>
    <dgm:cxn modelId="{C7236756-CB9E-42B2-9360-0D0114BB5E2A}" type="presParOf" srcId="{8BA22178-9CDB-4DEA-8D7C-4E7A6E5BCDD6}" destId="{50C05C87-81E1-4956-8E50-EDF1BA1BFF46}" srcOrd="0" destOrd="0" presId="urn:microsoft.com/office/officeart/2008/layout/LinedList"/>
    <dgm:cxn modelId="{3F03D0C1-C14F-430C-9EE8-1031433593FC}" type="presParOf" srcId="{8BA22178-9CDB-4DEA-8D7C-4E7A6E5BCDD6}" destId="{1AC2D8FA-AD3C-4A76-A18C-BA3D611722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A4920-C5CE-48E7-8638-111D626F5755}">
      <dsp:nvSpPr>
        <dsp:cNvPr id="0" name=""/>
        <dsp:cNvSpPr/>
      </dsp:nvSpPr>
      <dsp:spPr>
        <a:xfrm>
          <a:off x="0" y="0"/>
          <a:ext cx="1261872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4EF3B-01CD-4DE9-9C30-83BC2EC1145F}">
      <dsp:nvSpPr>
        <dsp:cNvPr id="0" name=""/>
        <dsp:cNvSpPr/>
      </dsp:nvSpPr>
      <dsp:spPr>
        <a:xfrm>
          <a:off x="0" y="0"/>
          <a:ext cx="12618720"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b="1" i="0" kern="1200" baseline="0"/>
            <a:t>3-1. </a:t>
          </a:r>
          <a:r>
            <a:rPr lang="zh-TW" sz="5700" b="1" i="0" kern="1200" baseline="0"/>
            <a:t>打造健康友善職場</a:t>
          </a:r>
          <a:endParaRPr lang="en-US" sz="5700" kern="1200"/>
        </a:p>
      </dsp:txBody>
      <dsp:txXfrm>
        <a:off x="0" y="0"/>
        <a:ext cx="12618720" cy="1305763"/>
      </dsp:txXfrm>
    </dsp:sp>
    <dsp:sp modelId="{91425A23-9D8B-40B8-9DCD-421F2748EA94}">
      <dsp:nvSpPr>
        <dsp:cNvPr id="0" name=""/>
        <dsp:cNvSpPr/>
      </dsp:nvSpPr>
      <dsp:spPr>
        <a:xfrm>
          <a:off x="0" y="1305763"/>
          <a:ext cx="1261872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7991D-160F-4949-8C85-0A5DFDB5F92C}">
      <dsp:nvSpPr>
        <dsp:cNvPr id="0" name=""/>
        <dsp:cNvSpPr/>
      </dsp:nvSpPr>
      <dsp:spPr>
        <a:xfrm>
          <a:off x="0" y="1305763"/>
          <a:ext cx="12618720"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b="1" i="0" kern="1200" baseline="0"/>
            <a:t>3-2. </a:t>
          </a:r>
          <a:r>
            <a:rPr lang="zh-TW" sz="5700" b="1" i="0" kern="1200" baseline="0"/>
            <a:t>職業安全與健康促進</a:t>
          </a:r>
          <a:endParaRPr lang="en-US" sz="5700" kern="1200"/>
        </a:p>
      </dsp:txBody>
      <dsp:txXfrm>
        <a:off x="0" y="1305763"/>
        <a:ext cx="12618720" cy="1305763"/>
      </dsp:txXfrm>
    </dsp:sp>
    <dsp:sp modelId="{1471EBA4-99DF-4960-BEA3-C162B51E4006}">
      <dsp:nvSpPr>
        <dsp:cNvPr id="0" name=""/>
        <dsp:cNvSpPr/>
      </dsp:nvSpPr>
      <dsp:spPr>
        <a:xfrm>
          <a:off x="0" y="2611526"/>
          <a:ext cx="1261872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7A37FC-93FE-4C80-889B-437BF68AA1D8}">
      <dsp:nvSpPr>
        <dsp:cNvPr id="0" name=""/>
        <dsp:cNvSpPr/>
      </dsp:nvSpPr>
      <dsp:spPr>
        <a:xfrm>
          <a:off x="0" y="2611526"/>
          <a:ext cx="12618720"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b="1" i="0" kern="1200" baseline="0"/>
            <a:t>3-3. </a:t>
          </a:r>
          <a:r>
            <a:rPr lang="zh-TW" sz="5700" b="1" i="0" kern="1200" baseline="0"/>
            <a:t>良好的工作條件與職涯發展</a:t>
          </a:r>
          <a:endParaRPr lang="en-US" sz="5700" kern="1200"/>
        </a:p>
      </dsp:txBody>
      <dsp:txXfrm>
        <a:off x="0" y="2611526"/>
        <a:ext cx="12618720" cy="1305763"/>
      </dsp:txXfrm>
    </dsp:sp>
    <dsp:sp modelId="{CC4A7B78-0680-48EB-8F51-7F90EE252924}">
      <dsp:nvSpPr>
        <dsp:cNvPr id="0" name=""/>
        <dsp:cNvSpPr/>
      </dsp:nvSpPr>
      <dsp:spPr>
        <a:xfrm>
          <a:off x="0" y="3917289"/>
          <a:ext cx="1261872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05C87-81E1-4956-8E50-EDF1BA1BFF46}">
      <dsp:nvSpPr>
        <dsp:cNvPr id="0" name=""/>
        <dsp:cNvSpPr/>
      </dsp:nvSpPr>
      <dsp:spPr>
        <a:xfrm>
          <a:off x="0" y="3917289"/>
          <a:ext cx="12618720"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b="1" i="0" kern="1200" baseline="0"/>
            <a:t>3-4. </a:t>
          </a:r>
          <a:r>
            <a:rPr lang="zh-TW" sz="5700" b="1" i="0" kern="1200" baseline="0"/>
            <a:t>員工福利與權益促進</a:t>
          </a:r>
          <a:endParaRPr lang="en-US" sz="5700" kern="1200"/>
        </a:p>
      </dsp:txBody>
      <dsp:txXfrm>
        <a:off x="0" y="3917289"/>
        <a:ext cx="12618720" cy="13057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02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標題及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9263C6-FF80-4D21-09DB-07E65E0A897E}"/>
              </a:ext>
            </a:extLst>
          </p:cNvPr>
          <p:cNvSpPr>
            <a:spLocks noGrp="1"/>
          </p:cNvSpPr>
          <p:nvPr>
            <p:ph type="title"/>
          </p:nvPr>
        </p:nvSpPr>
        <p:spPr/>
        <p:txBody>
          <a:bodyPr/>
          <a:lstStyle/>
          <a:p>
            <a:r>
              <a:rPr lang="zh-TW" altLang="en-US"/>
              <a:t>按一下以編輯母片標題樣式</a:t>
            </a:r>
            <a:endParaRPr lang="zh-TW" altLang="en-US" dirty="0"/>
          </a:p>
        </p:txBody>
      </p:sp>
      <p:sp>
        <p:nvSpPr>
          <p:cNvPr id="3" name="文字版面配置區 2">
            <a:extLst>
              <a:ext uri="{FF2B5EF4-FFF2-40B4-BE49-F238E27FC236}">
                <a16:creationId xmlns:a16="http://schemas.microsoft.com/office/drawing/2014/main" id="{73371203-3A9F-0BE6-61A5-B973C10EEB79}"/>
              </a:ext>
            </a:extLst>
          </p:cNvPr>
          <p:cNvSpPr>
            <a:spLocks noGrp="1"/>
          </p:cNvSpPr>
          <p:nvPr>
            <p:ph type="body"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43E4309-8854-7C16-CFC9-17EF20A6A30A}"/>
              </a:ext>
            </a:extLst>
          </p:cNvPr>
          <p:cNvSpPr>
            <a:spLocks noGrp="1"/>
          </p:cNvSpPr>
          <p:nvPr>
            <p:ph type="dt" sz="half" idx="10"/>
          </p:nvPr>
        </p:nvSpPr>
        <p:spPr/>
        <p:txBody>
          <a:bodyPr/>
          <a:lstStyle/>
          <a:p>
            <a:fld id="{641D93D0-1738-43A1-B51D-E38B98E0C0B3}" type="datetimeFigureOut">
              <a:rPr lang="zh-TW" altLang="en-US" smtClean="0"/>
              <a:t>2025/07/22</a:t>
            </a:fld>
            <a:endParaRPr lang="zh-TW" altLang="en-US"/>
          </a:p>
        </p:txBody>
      </p:sp>
      <p:sp>
        <p:nvSpPr>
          <p:cNvPr id="5" name="頁尾版面配置區 4">
            <a:extLst>
              <a:ext uri="{FF2B5EF4-FFF2-40B4-BE49-F238E27FC236}">
                <a16:creationId xmlns:a16="http://schemas.microsoft.com/office/drawing/2014/main" id="{705575A8-BDB5-96A2-C62D-09A7EF11984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E462482-6999-1845-61E6-335B3FDC57D6}"/>
              </a:ext>
            </a:extLst>
          </p:cNvPr>
          <p:cNvSpPr>
            <a:spLocks noGrp="1"/>
          </p:cNvSpPr>
          <p:nvPr>
            <p:ph type="sldNum" sz="quarter" idx="12"/>
          </p:nvPr>
        </p:nvSpPr>
        <p:spPr/>
        <p:txBody>
          <a:bodyPr/>
          <a:lstStyle/>
          <a:p>
            <a:fld id="{E851E689-4B10-4125-8ECE-B8680712A739}" type="slidenum">
              <a:rPr lang="zh-TW" altLang="en-US" smtClean="0"/>
              <a:t>‹#›</a:t>
            </a:fld>
            <a:endParaRPr lang="zh-TW" altLang="en-US"/>
          </a:p>
        </p:txBody>
      </p:sp>
    </p:spTree>
    <p:extLst>
      <p:ext uri="{BB962C8B-B14F-4D97-AF65-F5344CB8AC3E}">
        <p14:creationId xmlns:p14="http://schemas.microsoft.com/office/powerpoint/2010/main" val="72317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hyperlink" Target="#&#38626;&#32887;!D73"/><Relationship Id="rId3" Type="http://schemas.openxmlformats.org/officeDocument/2006/relationships/hyperlink" Target="file:///C:\Users\user\Documents\0000&#27704;&#32396;&#32147;&#29151;&#22577;&#21578;\ESG~1140416\202212&#22312;&#32887;&#21517;&#21934;" TargetMode="External"/><Relationship Id="rId7" Type="http://schemas.openxmlformats.org/officeDocument/2006/relationships/hyperlink" Target="#&#38626;&#32887;!D121"/><Relationship Id="rId2" Type="http://schemas.openxmlformats.org/officeDocument/2006/relationships/hyperlink" Target="file:///C:\Users\user\Documents\0000&#27704;&#32396;&#32147;&#29151;&#22577;&#21578;\ESG~1140416\202112&#22312;&#32887;&#21517;&#21934;" TargetMode="External"/><Relationship Id="rId1" Type="http://schemas.openxmlformats.org/officeDocument/2006/relationships/slideLayout" Target="../slideLayouts/slideLayout1.xml"/><Relationship Id="rId6" Type="http://schemas.openxmlformats.org/officeDocument/2006/relationships/hyperlink" Target="#&#38626;&#32887;!D179"/><Relationship Id="rId5" Type="http://schemas.openxmlformats.org/officeDocument/2006/relationships/hyperlink" Target="file:///C:\Users\user\Documents\0000&#27704;&#32396;&#32147;&#29151;&#22577;&#21578;\ESG~1140416\202412&#22312;&#32887;&#21517;&#21934;" TargetMode="External"/><Relationship Id="rId4" Type="http://schemas.openxmlformats.org/officeDocument/2006/relationships/hyperlink" Target="file:///C:\Users\user\Documents\0000&#27704;&#32396;&#32147;&#29151;&#22577;&#21578;\ESG~1140416\202312&#22312;&#32887;&#21517;&#21934;" TargetMode="External"/><Relationship Id="rId9" Type="http://schemas.openxmlformats.org/officeDocument/2006/relationships/hyperlink" Target="#&#38626;&#32887;!D45"/></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85000"/>
            </a:srgbClr>
          </a:solidFill>
          <a:ln/>
        </p:spPr>
        <p:txBody>
          <a:bodyPr/>
          <a:lstStyle/>
          <a:p>
            <a:endParaRPr lang="zh-TW" altLang="en-US"/>
          </a:p>
        </p:txBody>
      </p:sp>
      <p:sp>
        <p:nvSpPr>
          <p:cNvPr id="4" name="Text 1"/>
          <p:cNvSpPr/>
          <p:nvPr/>
        </p:nvSpPr>
        <p:spPr>
          <a:xfrm>
            <a:off x="968693" y="2481262"/>
            <a:ext cx="12022931" cy="1002030"/>
          </a:xfrm>
          <a:prstGeom prst="rect">
            <a:avLst/>
          </a:prstGeom>
          <a:noFill/>
          <a:ln/>
        </p:spPr>
        <p:txBody>
          <a:bodyPr wrap="none" lIns="0" tIns="0" rIns="0" bIns="0" rtlCol="0" anchor="t"/>
          <a:lstStyle/>
          <a:p>
            <a:pPr marL="0" indent="0">
              <a:lnSpc>
                <a:spcPts val="7850"/>
              </a:lnSpc>
              <a:buNone/>
            </a:pPr>
            <a:r>
              <a:rPr lang="en-US" sz="6300" dirty="0">
                <a:solidFill>
                  <a:srgbClr val="00002E"/>
                </a:solidFill>
                <a:latin typeface="Nunito Semi Bold" pitchFamily="34" charset="0"/>
                <a:ea typeface="Nunito Semi Bold" pitchFamily="34" charset="-122"/>
                <a:cs typeface="Nunito Semi Bold" pitchFamily="34" charset="-120"/>
              </a:rPr>
              <a:t>訊達電腦股份有限公司永續報告書</a:t>
            </a:r>
            <a:endParaRPr lang="en-US" sz="6300" dirty="0"/>
          </a:p>
        </p:txBody>
      </p:sp>
      <p:sp>
        <p:nvSpPr>
          <p:cNvPr id="5" name="Text 2"/>
          <p:cNvSpPr/>
          <p:nvPr/>
        </p:nvSpPr>
        <p:spPr>
          <a:xfrm>
            <a:off x="968693" y="3853577"/>
            <a:ext cx="12692896" cy="1185148"/>
          </a:xfrm>
          <a:prstGeom prst="rect">
            <a:avLst/>
          </a:prstGeom>
          <a:noFill/>
          <a:ln/>
        </p:spPr>
        <p:txBody>
          <a:bodyPr wrap="square" lIns="0" tIns="0" rIns="0" bIns="0" rtlCol="0" anchor="t"/>
          <a:lstStyle/>
          <a:p>
            <a:pPr marL="0" indent="0">
              <a:lnSpc>
                <a:spcPts val="3100"/>
              </a:lnSpc>
              <a:buNone/>
            </a:pPr>
            <a:r>
              <a:rPr lang="en-US" sz="1900" dirty="0">
                <a:solidFill>
                  <a:srgbClr val="00002E"/>
                </a:solidFill>
                <a:latin typeface="PT Sans" pitchFamily="34" charset="0"/>
                <a:ea typeface="PT Sans" pitchFamily="34" charset="-122"/>
                <a:cs typeface="PT Sans" pitchFamily="34" charset="-120"/>
              </a:rPr>
              <a:t>本文件為訊達電腦股份有限公司發行的第一本永續報告書，涵蓋公司在永續發展、公司治理、健康友善職場、環境永續行動和永續夥伴關係等方面的努力和成果。報告書依循全球永續性報告協會（GRI）準則編製，並包含董事長的話以及公司的永續發展策略。</a:t>
            </a:r>
            <a:endParaRPr lang="en-US" sz="1900" dirty="0"/>
          </a:p>
        </p:txBody>
      </p:sp>
      <p:sp>
        <p:nvSpPr>
          <p:cNvPr id="6" name="Shape 3"/>
          <p:cNvSpPr/>
          <p:nvPr/>
        </p:nvSpPr>
        <p:spPr>
          <a:xfrm>
            <a:off x="968693" y="5334833"/>
            <a:ext cx="394930" cy="394930"/>
          </a:xfrm>
          <a:prstGeom prst="roundRect">
            <a:avLst>
              <a:gd name="adj" fmla="val 23151155"/>
            </a:avLst>
          </a:prstGeom>
          <a:noFill/>
          <a:ln w="7620">
            <a:solidFill>
              <a:srgbClr val="FFFFFF"/>
            </a:solidFill>
            <a:prstDash val="solid"/>
          </a:ln>
        </p:spPr>
        <p:txBody>
          <a:bodyPr/>
          <a:lstStyle/>
          <a:p>
            <a:endParaRPr lang="zh-TW"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86D310E4-90EC-494D-9066-0312A5CDB60A}"/>
              </a:ext>
            </a:extLst>
          </p:cNvPr>
          <p:cNvGraphicFramePr>
            <a:graphicFrameLocks noGrp="1"/>
          </p:cNvGraphicFramePr>
          <p:nvPr>
            <p:extLst>
              <p:ext uri="{D42A27DB-BD31-4B8C-83A1-F6EECF244321}">
                <p14:modId xmlns:p14="http://schemas.microsoft.com/office/powerpoint/2010/main" val="108916992"/>
              </p:ext>
            </p:extLst>
          </p:nvPr>
        </p:nvGraphicFramePr>
        <p:xfrm>
          <a:off x="2438400" y="863600"/>
          <a:ext cx="9753600" cy="6802120"/>
        </p:xfrm>
        <a:graphic>
          <a:graphicData uri="http://schemas.openxmlformats.org/drawingml/2006/table">
            <a:tbl>
              <a:tblPr firstRow="1" bandRow="1">
                <a:tableStyleId>{5C22544A-7EE6-4342-B048-85BDC9FD1C3A}</a:tableStyleId>
              </a:tblPr>
              <a:tblGrid>
                <a:gridCol w="1950720">
                  <a:extLst>
                    <a:ext uri="{9D8B030D-6E8A-4147-A177-3AD203B41FA5}">
                      <a16:colId xmlns:a16="http://schemas.microsoft.com/office/drawing/2014/main" val="2389140901"/>
                    </a:ext>
                  </a:extLst>
                </a:gridCol>
                <a:gridCol w="1950720">
                  <a:extLst>
                    <a:ext uri="{9D8B030D-6E8A-4147-A177-3AD203B41FA5}">
                      <a16:colId xmlns:a16="http://schemas.microsoft.com/office/drawing/2014/main" val="3725996714"/>
                    </a:ext>
                  </a:extLst>
                </a:gridCol>
                <a:gridCol w="1950720">
                  <a:extLst>
                    <a:ext uri="{9D8B030D-6E8A-4147-A177-3AD203B41FA5}">
                      <a16:colId xmlns:a16="http://schemas.microsoft.com/office/drawing/2014/main" val="1837330325"/>
                    </a:ext>
                  </a:extLst>
                </a:gridCol>
                <a:gridCol w="1950720">
                  <a:extLst>
                    <a:ext uri="{9D8B030D-6E8A-4147-A177-3AD203B41FA5}">
                      <a16:colId xmlns:a16="http://schemas.microsoft.com/office/drawing/2014/main" val="998697124"/>
                    </a:ext>
                  </a:extLst>
                </a:gridCol>
                <a:gridCol w="1950720">
                  <a:extLst>
                    <a:ext uri="{9D8B030D-6E8A-4147-A177-3AD203B41FA5}">
                      <a16:colId xmlns:a16="http://schemas.microsoft.com/office/drawing/2014/main" val="3659872871"/>
                    </a:ext>
                  </a:extLst>
                </a:gridCol>
              </a:tblGrid>
              <a:tr h="370840">
                <a:tc>
                  <a:txBody>
                    <a:bodyPr/>
                    <a:lstStyle/>
                    <a:p>
                      <a:pPr>
                        <a:spcAft>
                          <a:spcPts val="0"/>
                        </a:spcAft>
                      </a:pPr>
                      <a:r>
                        <a:rPr lang="zh-TW" sz="1400" kern="100" dirty="0">
                          <a:effectLst/>
                          <a:latin typeface="Times New Roman" panose="02020603050405020304" pitchFamily="18" charset="0"/>
                          <a:ea typeface="細明體" panose="02020509000000000000" pitchFamily="49" charset="-120"/>
                        </a:rPr>
                        <a:t>利害關係人</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利害關係人的意義</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溝通議題</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溝通頻率與溝通途徑</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回應與章節</a:t>
                      </a:r>
                      <a:endParaRPr lang="zh-TW" sz="1200" kern="100">
                        <a:effectLst/>
                        <a:latin typeface="Times New Roman" panose="02020603050405020304" pitchFamily="18" charset="0"/>
                        <a:ea typeface="新細明體" panose="02020500000000000000" pitchFamily="18" charset="-120"/>
                      </a:endParaRPr>
                    </a:p>
                  </a:txBody>
                  <a:tcPr marL="17780" marR="17780" marT="0" marB="0"/>
                </a:tc>
                <a:extLst>
                  <a:ext uri="{0D108BD9-81ED-4DB2-BD59-A6C34878D82A}">
                    <a16:rowId xmlns:a16="http://schemas.microsoft.com/office/drawing/2014/main" val="4040039654"/>
                  </a:ext>
                </a:extLst>
              </a:tr>
              <a:tr h="370840">
                <a:tc>
                  <a:txBody>
                    <a:bodyPr/>
                    <a:lstStyle/>
                    <a:p>
                      <a:pPr>
                        <a:spcAft>
                          <a:spcPts val="0"/>
                        </a:spcAft>
                      </a:pPr>
                      <a:r>
                        <a:rPr lang="zh-TW" sz="1400" kern="100">
                          <a:effectLst/>
                          <a:latin typeface="Times New Roman" panose="02020603050405020304" pitchFamily="18" charset="0"/>
                          <a:ea typeface="細明體" panose="02020509000000000000" pitchFamily="49" charset="-120"/>
                        </a:rPr>
                        <a:t>員工</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200" kern="100">
                          <a:effectLst/>
                          <a:latin typeface="Times New Roman" panose="02020603050405020304" pitchFamily="18" charset="0"/>
                          <a:ea typeface="新細明體" panose="02020500000000000000" pitchFamily="18" charset="-120"/>
                        </a:rPr>
                        <a:t>員工是公司最重要的夥伴，人才與創新是企 業建構核心競爭力最重要的關鍵，也是邁向 永續經營最重要的基礎。</a:t>
                      </a:r>
                    </a:p>
                  </a:txBody>
                  <a:tcPr marL="17780" marR="17780" marT="0" marB="0"/>
                </a:tc>
                <a:tc>
                  <a:txBody>
                    <a:bodyPr/>
                    <a:lstStyle/>
                    <a:p>
                      <a:pPr>
                        <a:spcAft>
                          <a:spcPts val="0"/>
                        </a:spcAft>
                      </a:pPr>
                      <a:r>
                        <a:rPr lang="en-US" sz="1200" kern="100">
                          <a:effectLst/>
                          <a:latin typeface="Times New Roman" panose="02020603050405020304" pitchFamily="18" charset="0"/>
                          <a:ea typeface="新細明體" panose="02020500000000000000" pitchFamily="18" charset="-120"/>
                        </a:rPr>
                        <a:t>• </a:t>
                      </a:r>
                      <a:r>
                        <a:rPr lang="zh-TW" sz="1200" kern="100">
                          <a:effectLst/>
                          <a:latin typeface="Times New Roman" panose="02020603050405020304" pitchFamily="18" charset="0"/>
                          <a:ea typeface="新細明體" panose="02020500000000000000" pitchFamily="18" charset="-120"/>
                        </a:rPr>
                        <a:t>人才吸引與留任</a:t>
                      </a:r>
                      <a:br>
                        <a:rPr lang="en-US" sz="1200" kern="100">
                          <a:effectLst/>
                          <a:latin typeface="Times New Roman" panose="02020603050405020304" pitchFamily="18" charset="0"/>
                          <a:ea typeface="新細明體" panose="02020500000000000000" pitchFamily="18" charset="-120"/>
                        </a:rPr>
                      </a:br>
                      <a:r>
                        <a:rPr lang="en-US" sz="1200" kern="100">
                          <a:effectLst/>
                          <a:latin typeface="Times New Roman" panose="02020603050405020304" pitchFamily="18" charset="0"/>
                          <a:ea typeface="新細明體" panose="02020500000000000000" pitchFamily="18" charset="-120"/>
                        </a:rPr>
                        <a:t>• </a:t>
                      </a:r>
                      <a:r>
                        <a:rPr lang="zh-TW" sz="1200" kern="100">
                          <a:effectLst/>
                          <a:latin typeface="Times New Roman" panose="02020603050405020304" pitchFamily="18" charset="0"/>
                          <a:ea typeface="新細明體" panose="02020500000000000000" pitchFamily="18" charset="-120"/>
                        </a:rPr>
                        <a:t>人權保護</a:t>
                      </a:r>
                      <a:br>
                        <a:rPr lang="en-US" sz="1200" kern="100">
                          <a:effectLst/>
                          <a:latin typeface="Times New Roman" panose="02020603050405020304" pitchFamily="18" charset="0"/>
                          <a:ea typeface="新細明體" panose="02020500000000000000" pitchFamily="18" charset="-120"/>
                        </a:rPr>
                      </a:br>
                      <a:r>
                        <a:rPr lang="en-US" sz="1200" kern="100">
                          <a:effectLst/>
                          <a:latin typeface="Times New Roman" panose="02020603050405020304" pitchFamily="18" charset="0"/>
                          <a:ea typeface="新細明體" panose="02020500000000000000" pitchFamily="18" charset="-120"/>
                        </a:rPr>
                        <a:t>• </a:t>
                      </a:r>
                      <a:r>
                        <a:rPr lang="zh-TW" sz="1200" kern="100">
                          <a:effectLst/>
                          <a:latin typeface="Times New Roman" panose="02020603050405020304" pitchFamily="18" charset="0"/>
                          <a:ea typeface="新細明體" panose="02020500000000000000" pitchFamily="18" charset="-120"/>
                        </a:rPr>
                        <a:t>人才培育與發展</a:t>
                      </a:r>
                      <a:br>
                        <a:rPr lang="en-US" sz="1200" kern="100">
                          <a:effectLst/>
                          <a:latin typeface="Times New Roman" panose="02020603050405020304" pitchFamily="18" charset="0"/>
                          <a:ea typeface="新細明體" panose="02020500000000000000" pitchFamily="18" charset="-120"/>
                        </a:rPr>
                      </a:br>
                      <a:r>
                        <a:rPr lang="en-US" sz="1200" kern="100">
                          <a:effectLst/>
                          <a:latin typeface="Times New Roman" panose="02020603050405020304" pitchFamily="18" charset="0"/>
                          <a:ea typeface="新細明體" panose="02020500000000000000" pitchFamily="18" charset="-120"/>
                        </a:rPr>
                        <a:t>• </a:t>
                      </a:r>
                      <a:r>
                        <a:rPr lang="zh-TW" sz="1200" kern="100">
                          <a:effectLst/>
                          <a:latin typeface="Times New Roman" panose="02020603050405020304" pitchFamily="18" charset="0"/>
                          <a:ea typeface="新細明體" panose="02020500000000000000" pitchFamily="18" charset="-120"/>
                        </a:rPr>
                        <a:t>職業安全衛生</a:t>
                      </a:r>
                    </a:p>
                  </a:txBody>
                  <a:tcPr marL="17780" marR="17780" marT="0" marB="0"/>
                </a:tc>
                <a:tc>
                  <a:txBody>
                    <a:bodyPr/>
                    <a:lstStyle/>
                    <a:p>
                      <a:pPr>
                        <a:spcAft>
                          <a:spcPts val="0"/>
                        </a:spcAft>
                      </a:pPr>
                      <a:r>
                        <a:rPr lang="en-US" sz="1200" kern="100">
                          <a:effectLst/>
                          <a:latin typeface="Times New Roman" panose="02020603050405020304" pitchFamily="18" charset="0"/>
                          <a:ea typeface="新細明體" panose="02020500000000000000" pitchFamily="18" charset="-120"/>
                        </a:rPr>
                        <a:t>• </a:t>
                      </a:r>
                      <a:r>
                        <a:rPr lang="zh-TW" sz="1200" kern="100">
                          <a:effectLst/>
                          <a:latin typeface="Times New Roman" panose="02020603050405020304" pitchFamily="18" charset="0"/>
                          <a:ea typeface="新細明體" panose="02020500000000000000" pitchFamily="18" charset="-120"/>
                        </a:rPr>
                        <a:t>每年</a:t>
                      </a:r>
                      <a:r>
                        <a:rPr lang="en-US" sz="1200" kern="100">
                          <a:effectLst/>
                          <a:latin typeface="Times New Roman" panose="02020603050405020304" pitchFamily="18" charset="0"/>
                          <a:ea typeface="新細明體" panose="02020500000000000000" pitchFamily="18" charset="-120"/>
                        </a:rPr>
                        <a:t> : </a:t>
                      </a:r>
                      <a:r>
                        <a:rPr lang="zh-TW" sz="1200" kern="100">
                          <a:effectLst/>
                          <a:latin typeface="Times New Roman" panose="02020603050405020304" pitchFamily="18" charset="0"/>
                          <a:ea typeface="新細明體" panose="02020500000000000000" pitchFamily="18" charset="-120"/>
                        </a:rPr>
                        <a:t>業務年會、技術年會</a:t>
                      </a:r>
                      <a:br>
                        <a:rPr lang="en-US" sz="1200" kern="100">
                          <a:effectLst/>
                          <a:latin typeface="Times New Roman" panose="02020603050405020304" pitchFamily="18" charset="0"/>
                          <a:ea typeface="新細明體" panose="02020500000000000000" pitchFamily="18" charset="-120"/>
                        </a:rPr>
                      </a:br>
                      <a:r>
                        <a:rPr lang="en-US" sz="1200" kern="100">
                          <a:effectLst/>
                          <a:latin typeface="Times New Roman" panose="02020603050405020304" pitchFamily="18" charset="0"/>
                          <a:ea typeface="新細明體" panose="02020500000000000000" pitchFamily="18" charset="-120"/>
                        </a:rPr>
                        <a:t>• </a:t>
                      </a:r>
                      <a:r>
                        <a:rPr lang="zh-TW" sz="1200" kern="100">
                          <a:effectLst/>
                          <a:latin typeface="Times New Roman" panose="02020603050405020304" pitchFamily="18" charset="0"/>
                          <a:ea typeface="新細明體" panose="02020500000000000000" pitchFamily="18" charset="-120"/>
                        </a:rPr>
                        <a:t>每季</a:t>
                      </a:r>
                      <a:r>
                        <a:rPr lang="en-US" sz="1200" kern="100">
                          <a:effectLst/>
                          <a:latin typeface="Times New Roman" panose="02020603050405020304" pitchFamily="18" charset="0"/>
                          <a:ea typeface="新細明體" panose="02020500000000000000" pitchFamily="18" charset="-120"/>
                        </a:rPr>
                        <a:t> : </a:t>
                      </a:r>
                      <a:r>
                        <a:rPr lang="zh-TW" sz="1200" kern="100">
                          <a:effectLst/>
                          <a:latin typeface="Times New Roman" panose="02020603050405020304" pitchFamily="18" charset="0"/>
                          <a:ea typeface="新細明體" panose="02020500000000000000" pitchFamily="18" charset="-120"/>
                        </a:rPr>
                        <a:t>勞資會議</a:t>
                      </a:r>
                      <a:br>
                        <a:rPr lang="en-US" sz="1200" kern="100">
                          <a:effectLst/>
                          <a:latin typeface="Times New Roman" panose="02020603050405020304" pitchFamily="18" charset="0"/>
                          <a:ea typeface="新細明體" panose="02020500000000000000" pitchFamily="18" charset="-120"/>
                        </a:rPr>
                      </a:br>
                      <a:r>
                        <a:rPr lang="en-US" sz="1200" kern="100">
                          <a:effectLst/>
                          <a:latin typeface="Times New Roman" panose="02020603050405020304" pitchFamily="18" charset="0"/>
                          <a:ea typeface="新細明體" panose="02020500000000000000" pitchFamily="18" charset="-120"/>
                        </a:rPr>
                        <a:t>• </a:t>
                      </a:r>
                      <a:r>
                        <a:rPr lang="zh-TW" sz="1200" kern="100">
                          <a:effectLst/>
                          <a:latin typeface="Times New Roman" panose="02020603050405020304" pitchFamily="18" charset="0"/>
                          <a:ea typeface="新細明體" panose="02020500000000000000" pitchFamily="18" charset="-120"/>
                        </a:rPr>
                        <a:t>每月</a:t>
                      </a:r>
                      <a:r>
                        <a:rPr lang="en-US" sz="1200" kern="100">
                          <a:effectLst/>
                          <a:latin typeface="Times New Roman" panose="02020603050405020304" pitchFamily="18" charset="0"/>
                          <a:ea typeface="新細明體" panose="02020500000000000000" pitchFamily="18" charset="-120"/>
                        </a:rPr>
                        <a:t> : </a:t>
                      </a:r>
                      <a:r>
                        <a:rPr lang="zh-TW" sz="1200" kern="100">
                          <a:effectLst/>
                          <a:latin typeface="Times New Roman" panose="02020603050405020304" pitchFamily="18" charset="0"/>
                          <a:ea typeface="新細明體" panose="02020500000000000000" pitchFamily="18" charset="-120"/>
                        </a:rPr>
                        <a:t>法令遵循宣導、業務大會</a:t>
                      </a:r>
                      <a:br>
                        <a:rPr lang="en-US" sz="1200" kern="100">
                          <a:effectLst/>
                          <a:latin typeface="Times New Roman" panose="02020603050405020304" pitchFamily="18" charset="0"/>
                          <a:ea typeface="新細明體" panose="02020500000000000000" pitchFamily="18" charset="-120"/>
                        </a:rPr>
                      </a:br>
                      <a:r>
                        <a:rPr lang="en-US" sz="1200" kern="100">
                          <a:effectLst/>
                          <a:latin typeface="Times New Roman" panose="02020603050405020304" pitchFamily="18" charset="0"/>
                          <a:ea typeface="新細明體" panose="02020500000000000000" pitchFamily="18" charset="-120"/>
                        </a:rPr>
                        <a:t>• </a:t>
                      </a:r>
                      <a:r>
                        <a:rPr lang="zh-TW" sz="1200" kern="100">
                          <a:effectLst/>
                          <a:latin typeface="Times New Roman" panose="02020603050405020304" pitchFamily="18" charset="0"/>
                          <a:ea typeface="新細明體" panose="02020500000000000000" pitchFamily="18" charset="-120"/>
                        </a:rPr>
                        <a:t>不定期</a:t>
                      </a:r>
                      <a:r>
                        <a:rPr lang="en-US" sz="1200" kern="100">
                          <a:effectLst/>
                          <a:latin typeface="Times New Roman" panose="02020603050405020304" pitchFamily="18" charset="0"/>
                          <a:ea typeface="新細明體" panose="02020500000000000000" pitchFamily="18" charset="-120"/>
                        </a:rPr>
                        <a:t> : </a:t>
                      </a:r>
                      <a:r>
                        <a:rPr lang="zh-TW" sz="1200" kern="100">
                          <a:effectLst/>
                          <a:latin typeface="Times New Roman" panose="02020603050405020304" pitchFamily="18" charset="0"/>
                          <a:ea typeface="新細明體" panose="02020500000000000000" pitchFamily="18" charset="-120"/>
                        </a:rPr>
                        <a:t>內部公告、議題會議、溝通信箱</a:t>
                      </a:r>
                    </a:p>
                  </a:txBody>
                  <a:tcPr marL="17780" marR="17780" marT="0" marB="0"/>
                </a:tc>
                <a:tc>
                  <a:txBody>
                    <a:bodyPr/>
                    <a:lstStyle/>
                    <a:p>
                      <a:pPr>
                        <a:spcAft>
                          <a:spcPts val="0"/>
                        </a:spcAft>
                      </a:pPr>
                      <a:r>
                        <a:rPr lang="en-US" sz="1200" kern="100">
                          <a:effectLst/>
                          <a:latin typeface="Times New Roman" panose="02020603050405020304" pitchFamily="18" charset="0"/>
                          <a:ea typeface="新細明體" panose="02020500000000000000" pitchFamily="18" charset="-120"/>
                        </a:rPr>
                        <a:t>• </a:t>
                      </a:r>
                      <a:r>
                        <a:rPr lang="zh-TW" sz="1200" kern="100">
                          <a:effectLst/>
                          <a:latin typeface="Times New Roman" panose="02020603050405020304" pitchFamily="18" charset="0"/>
                          <a:ea typeface="新細明體" panose="02020500000000000000" pitchFamily="18" charset="-120"/>
                        </a:rPr>
                        <a:t>人才培育與發展 </a:t>
                      </a:r>
                    </a:p>
                    <a:p>
                      <a:pPr>
                        <a:spcAft>
                          <a:spcPts val="0"/>
                        </a:spcAft>
                      </a:pPr>
                      <a:r>
                        <a:rPr lang="en-US" sz="1200" kern="100">
                          <a:effectLst/>
                          <a:latin typeface="Times New Roman" panose="02020603050405020304" pitchFamily="18" charset="0"/>
                          <a:ea typeface="新細明體" panose="02020500000000000000" pitchFamily="18" charset="-120"/>
                        </a:rPr>
                        <a:t>• </a:t>
                      </a:r>
                      <a:r>
                        <a:rPr lang="zh-TW" sz="1200" kern="100">
                          <a:effectLst/>
                          <a:latin typeface="Times New Roman" panose="02020603050405020304" pitchFamily="18" charset="0"/>
                          <a:ea typeface="新細明體" panose="02020500000000000000" pitchFamily="18" charset="-120"/>
                        </a:rPr>
                        <a:t>人權保護機制</a:t>
                      </a:r>
                    </a:p>
                    <a:p>
                      <a:pPr>
                        <a:spcAft>
                          <a:spcPts val="0"/>
                        </a:spcAft>
                      </a:pPr>
                      <a:r>
                        <a:rPr lang="en-US" sz="1200" kern="100">
                          <a:effectLst/>
                          <a:latin typeface="Times New Roman" panose="02020603050405020304" pitchFamily="18" charset="0"/>
                          <a:ea typeface="新細明體" panose="02020500000000000000" pitchFamily="18" charset="-120"/>
                        </a:rPr>
                        <a:t>• </a:t>
                      </a:r>
                      <a:r>
                        <a:rPr lang="zh-TW" sz="1200" kern="100">
                          <a:effectLst/>
                          <a:latin typeface="Times New Roman" panose="02020603050405020304" pitchFamily="18" charset="0"/>
                          <a:ea typeface="新細明體" panose="02020500000000000000" pitchFamily="18" charset="-120"/>
                        </a:rPr>
                        <a:t>福利與權益</a:t>
                      </a:r>
                    </a:p>
                    <a:p>
                      <a:pPr>
                        <a:spcAft>
                          <a:spcPts val="0"/>
                        </a:spcAft>
                      </a:pPr>
                      <a:r>
                        <a:rPr lang="en-US" sz="1200" kern="100">
                          <a:effectLst/>
                          <a:latin typeface="Times New Roman" panose="02020603050405020304" pitchFamily="18" charset="0"/>
                          <a:ea typeface="新細明體" panose="02020500000000000000" pitchFamily="18" charset="-120"/>
                        </a:rPr>
                        <a:t>• </a:t>
                      </a:r>
                      <a:r>
                        <a:rPr lang="zh-TW" sz="1200" kern="100">
                          <a:effectLst/>
                          <a:latin typeface="Times New Roman" panose="02020603050405020304" pitchFamily="18" charset="0"/>
                          <a:ea typeface="新細明體" panose="02020500000000000000" pitchFamily="18" charset="-120"/>
                        </a:rPr>
                        <a:t>職業安全</a:t>
                      </a:r>
                    </a:p>
                    <a:p>
                      <a:pPr>
                        <a:spcAft>
                          <a:spcPts val="0"/>
                        </a:spcAft>
                      </a:pPr>
                      <a:r>
                        <a:rPr lang="en-US" sz="1200" kern="100">
                          <a:effectLst/>
                          <a:latin typeface="Times New Roman" panose="02020603050405020304" pitchFamily="18" charset="0"/>
                          <a:ea typeface="新細明體" panose="02020500000000000000" pitchFamily="18" charset="-120"/>
                        </a:rPr>
                        <a:t>• </a:t>
                      </a:r>
                      <a:r>
                        <a:rPr lang="zh-TW" sz="1200" kern="100">
                          <a:effectLst/>
                          <a:latin typeface="Times New Roman" panose="02020603050405020304" pitchFamily="18" charset="0"/>
                          <a:ea typeface="新細明體" panose="02020500000000000000" pitchFamily="18" charset="-120"/>
                        </a:rPr>
                        <a:t>健康促進</a:t>
                      </a:r>
                    </a:p>
                  </a:txBody>
                  <a:tcPr marL="17780" marR="17780" marT="0" marB="0"/>
                </a:tc>
                <a:extLst>
                  <a:ext uri="{0D108BD9-81ED-4DB2-BD59-A6C34878D82A}">
                    <a16:rowId xmlns:a16="http://schemas.microsoft.com/office/drawing/2014/main" val="2971850332"/>
                  </a:ext>
                </a:extLst>
              </a:tr>
              <a:tr h="370840">
                <a:tc>
                  <a:txBody>
                    <a:bodyPr/>
                    <a:lstStyle/>
                    <a:p>
                      <a:pPr>
                        <a:spcAft>
                          <a:spcPts val="0"/>
                        </a:spcAft>
                      </a:pPr>
                      <a:r>
                        <a:rPr lang="zh-TW" sz="1400" kern="100">
                          <a:effectLst/>
                          <a:latin typeface="Times New Roman" panose="02020603050405020304" pitchFamily="18" charset="0"/>
                          <a:ea typeface="細明體" panose="02020509000000000000" pitchFamily="49" charset="-120"/>
                        </a:rPr>
                        <a:t>客戶</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200" kern="100">
                          <a:effectLst/>
                          <a:latin typeface="Times New Roman" panose="02020603050405020304" pitchFamily="18" charset="0"/>
                          <a:ea typeface="新細明體" panose="02020500000000000000" pitchFamily="18" charset="-120"/>
                        </a:rPr>
                        <a:t>客戶涵蓋各產業，以客戶需求為核心，提供客戶優質服務，共同創造客戶持續成長。</a:t>
                      </a:r>
                    </a:p>
                  </a:txBody>
                  <a:tcPr marL="17780" marR="17780" marT="0" marB="0"/>
                </a:tc>
                <a:tc>
                  <a:txBody>
                    <a:bodyPr/>
                    <a:lstStyle/>
                    <a:p>
                      <a:pPr>
                        <a:spcAft>
                          <a:spcPts val="0"/>
                        </a:spcAft>
                      </a:pPr>
                      <a:r>
                        <a:rPr lang="zh-TW" sz="1200" kern="100">
                          <a:effectLst/>
                          <a:latin typeface="Times New Roman" panose="02020603050405020304" pitchFamily="18" charset="0"/>
                          <a:ea typeface="新細明體" panose="02020500000000000000" pitchFamily="18" charset="-120"/>
                        </a:rPr>
                        <a:t>客戶隱私 </a:t>
                      </a:r>
                    </a:p>
                    <a:p>
                      <a:pPr>
                        <a:spcAft>
                          <a:spcPts val="0"/>
                        </a:spcAft>
                      </a:pPr>
                      <a:r>
                        <a:rPr lang="zh-TW" sz="1200" kern="100">
                          <a:effectLst/>
                          <a:latin typeface="Times New Roman" panose="02020603050405020304" pitchFamily="18" charset="0"/>
                          <a:ea typeface="新細明體" panose="02020500000000000000" pitchFamily="18" charset="-120"/>
                        </a:rPr>
                        <a:t>資料安全</a:t>
                      </a:r>
                    </a:p>
                    <a:p>
                      <a:pPr>
                        <a:spcAft>
                          <a:spcPts val="0"/>
                        </a:spcAft>
                      </a:pPr>
                      <a:r>
                        <a:rPr lang="zh-TW" sz="1200" kern="100">
                          <a:effectLst/>
                          <a:latin typeface="Times New Roman" panose="02020603050405020304" pitchFamily="18" charset="0"/>
                          <a:ea typeface="新細明體" panose="02020500000000000000" pitchFamily="18" charset="-120"/>
                        </a:rPr>
                        <a:t>客戶服務</a:t>
                      </a:r>
                    </a:p>
                  </a:txBody>
                  <a:tcPr marL="17780" marR="17780" marT="0" marB="0"/>
                </a:tc>
                <a:tc>
                  <a:txBody>
                    <a:bodyPr/>
                    <a:lstStyle/>
                    <a:p>
                      <a:pPr>
                        <a:spcAft>
                          <a:spcPts val="0"/>
                        </a:spcAft>
                      </a:pPr>
                      <a:r>
                        <a:rPr lang="zh-TW" sz="1200" kern="100">
                          <a:effectLst/>
                          <a:latin typeface="Times New Roman" panose="02020603050405020304" pitchFamily="18" charset="0"/>
                          <a:ea typeface="新細明體" panose="02020500000000000000" pitchFamily="18" charset="-120"/>
                        </a:rPr>
                        <a:t>不定期</a:t>
                      </a:r>
                      <a:r>
                        <a:rPr lang="en-US" sz="1200" kern="100">
                          <a:effectLst/>
                          <a:latin typeface="Times New Roman" panose="02020603050405020304" pitchFamily="18" charset="0"/>
                          <a:ea typeface="新細明體" panose="02020500000000000000" pitchFamily="18" charset="-120"/>
                        </a:rPr>
                        <a:t>/</a:t>
                      </a:r>
                      <a:r>
                        <a:rPr lang="zh-TW" sz="1200" kern="100">
                          <a:effectLst/>
                          <a:latin typeface="Times New Roman" panose="02020603050405020304" pitchFamily="18" charset="0"/>
                          <a:ea typeface="新細明體" panose="02020500000000000000" pitchFamily="18" charset="-120"/>
                        </a:rPr>
                        <a:t>專人拜訪、電話聯繫、研討會</a:t>
                      </a:r>
                    </a:p>
                  </a:txBody>
                  <a:tcPr marL="17780" marR="17780" marT="0" marB="0"/>
                </a:tc>
                <a:tc>
                  <a:txBody>
                    <a:bodyPr/>
                    <a:lstStyle/>
                    <a:p>
                      <a:pPr>
                        <a:spcAft>
                          <a:spcPts val="0"/>
                        </a:spcAft>
                      </a:pPr>
                      <a:r>
                        <a:rPr lang="zh-TW" sz="1200" kern="100">
                          <a:effectLst/>
                          <a:latin typeface="Times New Roman" panose="02020603050405020304" pitchFamily="18" charset="0"/>
                          <a:ea typeface="新細明體" panose="02020500000000000000" pitchFamily="18" charset="-120"/>
                        </a:rPr>
                        <a:t>資訊安全與隱私權保護 </a:t>
                      </a:r>
                    </a:p>
                    <a:p>
                      <a:pPr>
                        <a:spcAft>
                          <a:spcPts val="0"/>
                        </a:spcAft>
                      </a:pPr>
                      <a:r>
                        <a:rPr lang="zh-TW" sz="1200" kern="100">
                          <a:effectLst/>
                          <a:latin typeface="Times New Roman" panose="02020603050405020304" pitchFamily="18" charset="0"/>
                          <a:ea typeface="新細明體" panose="02020500000000000000" pitchFamily="18" charset="-120"/>
                        </a:rPr>
                        <a:t>客戶關係</a:t>
                      </a:r>
                    </a:p>
                  </a:txBody>
                  <a:tcPr marL="17780" marR="17780" marT="0" marB="0"/>
                </a:tc>
                <a:extLst>
                  <a:ext uri="{0D108BD9-81ED-4DB2-BD59-A6C34878D82A}">
                    <a16:rowId xmlns:a16="http://schemas.microsoft.com/office/drawing/2014/main" val="1028145683"/>
                  </a:ext>
                </a:extLst>
              </a:tr>
              <a:tr h="370840">
                <a:tc>
                  <a:txBody>
                    <a:bodyPr/>
                    <a:lstStyle/>
                    <a:p>
                      <a:pPr>
                        <a:spcAft>
                          <a:spcPts val="0"/>
                        </a:spcAft>
                      </a:pPr>
                      <a:r>
                        <a:rPr lang="zh-TW" sz="1400" kern="100">
                          <a:effectLst/>
                          <a:latin typeface="Times New Roman" panose="02020603050405020304" pitchFamily="18" charset="0"/>
                          <a:ea typeface="細明體" panose="02020509000000000000" pitchFamily="49" charset="-120"/>
                        </a:rPr>
                        <a:t>股東</a:t>
                      </a:r>
                      <a:r>
                        <a:rPr lang="en-US" sz="1400" kern="100">
                          <a:effectLst/>
                          <a:latin typeface="Times New Roman" panose="02020603050405020304" pitchFamily="18" charset="0"/>
                          <a:ea typeface="細明體" panose="02020509000000000000" pitchFamily="49" charset="-120"/>
                        </a:rPr>
                        <a:t>/ </a:t>
                      </a:r>
                      <a:r>
                        <a:rPr lang="zh-TW" sz="1400" kern="100">
                          <a:effectLst/>
                          <a:latin typeface="Times New Roman" panose="02020603050405020304" pitchFamily="18" charset="0"/>
                          <a:ea typeface="細明體" panose="02020509000000000000" pitchFamily="49" charset="-120"/>
                        </a:rPr>
                        <a:t>投資人</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200" kern="100">
                          <a:effectLst/>
                          <a:latin typeface="Times New Roman" panose="02020603050405020304" pitchFamily="18" charset="0"/>
                          <a:ea typeface="新細明體" panose="02020500000000000000" pitchFamily="18" charset="-120"/>
                        </a:rPr>
                        <a:t>股東的支持是穩健成長的力量，為股東創造 最大利益為公司營運宗旨，透明揭露營運及 財務資訊</a:t>
                      </a:r>
                    </a:p>
                  </a:txBody>
                  <a:tcPr marL="17780" marR="17780" marT="0" marB="0"/>
                </a:tc>
                <a:tc>
                  <a:txBody>
                    <a:bodyPr/>
                    <a:lstStyle/>
                    <a:p>
                      <a:pPr marL="342900" lvl="0" indent="-342900">
                        <a:spcAft>
                          <a:spcPts val="0"/>
                        </a:spcAft>
                        <a:buFont typeface="Wingdings" panose="05000000000000000000" pitchFamily="2" charset="2"/>
                        <a:buChar char=""/>
                        <a:tabLst>
                          <a:tab pos="304800" algn="l"/>
                        </a:tabLst>
                      </a:pPr>
                      <a:r>
                        <a:rPr lang="zh-TW" sz="1200" kern="100">
                          <a:effectLst/>
                          <a:latin typeface="Times New Roman" panose="02020603050405020304" pitchFamily="18" charset="0"/>
                          <a:ea typeface="新細明體" panose="02020500000000000000" pitchFamily="18" charset="-120"/>
                        </a:rPr>
                        <a:t>經濟績效 </a:t>
                      </a:r>
                    </a:p>
                    <a:p>
                      <a:pPr marL="342900" lvl="0" indent="-342900">
                        <a:spcAft>
                          <a:spcPts val="0"/>
                        </a:spcAft>
                        <a:buFont typeface="Wingdings" panose="05000000000000000000" pitchFamily="2" charset="2"/>
                        <a:buChar char=""/>
                        <a:tabLst>
                          <a:tab pos="304800" algn="l"/>
                        </a:tabLst>
                      </a:pPr>
                      <a:r>
                        <a:rPr lang="zh-TW" sz="1200" kern="100">
                          <a:effectLst/>
                          <a:latin typeface="Times New Roman" panose="02020603050405020304" pitchFamily="18" charset="0"/>
                          <a:ea typeface="新細明體" panose="02020500000000000000" pitchFamily="18" charset="-120"/>
                        </a:rPr>
                        <a:t>反貪腐</a:t>
                      </a:r>
                    </a:p>
                  </a:txBody>
                  <a:tcPr marL="17780" marR="17780" marT="0" marB="0"/>
                </a:tc>
                <a:tc>
                  <a:txBody>
                    <a:bodyPr/>
                    <a:lstStyle/>
                    <a:p>
                      <a:pPr marL="342900" lvl="0" indent="-342900">
                        <a:spcAft>
                          <a:spcPts val="0"/>
                        </a:spcAft>
                        <a:buFont typeface="Wingdings" panose="05000000000000000000" pitchFamily="2" charset="2"/>
                        <a:buChar char=""/>
                        <a:tabLst>
                          <a:tab pos="304800" algn="l"/>
                        </a:tabLst>
                      </a:pPr>
                      <a:r>
                        <a:rPr lang="zh-TW" sz="1200" kern="100">
                          <a:effectLst/>
                          <a:latin typeface="Times New Roman" panose="02020603050405020304" pitchFamily="18" charset="0"/>
                          <a:ea typeface="新細明體" panose="02020500000000000000" pitchFamily="18" charset="-120"/>
                        </a:rPr>
                        <a:t>每年｜股東會、年報、永續報告書 </a:t>
                      </a:r>
                    </a:p>
                    <a:p>
                      <a:pPr marL="342900" lvl="0" indent="-342900">
                        <a:spcAft>
                          <a:spcPts val="0"/>
                        </a:spcAft>
                        <a:buFont typeface="Wingdings" panose="05000000000000000000" pitchFamily="2" charset="2"/>
                        <a:buChar char=""/>
                        <a:tabLst>
                          <a:tab pos="304800" algn="l"/>
                        </a:tabLst>
                      </a:pPr>
                      <a:r>
                        <a:rPr lang="zh-TW" sz="1200" kern="100">
                          <a:effectLst/>
                          <a:latin typeface="Times New Roman" panose="02020603050405020304" pitchFamily="18" charset="0"/>
                          <a:ea typeface="新細明體" panose="02020500000000000000" pitchFamily="18" charset="-120"/>
                        </a:rPr>
                        <a:t>每季｜董事會、功能性委員會、法人說明 會、財務報告書 </a:t>
                      </a:r>
                    </a:p>
                    <a:p>
                      <a:pPr marL="342900" lvl="0" indent="-342900">
                        <a:spcAft>
                          <a:spcPts val="0"/>
                        </a:spcAft>
                        <a:buFont typeface="Wingdings" panose="05000000000000000000" pitchFamily="2" charset="2"/>
                        <a:buChar char=""/>
                        <a:tabLst>
                          <a:tab pos="304800" algn="l"/>
                        </a:tabLst>
                      </a:pPr>
                      <a:r>
                        <a:rPr lang="zh-TW" sz="1200" kern="100">
                          <a:effectLst/>
                          <a:latin typeface="Times New Roman" panose="02020603050405020304" pitchFamily="18" charset="0"/>
                          <a:ea typeface="新細明體" panose="02020500000000000000" pitchFamily="18" charset="-120"/>
                        </a:rPr>
                        <a:t>每月｜公布營運績效、公開資訊觀測站 </a:t>
                      </a:r>
                    </a:p>
                    <a:p>
                      <a:pPr marL="342900" lvl="0" indent="-342900">
                        <a:spcAft>
                          <a:spcPts val="0"/>
                        </a:spcAft>
                        <a:buFont typeface="Wingdings" panose="05000000000000000000" pitchFamily="2" charset="2"/>
                        <a:buChar char=""/>
                        <a:tabLst>
                          <a:tab pos="304800" algn="l"/>
                        </a:tabLst>
                      </a:pPr>
                      <a:r>
                        <a:rPr lang="zh-TW" sz="1200" kern="100">
                          <a:effectLst/>
                          <a:latin typeface="Times New Roman" panose="02020603050405020304" pitchFamily="18" charset="0"/>
                          <a:ea typeface="新細明體" panose="02020500000000000000" pitchFamily="18" charset="-120"/>
                        </a:rPr>
                        <a:t>不定期｜重大訊息公告</a:t>
                      </a:r>
                    </a:p>
                  </a:txBody>
                  <a:tcPr marL="17780" marR="17780" marT="0" marB="0"/>
                </a:tc>
                <a:tc>
                  <a:txBody>
                    <a:bodyPr/>
                    <a:lstStyle/>
                    <a:p>
                      <a:pPr marL="342900" lvl="0" indent="-342900">
                        <a:spcAft>
                          <a:spcPts val="0"/>
                        </a:spcAft>
                        <a:buFont typeface="Wingdings" panose="05000000000000000000" pitchFamily="2" charset="2"/>
                        <a:buChar char=""/>
                        <a:tabLst>
                          <a:tab pos="304800" algn="l"/>
                        </a:tabLst>
                      </a:pPr>
                      <a:r>
                        <a:rPr lang="zh-TW" sz="1200" kern="100">
                          <a:effectLst/>
                          <a:latin typeface="Times New Roman" panose="02020603050405020304" pitchFamily="18" charset="0"/>
                          <a:ea typeface="新細明體" panose="02020500000000000000" pitchFamily="18" charset="-120"/>
                        </a:rPr>
                        <a:t>簡介 </a:t>
                      </a:r>
                    </a:p>
                    <a:p>
                      <a:pPr marL="342900" lvl="0" indent="-342900">
                        <a:spcAft>
                          <a:spcPts val="0"/>
                        </a:spcAft>
                        <a:buFont typeface="Wingdings" panose="05000000000000000000" pitchFamily="2" charset="2"/>
                        <a:buChar char=""/>
                        <a:tabLst>
                          <a:tab pos="304800" algn="l"/>
                        </a:tabLst>
                      </a:pPr>
                      <a:r>
                        <a:rPr lang="zh-TW" sz="1200" kern="100">
                          <a:effectLst/>
                          <a:latin typeface="Times New Roman" panose="02020603050405020304" pitchFamily="18" charset="0"/>
                          <a:ea typeface="新細明體" panose="02020500000000000000" pitchFamily="18" charset="-120"/>
                        </a:rPr>
                        <a:t>經營績效 </a:t>
                      </a:r>
                    </a:p>
                    <a:p>
                      <a:pPr marL="342900" lvl="0" indent="-342900">
                        <a:spcAft>
                          <a:spcPts val="0"/>
                        </a:spcAft>
                        <a:buFont typeface="Wingdings" panose="05000000000000000000" pitchFamily="2" charset="2"/>
                        <a:buChar char=""/>
                        <a:tabLst>
                          <a:tab pos="304800" algn="l"/>
                        </a:tabLst>
                      </a:pPr>
                      <a:r>
                        <a:rPr lang="zh-TW" sz="1200" kern="100">
                          <a:effectLst/>
                          <a:latin typeface="Times New Roman" panose="02020603050405020304" pitchFamily="18" charset="0"/>
                          <a:ea typeface="新細明體" panose="02020500000000000000" pitchFamily="18" charset="-120"/>
                        </a:rPr>
                        <a:t>經營與治理</a:t>
                      </a:r>
                    </a:p>
                  </a:txBody>
                  <a:tcPr marL="17780" marR="17780" marT="0" marB="0"/>
                </a:tc>
                <a:extLst>
                  <a:ext uri="{0D108BD9-81ED-4DB2-BD59-A6C34878D82A}">
                    <a16:rowId xmlns:a16="http://schemas.microsoft.com/office/drawing/2014/main" val="3406938650"/>
                  </a:ext>
                </a:extLst>
              </a:tr>
              <a:tr h="370840">
                <a:tc>
                  <a:txBody>
                    <a:bodyPr/>
                    <a:lstStyle/>
                    <a:p>
                      <a:pPr>
                        <a:spcAft>
                          <a:spcPts val="0"/>
                        </a:spcAft>
                      </a:pPr>
                      <a:r>
                        <a:rPr lang="zh-TW" sz="1400" kern="100">
                          <a:effectLst/>
                          <a:latin typeface="Times New Roman" panose="02020603050405020304" pitchFamily="18" charset="0"/>
                          <a:ea typeface="細明體" panose="02020509000000000000" pitchFamily="49" charset="-120"/>
                        </a:rPr>
                        <a:t>原廠</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200" kern="100">
                          <a:effectLst/>
                          <a:latin typeface="Times New Roman" panose="02020603050405020304" pitchFamily="18" charset="0"/>
                          <a:ea typeface="新細明體" panose="02020500000000000000" pitchFamily="18" charset="-120"/>
                        </a:rPr>
                        <a:t>與原廠緊密合作擴展業務市場，提供客戶多 元化產品服務及完整解決方案。</a:t>
                      </a:r>
                    </a:p>
                  </a:txBody>
                  <a:tcPr marL="17780" marR="17780" marT="0" marB="0"/>
                </a:tc>
                <a:tc>
                  <a:txBody>
                    <a:bodyPr/>
                    <a:lstStyle/>
                    <a:p>
                      <a:pPr>
                        <a:spcAft>
                          <a:spcPts val="0"/>
                        </a:spcAft>
                      </a:pPr>
                      <a:r>
                        <a:rPr lang="zh-TW" sz="1200" kern="100">
                          <a:effectLst/>
                          <a:latin typeface="Times New Roman" panose="02020603050405020304" pitchFamily="18" charset="0"/>
                          <a:ea typeface="新細明體" panose="02020500000000000000" pitchFamily="18" charset="-120"/>
                        </a:rPr>
                        <a:t>客戶隱私 </a:t>
                      </a:r>
                    </a:p>
                    <a:p>
                      <a:pPr>
                        <a:spcAft>
                          <a:spcPts val="0"/>
                        </a:spcAft>
                      </a:pPr>
                      <a:r>
                        <a:rPr lang="zh-TW" sz="1200" kern="100">
                          <a:effectLst/>
                          <a:latin typeface="Times New Roman" panose="02020603050405020304" pitchFamily="18" charset="0"/>
                          <a:ea typeface="新細明體" panose="02020500000000000000" pitchFamily="18" charset="-120"/>
                        </a:rPr>
                        <a:t>資料安全</a:t>
                      </a:r>
                    </a:p>
                  </a:txBody>
                  <a:tcPr marL="17780" marR="17780" marT="0" marB="0"/>
                </a:tc>
                <a:tc>
                  <a:txBody>
                    <a:bodyPr/>
                    <a:lstStyle/>
                    <a:p>
                      <a:pPr>
                        <a:spcAft>
                          <a:spcPts val="0"/>
                        </a:spcAft>
                      </a:pPr>
                      <a:r>
                        <a:rPr lang="zh-TW" sz="1200" kern="100">
                          <a:effectLst/>
                          <a:latin typeface="Times New Roman" panose="02020603050405020304" pitchFamily="18" charset="0"/>
                          <a:ea typeface="新細明體" panose="02020500000000000000" pitchFamily="18" charset="-120"/>
                        </a:rPr>
                        <a:t>不定期</a:t>
                      </a:r>
                      <a:r>
                        <a:rPr lang="en-US" sz="1200" kern="100">
                          <a:effectLst/>
                          <a:latin typeface="Times New Roman" panose="02020603050405020304" pitchFamily="18" charset="0"/>
                          <a:ea typeface="新細明體" panose="02020500000000000000" pitchFamily="18" charset="-120"/>
                        </a:rPr>
                        <a:t>/</a:t>
                      </a:r>
                      <a:r>
                        <a:rPr lang="zh-TW" sz="1200" kern="100">
                          <a:effectLst/>
                          <a:latin typeface="Times New Roman" panose="02020603050405020304" pitchFamily="18" charset="0"/>
                          <a:ea typeface="新細明體" panose="02020500000000000000" pitchFamily="18" charset="-120"/>
                        </a:rPr>
                        <a:t>電話聯繫、電子郵件、會議及產品研討會</a:t>
                      </a:r>
                    </a:p>
                  </a:txBody>
                  <a:tcPr marL="17780" marR="17780" marT="0" marB="0"/>
                </a:tc>
                <a:tc>
                  <a:txBody>
                    <a:bodyPr/>
                    <a:lstStyle/>
                    <a:p>
                      <a:pPr>
                        <a:spcAft>
                          <a:spcPts val="0"/>
                        </a:spcAft>
                      </a:pPr>
                      <a:r>
                        <a:rPr lang="zh-TW" sz="1200" kern="100">
                          <a:effectLst/>
                          <a:latin typeface="Times New Roman" panose="02020603050405020304" pitchFamily="18" charset="0"/>
                          <a:ea typeface="新細明體" panose="02020500000000000000" pitchFamily="18" charset="-120"/>
                        </a:rPr>
                        <a:t>資訊安全與隱私權保護 </a:t>
                      </a:r>
                    </a:p>
                    <a:p>
                      <a:pPr>
                        <a:spcAft>
                          <a:spcPts val="0"/>
                        </a:spcAft>
                      </a:pPr>
                      <a:r>
                        <a:rPr lang="zh-TW" sz="1200" kern="100">
                          <a:effectLst/>
                          <a:latin typeface="Times New Roman" panose="02020603050405020304" pitchFamily="18" charset="0"/>
                          <a:ea typeface="新細明體" panose="02020500000000000000" pitchFamily="18" charset="-120"/>
                        </a:rPr>
                        <a:t>客戶關係</a:t>
                      </a:r>
                    </a:p>
                  </a:txBody>
                  <a:tcPr marL="17780" marR="17780" marT="0" marB="0"/>
                </a:tc>
                <a:extLst>
                  <a:ext uri="{0D108BD9-81ED-4DB2-BD59-A6C34878D82A}">
                    <a16:rowId xmlns:a16="http://schemas.microsoft.com/office/drawing/2014/main" val="1512117013"/>
                  </a:ext>
                </a:extLst>
              </a:tr>
              <a:tr h="370840">
                <a:tc>
                  <a:txBody>
                    <a:bodyPr/>
                    <a:lstStyle/>
                    <a:p>
                      <a:pPr>
                        <a:spcAft>
                          <a:spcPts val="0"/>
                        </a:spcAft>
                      </a:pPr>
                      <a:r>
                        <a:rPr lang="zh-TW" sz="1400" kern="100">
                          <a:effectLst/>
                          <a:latin typeface="Times New Roman" panose="02020603050405020304" pitchFamily="18" charset="0"/>
                          <a:ea typeface="細明體" panose="02020509000000000000" pitchFamily="49" charset="-120"/>
                        </a:rPr>
                        <a:t>供應商</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dirty="0">
                          <a:effectLst/>
                          <a:latin typeface="Times New Roman" panose="02020603050405020304" pitchFamily="18" charset="0"/>
                          <a:ea typeface="細明體" panose="02020509000000000000" pitchFamily="49" charset="-120"/>
                        </a:rPr>
                        <a:t>提供公司所需的關鍵資源，共同建立長期夥伴關係，達成共好雙贏的目標。</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供應商衝擊評估 、資訊安全</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平常</a:t>
                      </a:r>
                      <a:r>
                        <a:rPr lang="en-US" sz="1400" kern="100">
                          <a:effectLst/>
                          <a:latin typeface="Times New Roman" panose="02020603050405020304" pitchFamily="18" charset="0"/>
                          <a:ea typeface="細明體" panose="02020509000000000000" pitchFamily="49" charset="-120"/>
                        </a:rPr>
                        <a:t>/</a:t>
                      </a:r>
                      <a:r>
                        <a:rPr lang="zh-TW" sz="1400" kern="100">
                          <a:effectLst/>
                          <a:latin typeface="Times New Roman" panose="02020603050405020304" pitchFamily="18" charset="0"/>
                          <a:ea typeface="細明體" panose="02020509000000000000" pitchFamily="49" charset="-120"/>
                        </a:rPr>
                        <a:t>電子郵件、電話及</a:t>
                      </a:r>
                      <a:r>
                        <a:rPr lang="en-US" sz="1400" kern="100">
                          <a:effectLst/>
                          <a:latin typeface="Times New Roman" panose="02020603050405020304" pitchFamily="18" charset="0"/>
                          <a:ea typeface="細明體" panose="02020509000000000000" pitchFamily="49" charset="-120"/>
                        </a:rPr>
                        <a:t>SKYPE</a:t>
                      </a:r>
                      <a:r>
                        <a:rPr lang="zh-TW" sz="1400" kern="100">
                          <a:effectLst/>
                          <a:latin typeface="Times New Roman" panose="02020603050405020304" pitchFamily="18" charset="0"/>
                          <a:ea typeface="細明體" panose="02020509000000000000" pitchFamily="49" charset="-120"/>
                        </a:rPr>
                        <a:t>等通訊軟體</a:t>
                      </a:r>
                      <a:endParaRPr lang="zh-TW" sz="1200" kern="100">
                        <a:effectLst/>
                        <a:latin typeface="Times New Roman" panose="02020603050405020304" pitchFamily="18" charset="0"/>
                        <a:ea typeface="新細明體" panose="02020500000000000000" pitchFamily="18" charset="-120"/>
                      </a:endParaRPr>
                    </a:p>
                    <a:p>
                      <a:pPr>
                        <a:spcAft>
                          <a:spcPts val="0"/>
                        </a:spcAft>
                      </a:pPr>
                      <a:r>
                        <a:rPr lang="zh-TW" sz="1400" kern="100">
                          <a:effectLst/>
                          <a:latin typeface="Times New Roman" panose="02020603050405020304" pitchFamily="18" charset="0"/>
                          <a:ea typeface="細明體" panose="02020509000000000000" pitchFamily="49" charset="-120"/>
                        </a:rPr>
                        <a:t>特殊採購案</a:t>
                      </a:r>
                      <a:r>
                        <a:rPr lang="en-US" sz="1400" kern="100">
                          <a:effectLst/>
                          <a:latin typeface="Times New Roman" panose="02020603050405020304" pitchFamily="18" charset="0"/>
                          <a:ea typeface="細明體" panose="02020509000000000000" pitchFamily="49" charset="-120"/>
                        </a:rPr>
                        <a:t>/</a:t>
                      </a:r>
                      <a:r>
                        <a:rPr lang="zh-TW" sz="1400" kern="100">
                          <a:effectLst/>
                          <a:latin typeface="Times New Roman" panose="02020603050405020304" pitchFamily="18" charset="0"/>
                          <a:ea typeface="細明體" panose="02020509000000000000" pitchFamily="49" charset="-120"/>
                        </a:rPr>
                        <a:t>議價會議、溝通拜訪會議、供應商會議</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供應商永續管理</a:t>
                      </a:r>
                      <a:endParaRPr lang="zh-TW" sz="1200" kern="100">
                        <a:effectLst/>
                        <a:latin typeface="Times New Roman" panose="02020603050405020304" pitchFamily="18" charset="0"/>
                        <a:ea typeface="新細明體" panose="02020500000000000000" pitchFamily="18" charset="-120"/>
                      </a:endParaRPr>
                    </a:p>
                  </a:txBody>
                  <a:tcPr marL="17780" marR="17780" marT="0" marB="0"/>
                </a:tc>
                <a:extLst>
                  <a:ext uri="{0D108BD9-81ED-4DB2-BD59-A6C34878D82A}">
                    <a16:rowId xmlns:a16="http://schemas.microsoft.com/office/drawing/2014/main" val="3043680820"/>
                  </a:ext>
                </a:extLst>
              </a:tr>
              <a:tr h="370840">
                <a:tc>
                  <a:txBody>
                    <a:bodyPr/>
                    <a:lstStyle/>
                    <a:p>
                      <a:pPr>
                        <a:spcAft>
                          <a:spcPts val="0"/>
                        </a:spcAft>
                      </a:pPr>
                      <a:r>
                        <a:rPr lang="zh-TW" sz="1400" kern="100">
                          <a:effectLst/>
                          <a:latin typeface="Times New Roman" panose="02020603050405020304" pitchFamily="18" charset="0"/>
                          <a:ea typeface="細明體" panose="02020509000000000000" pitchFamily="49" charset="-120"/>
                        </a:rPr>
                        <a:t>政府</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遵循各地方政府法規，創造地方就業機會及</a:t>
                      </a:r>
                      <a:endParaRPr lang="zh-TW" sz="1200" kern="100">
                        <a:effectLst/>
                        <a:latin typeface="Times New Roman" panose="02020603050405020304" pitchFamily="18" charset="0"/>
                        <a:ea typeface="新細明體" panose="02020500000000000000" pitchFamily="18" charset="-120"/>
                      </a:endParaRPr>
                    </a:p>
                    <a:p>
                      <a:pPr>
                        <a:spcAft>
                          <a:spcPts val="0"/>
                        </a:spcAft>
                      </a:pPr>
                      <a:r>
                        <a:rPr lang="zh-TW" sz="1400" kern="100">
                          <a:effectLst/>
                          <a:latin typeface="Times New Roman" panose="02020603050405020304" pitchFamily="18" charset="0"/>
                          <a:ea typeface="細明體" panose="02020509000000000000" pitchFamily="49" charset="-120"/>
                        </a:rPr>
                        <a:t>稅收來源。</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 法令遵循</a:t>
                      </a:r>
                      <a:endParaRPr lang="zh-TW" sz="1200" kern="100">
                        <a:effectLst/>
                        <a:latin typeface="Times New Roman" panose="02020603050405020304" pitchFamily="18" charset="0"/>
                        <a:ea typeface="新細明體" panose="02020500000000000000" pitchFamily="18" charset="-120"/>
                      </a:endParaRPr>
                    </a:p>
                    <a:p>
                      <a:pPr>
                        <a:spcAft>
                          <a:spcPts val="0"/>
                        </a:spcAft>
                      </a:pPr>
                      <a:r>
                        <a:rPr lang="zh-TW" sz="1400" kern="100">
                          <a:effectLst/>
                          <a:latin typeface="Times New Roman" panose="02020603050405020304" pitchFamily="18" charset="0"/>
                          <a:ea typeface="細明體" panose="02020509000000000000" pitchFamily="49" charset="-120"/>
                        </a:rPr>
                        <a:t>• 稅務治理</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 每年｜政府機關評鑑</a:t>
                      </a:r>
                      <a:endParaRPr lang="zh-TW" sz="1200" kern="100">
                        <a:effectLst/>
                        <a:latin typeface="Times New Roman" panose="02020603050405020304" pitchFamily="18" charset="0"/>
                        <a:ea typeface="新細明體" panose="02020500000000000000" pitchFamily="18" charset="-120"/>
                      </a:endParaRPr>
                    </a:p>
                    <a:p>
                      <a:pPr>
                        <a:spcAft>
                          <a:spcPts val="0"/>
                        </a:spcAft>
                      </a:pPr>
                      <a:r>
                        <a:rPr lang="zh-TW" sz="1400" kern="100">
                          <a:effectLst/>
                          <a:latin typeface="Times New Roman" panose="02020603050405020304" pitchFamily="18" charset="0"/>
                          <a:ea typeface="細明體" panose="02020509000000000000" pitchFamily="49" charset="-120"/>
                        </a:rPr>
                        <a:t>• 不定期｜公文、會議、電話、電子郵件、公開資訊、座談會、研討會</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 經營績效</a:t>
                      </a:r>
                      <a:endParaRPr lang="zh-TW" sz="1200" kern="100">
                        <a:effectLst/>
                        <a:latin typeface="Times New Roman" panose="02020603050405020304" pitchFamily="18" charset="0"/>
                        <a:ea typeface="新細明體" panose="02020500000000000000" pitchFamily="18" charset="-120"/>
                      </a:endParaRPr>
                    </a:p>
                    <a:p>
                      <a:pPr marL="177800" indent="-177800">
                        <a:spcAft>
                          <a:spcPts val="0"/>
                        </a:spcAft>
                      </a:pPr>
                      <a:r>
                        <a:rPr lang="zh-TW" sz="1400" kern="100">
                          <a:effectLst/>
                          <a:latin typeface="Times New Roman" panose="02020603050405020304" pitchFamily="18" charset="0"/>
                          <a:ea typeface="細明體" panose="02020509000000000000" pitchFamily="49" charset="-120"/>
                        </a:rPr>
                        <a:t>• 經營與治理</a:t>
                      </a:r>
                      <a:endParaRPr lang="zh-TW" sz="1200" kern="100">
                        <a:effectLst/>
                        <a:latin typeface="Times New Roman" panose="02020603050405020304" pitchFamily="18" charset="0"/>
                        <a:ea typeface="新細明體" panose="02020500000000000000" pitchFamily="18" charset="-120"/>
                      </a:endParaRPr>
                    </a:p>
                    <a:p>
                      <a:pPr>
                        <a:spcAft>
                          <a:spcPts val="0"/>
                        </a:spcAft>
                      </a:pPr>
                      <a:r>
                        <a:rPr lang="zh-TW" sz="1400" kern="100">
                          <a:effectLst/>
                          <a:latin typeface="Times New Roman" panose="02020603050405020304" pitchFamily="18" charset="0"/>
                          <a:ea typeface="細明體" panose="02020509000000000000" pitchFamily="49" charset="-120"/>
                        </a:rPr>
                        <a:t>• 風險管理</a:t>
                      </a:r>
                      <a:endParaRPr lang="zh-TW" sz="1200" kern="100">
                        <a:effectLst/>
                        <a:latin typeface="Times New Roman" panose="02020603050405020304" pitchFamily="18" charset="0"/>
                        <a:ea typeface="新細明體" panose="02020500000000000000" pitchFamily="18" charset="-120"/>
                      </a:endParaRPr>
                    </a:p>
                    <a:p>
                      <a:pPr marL="177800" indent="-177800">
                        <a:spcAft>
                          <a:spcPts val="0"/>
                        </a:spcAft>
                      </a:pPr>
                      <a:r>
                        <a:rPr lang="zh-TW" sz="1400" kern="100">
                          <a:effectLst/>
                          <a:latin typeface="Times New Roman" panose="02020603050405020304" pitchFamily="18" charset="0"/>
                          <a:ea typeface="細明體" panose="02020509000000000000" pitchFamily="49" charset="-120"/>
                        </a:rPr>
                        <a:t>• 福利與權益</a:t>
                      </a:r>
                      <a:endParaRPr lang="zh-TW" sz="1200" kern="100">
                        <a:effectLst/>
                        <a:latin typeface="Times New Roman" panose="02020603050405020304" pitchFamily="18" charset="0"/>
                        <a:ea typeface="新細明體" panose="02020500000000000000" pitchFamily="18" charset="-120"/>
                      </a:endParaRPr>
                    </a:p>
                    <a:p>
                      <a:pPr marL="177800" indent="-177800">
                        <a:spcAft>
                          <a:spcPts val="0"/>
                        </a:spcAft>
                      </a:pPr>
                      <a:r>
                        <a:rPr lang="zh-TW" sz="1400" kern="100">
                          <a:effectLst/>
                          <a:latin typeface="Times New Roman" panose="02020603050405020304" pitchFamily="18" charset="0"/>
                          <a:ea typeface="細明體" panose="02020509000000000000" pitchFamily="49" charset="-120"/>
                        </a:rPr>
                        <a:t>• 環境永續政策</a:t>
                      </a:r>
                      <a:endParaRPr lang="zh-TW" sz="1200" kern="100">
                        <a:effectLst/>
                        <a:latin typeface="Times New Roman" panose="02020603050405020304" pitchFamily="18" charset="0"/>
                        <a:ea typeface="新細明體" panose="02020500000000000000" pitchFamily="18" charset="-120"/>
                      </a:endParaRPr>
                    </a:p>
                  </a:txBody>
                  <a:tcPr marL="17780" marR="17780" marT="0" marB="0"/>
                </a:tc>
                <a:extLst>
                  <a:ext uri="{0D108BD9-81ED-4DB2-BD59-A6C34878D82A}">
                    <a16:rowId xmlns:a16="http://schemas.microsoft.com/office/drawing/2014/main" val="3220957169"/>
                  </a:ext>
                </a:extLst>
              </a:tr>
              <a:tr h="370840">
                <a:tc>
                  <a:txBody>
                    <a:bodyPr/>
                    <a:lstStyle/>
                    <a:p>
                      <a:pPr>
                        <a:spcAft>
                          <a:spcPts val="0"/>
                        </a:spcAft>
                      </a:pPr>
                      <a:r>
                        <a:rPr lang="zh-TW" sz="1400" kern="100">
                          <a:effectLst/>
                          <a:latin typeface="Times New Roman" panose="02020603050405020304" pitchFamily="18" charset="0"/>
                          <a:ea typeface="細明體" panose="02020509000000000000" pitchFamily="49" charset="-120"/>
                        </a:rPr>
                        <a:t>社會大眾</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持續向社會傳遞公司品牌形象，有助於和更多的利害關係人合作</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社會參與</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不定期研討會</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dirty="0">
                          <a:effectLst/>
                          <a:latin typeface="Times New Roman" panose="02020603050405020304" pitchFamily="18" charset="0"/>
                          <a:ea typeface="細明體" panose="02020509000000000000" pitchFamily="49" charset="-120"/>
                        </a:rPr>
                        <a:t>公司治理</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tc>
                <a:extLst>
                  <a:ext uri="{0D108BD9-81ED-4DB2-BD59-A6C34878D82A}">
                    <a16:rowId xmlns:a16="http://schemas.microsoft.com/office/drawing/2014/main" val="1342026629"/>
                  </a:ext>
                </a:extLst>
              </a:tr>
            </a:tbl>
          </a:graphicData>
        </a:graphic>
      </p:graphicFrame>
      <p:sp>
        <p:nvSpPr>
          <p:cNvPr id="5" name="矩形 4">
            <a:extLst>
              <a:ext uri="{FF2B5EF4-FFF2-40B4-BE49-F238E27FC236}">
                <a16:creationId xmlns:a16="http://schemas.microsoft.com/office/drawing/2014/main" id="{E5BD8225-E993-4CA8-A27D-6D71D4DCDC63}"/>
              </a:ext>
            </a:extLst>
          </p:cNvPr>
          <p:cNvSpPr/>
          <p:nvPr/>
        </p:nvSpPr>
        <p:spPr>
          <a:xfrm>
            <a:off x="336883" y="249233"/>
            <a:ext cx="2698175" cy="523220"/>
          </a:xfrm>
          <a:prstGeom prst="rect">
            <a:avLst/>
          </a:prstGeom>
        </p:spPr>
        <p:txBody>
          <a:bodyPr wrap="none">
            <a:spAutoFit/>
          </a:bodyPr>
          <a:lstStyle/>
          <a:p>
            <a:pPr>
              <a:spcAft>
                <a:spcPts val="0"/>
              </a:spcAft>
            </a:pPr>
            <a:r>
              <a:rPr lang="zh-TW" altLang="zh-TW" sz="2800" b="1" kern="100" dirty="0">
                <a:latin typeface="Times New Roman" panose="02020603050405020304" pitchFamily="18" charset="0"/>
                <a:ea typeface="細明體" panose="02020509000000000000" pitchFamily="49" charset="-120"/>
              </a:rPr>
              <a:t>利害關係人溝通</a:t>
            </a:r>
            <a:endParaRPr lang="zh-TW" altLang="zh-TW" sz="2800" b="1" kern="100" dirty="0">
              <a:latin typeface="Times New Roman" panose="02020603050405020304" pitchFamily="18" charset="0"/>
            </a:endParaRPr>
          </a:p>
        </p:txBody>
      </p:sp>
    </p:spTree>
    <p:extLst>
      <p:ext uri="{BB962C8B-B14F-4D97-AF65-F5344CB8AC3E}">
        <p14:creationId xmlns:p14="http://schemas.microsoft.com/office/powerpoint/2010/main" val="247381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D6DF004-9652-4A82-A8C6-35C88F99ED94}"/>
              </a:ext>
            </a:extLst>
          </p:cNvPr>
          <p:cNvSpPr/>
          <p:nvPr/>
        </p:nvSpPr>
        <p:spPr>
          <a:xfrm>
            <a:off x="497541" y="195705"/>
            <a:ext cx="7315200" cy="646331"/>
          </a:xfrm>
          <a:prstGeom prst="rect">
            <a:avLst/>
          </a:prstGeom>
        </p:spPr>
        <p:txBody>
          <a:bodyPr>
            <a:spAutoFit/>
          </a:bodyPr>
          <a:lstStyle/>
          <a:p>
            <a:pPr>
              <a:spcAft>
                <a:spcPts val="0"/>
              </a:spcAft>
            </a:pPr>
            <a:r>
              <a:rPr lang="zh-TW" altLang="zh-TW" b="1" kern="2600" dirty="0">
                <a:latin typeface="Arial" panose="020B0604020202020204" pitchFamily="34" charset="0"/>
                <a:cs typeface="Times New Roman" panose="02020603050405020304" pitchFamily="18" charset="0"/>
              </a:rPr>
              <a:t>公司治理</a:t>
            </a:r>
            <a:r>
              <a:rPr lang="en-US" altLang="zh-TW" b="1" kern="2600" dirty="0">
                <a:latin typeface="Arial" panose="020B0604020202020204" pitchFamily="34" charset="0"/>
                <a:cs typeface="Times New Roman" panose="02020603050405020304" pitchFamily="18" charset="0"/>
              </a:rPr>
              <a:t>    </a:t>
            </a:r>
            <a:r>
              <a:rPr lang="en-US" altLang="zh-TW" b="1" kern="100" dirty="0">
                <a:latin typeface="Arial" panose="020B0604020202020204" pitchFamily="34" charset="0"/>
                <a:cs typeface="Times New Roman" panose="02020603050405020304" pitchFamily="18" charset="0"/>
              </a:rPr>
              <a:t>2-1. </a:t>
            </a:r>
            <a:r>
              <a:rPr lang="zh-TW" altLang="zh-TW" b="1" kern="100" dirty="0">
                <a:latin typeface="Arial" panose="020B0604020202020204" pitchFamily="34" charset="0"/>
                <a:cs typeface="Times New Roman" panose="02020603050405020304" pitchFamily="18" charset="0"/>
              </a:rPr>
              <a:t>經營與治理 </a:t>
            </a:r>
          </a:p>
          <a:p>
            <a:pPr>
              <a:spcAft>
                <a:spcPts val="800"/>
              </a:spcAft>
            </a:pPr>
            <a:r>
              <a:rPr lang="zh-TW" altLang="zh-TW" b="1" dirty="0">
                <a:solidFill>
                  <a:srgbClr val="333333"/>
                </a:solidFill>
                <a:latin typeface="新細明體" panose="02020500000000000000" pitchFamily="18" charset="-120"/>
                <a:ea typeface="細明體" panose="02020509000000000000" pitchFamily="49" charset="-120"/>
                <a:cs typeface="Times New Roman" panose="02020603050405020304" pitchFamily="18" charset="0"/>
              </a:rPr>
              <a:t>董事會</a:t>
            </a:r>
            <a:r>
              <a:rPr lang="en-US" altLang="zh-TW" b="1" dirty="0">
                <a:solidFill>
                  <a:srgbClr val="333333"/>
                </a:solidFill>
                <a:latin typeface="新細明體" panose="02020500000000000000" pitchFamily="18" charset="-120"/>
                <a:ea typeface="細明體" panose="02020509000000000000" pitchFamily="49" charset="-120"/>
                <a:cs typeface="Times New Roman" panose="02020603050405020304" pitchFamily="18" charset="0"/>
              </a:rPr>
              <a:t>   GRI 2-9 </a:t>
            </a:r>
            <a:r>
              <a:rPr lang="zh-TW" altLang="zh-TW" b="1" dirty="0">
                <a:solidFill>
                  <a:srgbClr val="333333"/>
                </a:solidFill>
                <a:latin typeface="新細明體" panose="02020500000000000000" pitchFamily="18" charset="-120"/>
                <a:ea typeface="細明體" panose="02020509000000000000" pitchFamily="49" charset="-120"/>
                <a:cs typeface="Times New Roman" panose="02020603050405020304" pitchFamily="18" charset="0"/>
              </a:rPr>
              <a:t>治理結構及組成</a:t>
            </a:r>
            <a:endParaRPr lang="zh-TW" altLang="zh-TW" sz="1600" dirty="0">
              <a:latin typeface="新細明體" panose="02020500000000000000" pitchFamily="18" charset="-120"/>
              <a:cs typeface="Times New Roman" panose="02020603050405020304" pitchFamily="18" charset="0"/>
            </a:endParaRPr>
          </a:p>
        </p:txBody>
      </p:sp>
      <p:pic>
        <p:nvPicPr>
          <p:cNvPr id="3" name="圖片 2">
            <a:extLst>
              <a:ext uri="{FF2B5EF4-FFF2-40B4-BE49-F238E27FC236}">
                <a16:creationId xmlns:a16="http://schemas.microsoft.com/office/drawing/2014/main" id="{1E341B19-118A-42C4-A05D-CD4B930EF0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28387" y="0"/>
            <a:ext cx="4902013" cy="3428160"/>
          </a:xfrm>
          <a:prstGeom prst="rect">
            <a:avLst/>
          </a:prstGeom>
          <a:noFill/>
          <a:ln>
            <a:noFill/>
          </a:ln>
        </p:spPr>
      </p:pic>
      <p:sp>
        <p:nvSpPr>
          <p:cNvPr id="4" name="矩形 3">
            <a:extLst>
              <a:ext uri="{FF2B5EF4-FFF2-40B4-BE49-F238E27FC236}">
                <a16:creationId xmlns:a16="http://schemas.microsoft.com/office/drawing/2014/main" id="{D2EBA727-5786-4896-A68A-CE6D3287A9D6}"/>
              </a:ext>
            </a:extLst>
          </p:cNvPr>
          <p:cNvSpPr/>
          <p:nvPr/>
        </p:nvSpPr>
        <p:spPr>
          <a:xfrm>
            <a:off x="94131" y="908787"/>
            <a:ext cx="9735670" cy="7181453"/>
          </a:xfrm>
          <a:prstGeom prst="rect">
            <a:avLst/>
          </a:prstGeom>
        </p:spPr>
        <p:txBody>
          <a:bodyPr wrap="square">
            <a:spAutoFit/>
          </a:bodyPr>
          <a:lstStyle/>
          <a:p>
            <a:pPr indent="355600">
              <a:spcAft>
                <a:spcPts val="800"/>
              </a:spcAft>
            </a:pP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達電腦運作符合相關法規及上市上櫃公司治理實務守則，各董事、薪酬委員會及審計委員會委員皆具備多元化專業背景及經營管理所需專業知識，管理組織架構如下</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a:t>
            </a:r>
            <a:endParaRPr lang="zh-TW" altLang="zh-TW" sz="1600" dirty="0">
              <a:latin typeface="新細明體" panose="02020500000000000000" pitchFamily="18" charset="-120"/>
              <a:cs typeface="Times New Roman" panose="02020603050405020304" pitchFamily="18" charset="0"/>
            </a:endParaRPr>
          </a:p>
          <a:p>
            <a:pPr>
              <a:spcAft>
                <a:spcPts val="800"/>
              </a:spcAft>
            </a:pPr>
            <a:r>
              <a:rPr lang="zh-TW" altLang="zh-TW" b="1" dirty="0">
                <a:solidFill>
                  <a:srgbClr val="333333"/>
                </a:solidFill>
                <a:latin typeface="新細明體" panose="02020500000000000000" pitchFamily="18" charset="-120"/>
                <a:ea typeface="細明體" panose="02020509000000000000" pitchFamily="49" charset="-120"/>
                <a:cs typeface="Times New Roman" panose="02020603050405020304" pitchFamily="18" charset="0"/>
              </a:rPr>
              <a:t>董事會成員簡介</a:t>
            </a:r>
            <a:endParaRPr lang="zh-TW" altLang="zh-TW" sz="1600" dirty="0">
              <a:latin typeface="新細明體" panose="02020500000000000000" pitchFamily="18" charset="-120"/>
              <a:cs typeface="Times New Roman" panose="02020603050405020304" pitchFamily="18" charset="0"/>
            </a:endParaRPr>
          </a:p>
          <a:p>
            <a:pPr indent="355600">
              <a:spcAft>
                <a:spcPts val="800"/>
              </a:spcAft>
            </a:pP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董事會為公司的最高決策團隊，負責指導公司策略並同時監督管理階層，以確保健全及有效率董事會運作。目前董事會由</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9 </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位董事組成，包含</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3 </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位獨立董事，占比</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33.3%</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，來自產業發展及學術界； 女性董事則有兩位，占比</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22.2%</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。每位董事在各領域均有不同專長，例如經營管理、會計財務分析、相關的產業知識及法律等能力，並持續參與公司治理相關進修課程年度共計達</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80 </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小時以上，使董事會功能更為完善，以提升公司競爭力。董事會至少每季召開一次，管理公司經營績效，致力於股東利益極大化。</a:t>
            </a:r>
            <a:endParaRPr lang="zh-TW" altLang="zh-TW" sz="1600" dirty="0">
              <a:latin typeface="新細明體" panose="02020500000000000000" pitchFamily="18" charset="-120"/>
              <a:cs typeface="Times New Roman" panose="02020603050405020304" pitchFamily="18" charset="0"/>
            </a:endParaRPr>
          </a:p>
          <a:p>
            <a:pPr indent="228600" algn="just">
              <a:spcAft>
                <a:spcPts val="800"/>
              </a:spcAft>
            </a:pP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董事會成員有九位，包括六位董事及三位獨立董事，所有董事均採候選人提名制產生，並無性別上的差異與限定，其職責包括監督、任命與指導公司管理階層，並且負責公司整體的營運狀況，致力於股東權益極大化。</a:t>
            </a:r>
            <a:endParaRPr lang="zh-TW" altLang="zh-TW" sz="1600" dirty="0">
              <a:latin typeface="新細明體" panose="02020500000000000000" pitchFamily="18" charset="-120"/>
              <a:cs typeface="Times New Roman" panose="02020603050405020304" pitchFamily="18" charset="0"/>
            </a:endParaRPr>
          </a:p>
          <a:p>
            <a:pPr indent="228600" algn="just">
              <a:spcAft>
                <a:spcPts val="800"/>
              </a:spcAft>
            </a:pP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本公司具員工身分董事占比</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4/9 (44%)</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，獨立董事占比</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3/9 (33%) </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女性董事占比</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2/9 (22%)</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，獨立董事任期年資分布情形詳頁</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13</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、董事年齡分布</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30-40</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歲佔比</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1/9 (12%)</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40-50</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歲占比</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2/9 (22%)</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50-60</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歲占比</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2/9 (22%)</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60-70</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歲占比</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2/9 (22%)</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70</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歲以上占比</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2/9 (22%)</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a:t>
            </a:r>
            <a:endParaRPr lang="zh-TW" altLang="zh-TW" sz="1600" dirty="0">
              <a:latin typeface="新細明體" panose="02020500000000000000" pitchFamily="18" charset="-120"/>
              <a:cs typeface="Times New Roman" panose="02020603050405020304" pitchFamily="18" charset="0"/>
            </a:endParaRPr>
          </a:p>
          <a:p>
            <a:pPr>
              <a:spcAft>
                <a:spcPts val="800"/>
              </a:spcAft>
            </a:pPr>
            <a:r>
              <a:rPr lang="en-US" altLang="zh-TW" dirty="0">
                <a:solidFill>
                  <a:srgbClr val="333333"/>
                </a:solidFill>
                <a:latin typeface="細明體" panose="02020509000000000000" pitchFamily="49" charset="-120"/>
                <a:cs typeface="Times New Roman" panose="02020603050405020304" pitchFamily="18" charset="0"/>
              </a:rPr>
              <a:t> </a:t>
            </a:r>
            <a:endParaRPr lang="zh-TW" altLang="zh-TW" sz="1600" dirty="0">
              <a:latin typeface="新細明體" panose="02020500000000000000" pitchFamily="18" charset="-120"/>
              <a:cs typeface="Times New Roman" panose="02020603050405020304" pitchFamily="18" charset="0"/>
            </a:endParaRPr>
          </a:p>
          <a:p>
            <a:pPr>
              <a:spcAft>
                <a:spcPts val="800"/>
              </a:spcAft>
            </a:pPr>
            <a:r>
              <a:rPr lang="zh-TW" altLang="zh-TW" dirty="0">
                <a:solidFill>
                  <a:srgbClr val="333333"/>
                </a:solidFill>
                <a:latin typeface="新細明體" panose="02020500000000000000" pitchFamily="18" charset="-120"/>
                <a:ea typeface="細明體" panose="02020509000000000000" pitchFamily="49" charset="-120"/>
                <a:cs typeface="Times New Roman" panose="02020603050405020304" pitchFamily="18" charset="0"/>
              </a:rPr>
              <a:t>董事會／董事提名及選舉</a:t>
            </a:r>
            <a:endParaRPr lang="zh-TW" altLang="zh-TW" sz="1600" dirty="0">
              <a:latin typeface="新細明體" panose="02020500000000000000" pitchFamily="18" charset="-120"/>
              <a:cs typeface="Times New Roman" panose="02020603050405020304" pitchFamily="18" charset="0"/>
            </a:endParaRPr>
          </a:p>
          <a:p>
            <a:r>
              <a:rPr lang="zh-TW" altLang="zh-TW" kern="100" dirty="0">
                <a:solidFill>
                  <a:srgbClr val="000000"/>
                </a:solidFill>
                <a:ea typeface="細明體" panose="02020509000000000000" pitchFamily="49" charset="-120"/>
                <a:cs typeface="Times New Roman" panose="02020603050405020304" pitchFamily="18" charset="0"/>
              </a:rPr>
              <a:t>本公司已訂定「董事選舉辦法」，規定董事會成員組成應考量多元化，並就本身營運型態及發展需求以擬訂基本條件與專業知識技能之多元化方針。本公司在提名董事候選人時，不僅考量董事性別及本身的專業背景，董事多元化也是重要因素之一；成員背景涵蓋營運、會計及財務、經營管理、法律等，目前董事會成員具備產業、學術、知識多樣化背景（並於年報中揭露其完整的學經歷背景及專長項目），可從不同向度給予專業意見，對提升公司經營績效及管理效率有莫大助益。</a:t>
            </a:r>
            <a:endParaRPr lang="zh-TW" altLang="en-US" dirty="0"/>
          </a:p>
        </p:txBody>
      </p:sp>
    </p:spTree>
    <p:extLst>
      <p:ext uri="{BB962C8B-B14F-4D97-AF65-F5344CB8AC3E}">
        <p14:creationId xmlns:p14="http://schemas.microsoft.com/office/powerpoint/2010/main" val="381003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C005B7E-2EA0-4DCE-A910-595BE562F79A}"/>
              </a:ext>
            </a:extLst>
          </p:cNvPr>
          <p:cNvSpPr/>
          <p:nvPr/>
        </p:nvSpPr>
        <p:spPr>
          <a:xfrm>
            <a:off x="0" y="0"/>
            <a:ext cx="14181826" cy="2472472"/>
          </a:xfrm>
          <a:prstGeom prst="rect">
            <a:avLst/>
          </a:prstGeom>
        </p:spPr>
        <p:txBody>
          <a:bodyPr wrap="square">
            <a:spAutoFit/>
          </a:bodyPr>
          <a:lstStyle/>
          <a:p>
            <a:pPr marL="269875" algn="just">
              <a:spcAft>
                <a:spcPts val="800"/>
              </a:spcAft>
            </a:pPr>
            <a:r>
              <a:rPr lang="zh-TW" altLang="zh-TW" sz="1600"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一、多元化政策：</a:t>
            </a:r>
            <a:endParaRPr lang="zh-TW" altLang="zh-TW" sz="1600" dirty="0">
              <a:latin typeface="新細明體" panose="02020500000000000000" pitchFamily="18" charset="-120"/>
              <a:cs typeface="Times New Roman" panose="02020603050405020304" pitchFamily="18" charset="0"/>
            </a:endParaRPr>
          </a:p>
          <a:p>
            <a:pPr marL="280670" indent="-228600" algn="just">
              <a:spcAft>
                <a:spcPts val="800"/>
              </a:spcAft>
            </a:pPr>
            <a:r>
              <a:rPr lang="zh-TW" altLang="zh-TW" sz="1600"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本公司「董事選舉辦法」第三條訂有成員組成資格及選任方針，董事均在各領域有不同專長，普遍具備執行職務所必須之知識、技能及素養，其整體具備之能力如下，對公司發展與營運有一定幫助。</a:t>
            </a:r>
            <a:endParaRPr lang="zh-TW" altLang="zh-TW" sz="1600" dirty="0">
              <a:latin typeface="新細明體" panose="02020500000000000000" pitchFamily="18" charset="-120"/>
              <a:cs typeface="Times New Roman" panose="02020603050405020304" pitchFamily="18" charset="0"/>
            </a:endParaRPr>
          </a:p>
          <a:p>
            <a:pPr marL="269875" algn="just">
              <a:spcAft>
                <a:spcPts val="800"/>
              </a:spcAft>
            </a:pPr>
            <a:r>
              <a:rPr lang="zh-TW" altLang="zh-TW" sz="1600"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二、具體管理目標與達成情形：</a:t>
            </a:r>
            <a:endParaRPr lang="zh-TW" altLang="zh-TW" sz="1600" dirty="0">
              <a:latin typeface="新細明體" panose="02020500000000000000" pitchFamily="18" charset="-120"/>
              <a:cs typeface="Times New Roman" panose="02020603050405020304" pitchFamily="18" charset="0"/>
            </a:endParaRPr>
          </a:p>
          <a:p>
            <a:pPr marL="271145" indent="-236855" algn="just">
              <a:spcAft>
                <a:spcPts val="800"/>
              </a:spcAft>
            </a:pPr>
            <a:r>
              <a:rPr lang="zh-TW" altLang="zh-TW" sz="1600"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　　本公司之董事會應指導公司策略、監督管理階層、對公司及股東負責，其公司治理制度之各項作業與安排，應確保董事會依照法令、公司章程之規定或股東會決議行使職權。董事會應具備適足之專業知識及技能，成員專業背景應涵蓋法律、會計、產業、財務、行銷、科技，各領域專才之席次。</a:t>
            </a:r>
            <a:endParaRPr lang="zh-TW" altLang="zh-TW" sz="1600" dirty="0">
              <a:latin typeface="新細明體" panose="02020500000000000000" pitchFamily="18" charset="-120"/>
              <a:cs typeface="Times New Roman" panose="02020603050405020304" pitchFamily="18" charset="0"/>
            </a:endParaRPr>
          </a:p>
          <a:p>
            <a:pPr>
              <a:spcAft>
                <a:spcPts val="0"/>
              </a:spcAft>
            </a:pPr>
            <a:r>
              <a:rPr lang="zh-TW" altLang="zh-TW" sz="1600" kern="100" dirty="0">
                <a:solidFill>
                  <a:srgbClr val="333333"/>
                </a:solidFill>
                <a:latin typeface="Times New Roman" panose="02020603050405020304" pitchFamily="18" charset="0"/>
                <a:ea typeface="細明體" panose="02020509000000000000" pitchFamily="49" charset="-120"/>
                <a:cs typeface="Times New Roman" panose="02020603050405020304" pitchFamily="18" charset="0"/>
              </a:rPr>
              <a:t>從業道德與法規遵循</a:t>
            </a:r>
            <a:r>
              <a:rPr lang="zh-TW" altLang="en-US" sz="1600" kern="100" dirty="0">
                <a:solidFill>
                  <a:srgbClr val="333333"/>
                </a:solidFill>
                <a:latin typeface="Times New Roman" panose="02020603050405020304" pitchFamily="18" charset="0"/>
                <a:ea typeface="細明體" panose="02020509000000000000" pitchFamily="49" charset="-120"/>
                <a:cs typeface="Times New Roman" panose="02020603050405020304" pitchFamily="18" charset="0"/>
              </a:rPr>
              <a:t>，</a:t>
            </a:r>
            <a:r>
              <a:rPr lang="zh-TW" altLang="zh-TW" sz="1600" kern="100" dirty="0">
                <a:solidFill>
                  <a:srgbClr val="333333"/>
                </a:solidFill>
                <a:latin typeface="Times New Roman" panose="02020603050405020304" pitchFamily="18" charset="0"/>
                <a:ea typeface="細明體" panose="02020509000000000000" pitchFamily="49" charset="-120"/>
                <a:cs typeface="Times New Roman" panose="02020603050405020304" pitchFamily="18" charset="0"/>
              </a:rPr>
              <a:t>首先，董事或經理人為自己或他人從事屬於公司營業範圍內之行為時，應根據法令之要求事先分別取得股東會或董事會核准（解除禁業禁止條款）；第二，每一位董事及經理人必須完成年度關係人交易聲明，並於審計委員會報告結果，另可參考本公司民國</a:t>
            </a:r>
            <a:r>
              <a:rPr lang="en-US" altLang="zh-TW" sz="1600" kern="100" dirty="0">
                <a:solidFill>
                  <a:srgbClr val="333333"/>
                </a:solidFill>
                <a:latin typeface="Times New Roman" panose="02020603050405020304" pitchFamily="18" charset="0"/>
                <a:ea typeface="細明體" panose="02020509000000000000" pitchFamily="49" charset="-120"/>
                <a:cs typeface="Times New Roman" panose="02020603050405020304" pitchFamily="18" charset="0"/>
              </a:rPr>
              <a:t>112</a:t>
            </a:r>
            <a:r>
              <a:rPr lang="zh-TW" altLang="zh-TW" sz="1600" kern="100" dirty="0">
                <a:solidFill>
                  <a:srgbClr val="333333"/>
                </a:solidFill>
                <a:latin typeface="Times New Roman" panose="02020603050405020304" pitchFamily="18" charset="0"/>
                <a:ea typeface="細明體" panose="02020509000000000000" pitchFamily="49" charset="-120"/>
                <a:cs typeface="Times New Roman" panose="02020603050405020304" pitchFamily="18" charset="0"/>
              </a:rPr>
              <a:t>年年報。</a:t>
            </a:r>
            <a:endParaRPr lang="zh-TW" altLang="zh-TW" sz="1600" kern="100" dirty="0">
              <a:latin typeface="Times New Roman" panose="02020603050405020304" pitchFamily="18" charset="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F52B3C8E-DBE8-4341-BE47-B437ED904EC6}"/>
              </a:ext>
            </a:extLst>
          </p:cNvPr>
          <p:cNvGraphicFramePr>
            <a:graphicFrameLocks noGrp="1"/>
          </p:cNvGraphicFramePr>
          <p:nvPr>
            <p:extLst>
              <p:ext uri="{D42A27DB-BD31-4B8C-83A1-F6EECF244321}">
                <p14:modId xmlns:p14="http://schemas.microsoft.com/office/powerpoint/2010/main" val="1372921035"/>
              </p:ext>
            </p:extLst>
          </p:nvPr>
        </p:nvGraphicFramePr>
        <p:xfrm>
          <a:off x="3707711" y="2748258"/>
          <a:ext cx="10909184" cy="5467596"/>
        </p:xfrm>
        <a:graphic>
          <a:graphicData uri="http://schemas.openxmlformats.org/drawingml/2006/table">
            <a:tbl>
              <a:tblPr>
                <a:tableStyleId>{5C22544A-7EE6-4342-B048-85BDC9FD1C3A}</a:tableStyleId>
              </a:tblPr>
              <a:tblGrid>
                <a:gridCol w="1905353">
                  <a:extLst>
                    <a:ext uri="{9D8B030D-6E8A-4147-A177-3AD203B41FA5}">
                      <a16:colId xmlns:a16="http://schemas.microsoft.com/office/drawing/2014/main" val="3493651585"/>
                    </a:ext>
                  </a:extLst>
                </a:gridCol>
                <a:gridCol w="1905353">
                  <a:extLst>
                    <a:ext uri="{9D8B030D-6E8A-4147-A177-3AD203B41FA5}">
                      <a16:colId xmlns:a16="http://schemas.microsoft.com/office/drawing/2014/main" val="924326140"/>
                    </a:ext>
                  </a:extLst>
                </a:gridCol>
                <a:gridCol w="1404056">
                  <a:extLst>
                    <a:ext uri="{9D8B030D-6E8A-4147-A177-3AD203B41FA5}">
                      <a16:colId xmlns:a16="http://schemas.microsoft.com/office/drawing/2014/main" val="3104803362"/>
                    </a:ext>
                  </a:extLst>
                </a:gridCol>
                <a:gridCol w="1404056">
                  <a:extLst>
                    <a:ext uri="{9D8B030D-6E8A-4147-A177-3AD203B41FA5}">
                      <a16:colId xmlns:a16="http://schemas.microsoft.com/office/drawing/2014/main" val="1305001051"/>
                    </a:ext>
                  </a:extLst>
                </a:gridCol>
                <a:gridCol w="1274484">
                  <a:extLst>
                    <a:ext uri="{9D8B030D-6E8A-4147-A177-3AD203B41FA5}">
                      <a16:colId xmlns:a16="http://schemas.microsoft.com/office/drawing/2014/main" val="3904112569"/>
                    </a:ext>
                  </a:extLst>
                </a:gridCol>
                <a:gridCol w="1013214">
                  <a:extLst>
                    <a:ext uri="{9D8B030D-6E8A-4147-A177-3AD203B41FA5}">
                      <a16:colId xmlns:a16="http://schemas.microsoft.com/office/drawing/2014/main" val="1646416428"/>
                    </a:ext>
                  </a:extLst>
                </a:gridCol>
                <a:gridCol w="1013214">
                  <a:extLst>
                    <a:ext uri="{9D8B030D-6E8A-4147-A177-3AD203B41FA5}">
                      <a16:colId xmlns:a16="http://schemas.microsoft.com/office/drawing/2014/main" val="339255443"/>
                    </a:ext>
                  </a:extLst>
                </a:gridCol>
                <a:gridCol w="700966">
                  <a:extLst>
                    <a:ext uri="{9D8B030D-6E8A-4147-A177-3AD203B41FA5}">
                      <a16:colId xmlns:a16="http://schemas.microsoft.com/office/drawing/2014/main" val="3321730252"/>
                    </a:ext>
                  </a:extLst>
                </a:gridCol>
                <a:gridCol w="144244">
                  <a:extLst>
                    <a:ext uri="{9D8B030D-6E8A-4147-A177-3AD203B41FA5}">
                      <a16:colId xmlns:a16="http://schemas.microsoft.com/office/drawing/2014/main" val="3348417583"/>
                    </a:ext>
                  </a:extLst>
                </a:gridCol>
                <a:gridCol w="144244">
                  <a:extLst>
                    <a:ext uri="{9D8B030D-6E8A-4147-A177-3AD203B41FA5}">
                      <a16:colId xmlns:a16="http://schemas.microsoft.com/office/drawing/2014/main" val="249167517"/>
                    </a:ext>
                  </a:extLst>
                </a:gridCol>
              </a:tblGrid>
              <a:tr h="1165546">
                <a:tc rowSpan="2">
                  <a:txBody>
                    <a:bodyPr/>
                    <a:lstStyle/>
                    <a:p>
                      <a:pPr algn="ctr">
                        <a:spcAft>
                          <a:spcPts val="0"/>
                        </a:spcAft>
                      </a:pPr>
                      <a:r>
                        <a:rPr lang="zh-TW" sz="1000" kern="100" dirty="0">
                          <a:effectLst/>
                        </a:rPr>
                        <a:t>姓名</a:t>
                      </a:r>
                      <a:endParaRPr lang="zh-TW" sz="1000" kern="100" dirty="0">
                        <a:effectLst/>
                        <a:latin typeface="Times New Roman" panose="02020603050405020304" pitchFamily="18" charset="0"/>
                        <a:ea typeface="新細明體" panose="02020500000000000000" pitchFamily="18" charset="-120"/>
                      </a:endParaRPr>
                    </a:p>
                  </a:txBody>
                  <a:tcPr marL="59422" marR="59422" marT="0" marB="0" anchor="ctr"/>
                </a:tc>
                <a:tc gridSpan="2">
                  <a:txBody>
                    <a:bodyPr/>
                    <a:lstStyle/>
                    <a:p>
                      <a:pPr algn="ctr">
                        <a:spcAft>
                          <a:spcPts val="0"/>
                        </a:spcAft>
                      </a:pPr>
                      <a:r>
                        <a:rPr lang="zh-TW" sz="1000" kern="100">
                          <a:effectLst/>
                        </a:rPr>
                        <a:t>本人</a:t>
                      </a:r>
                    </a:p>
                    <a:p>
                      <a:pPr algn="ctr">
                        <a:spcAft>
                          <a:spcPts val="0"/>
                        </a:spcAft>
                      </a:pPr>
                      <a:r>
                        <a:rPr lang="zh-TW" sz="1000" kern="100">
                          <a:effectLst/>
                        </a:rPr>
                        <a:t>持有股份</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hMerge="1">
                  <a:txBody>
                    <a:bodyPr/>
                    <a:lstStyle/>
                    <a:p>
                      <a:endParaRPr lang="zh-TW" altLang="en-US"/>
                    </a:p>
                  </a:txBody>
                  <a:tcPr/>
                </a:tc>
                <a:tc gridSpan="2">
                  <a:txBody>
                    <a:bodyPr/>
                    <a:lstStyle/>
                    <a:p>
                      <a:pPr algn="ctr">
                        <a:spcAft>
                          <a:spcPts val="0"/>
                        </a:spcAft>
                      </a:pPr>
                      <a:r>
                        <a:rPr lang="zh-TW" sz="1000" kern="100">
                          <a:effectLst/>
                        </a:rPr>
                        <a:t>配偶、未成年</a:t>
                      </a:r>
                    </a:p>
                    <a:p>
                      <a:pPr algn="ctr">
                        <a:spcAft>
                          <a:spcPts val="0"/>
                        </a:spcAft>
                      </a:pPr>
                      <a:r>
                        <a:rPr lang="zh-TW" sz="1000" kern="100">
                          <a:effectLst/>
                        </a:rPr>
                        <a:t>子女持有股份</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hMerge="1">
                  <a:txBody>
                    <a:bodyPr/>
                    <a:lstStyle/>
                    <a:p>
                      <a:endParaRPr lang="zh-TW" altLang="en-US"/>
                    </a:p>
                  </a:txBody>
                  <a:tcPr/>
                </a:tc>
                <a:tc gridSpan="2">
                  <a:txBody>
                    <a:bodyPr/>
                    <a:lstStyle/>
                    <a:p>
                      <a:pPr algn="ctr">
                        <a:spcAft>
                          <a:spcPts val="0"/>
                        </a:spcAft>
                      </a:pPr>
                      <a:r>
                        <a:rPr lang="zh-TW" sz="1000" kern="100">
                          <a:effectLst/>
                        </a:rPr>
                        <a:t>利用他人名義合計持有股份</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hMerge="1">
                  <a:txBody>
                    <a:bodyPr/>
                    <a:lstStyle/>
                    <a:p>
                      <a:endParaRPr lang="zh-TW" altLang="en-US"/>
                    </a:p>
                  </a:txBody>
                  <a:tcPr/>
                </a:tc>
                <a:tc gridSpan="2">
                  <a:txBody>
                    <a:bodyPr/>
                    <a:lstStyle/>
                    <a:p>
                      <a:pPr algn="just">
                        <a:spcAft>
                          <a:spcPts val="0"/>
                        </a:spcAft>
                      </a:pPr>
                      <a:r>
                        <a:rPr lang="zh-TW" sz="1000" kern="100">
                          <a:effectLst/>
                        </a:rPr>
                        <a:t>前十大股東相互間具有關係人或為配偶、二親等以內之親屬關係者，其名稱或姓名及關係</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hMerge="1">
                  <a:txBody>
                    <a:bodyPr/>
                    <a:lstStyle/>
                    <a:p>
                      <a:endParaRPr lang="zh-TW" altLang="en-US"/>
                    </a:p>
                  </a:txBody>
                  <a:tcPr/>
                </a:tc>
                <a:tc rowSpan="2">
                  <a:txBody>
                    <a:bodyPr/>
                    <a:lstStyle/>
                    <a:p>
                      <a:pPr algn="ctr">
                        <a:spcAft>
                          <a:spcPts val="0"/>
                        </a:spcAft>
                      </a:pPr>
                      <a:r>
                        <a:rPr lang="zh-TW" sz="1000" kern="100">
                          <a:effectLst/>
                        </a:rPr>
                        <a:t>備註</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extLst>
                  <a:ext uri="{0D108BD9-81ED-4DB2-BD59-A6C34878D82A}">
                    <a16:rowId xmlns:a16="http://schemas.microsoft.com/office/drawing/2014/main" val="2907813012"/>
                  </a:ext>
                </a:extLst>
              </a:tr>
              <a:tr h="291387">
                <a:tc vMerge="1">
                  <a:txBody>
                    <a:bodyPr/>
                    <a:lstStyle/>
                    <a:p>
                      <a:endParaRPr lang="zh-TW" altLang="en-US"/>
                    </a:p>
                  </a:txBody>
                  <a:tcPr/>
                </a:tc>
                <a:tc>
                  <a:txBody>
                    <a:bodyPr/>
                    <a:lstStyle/>
                    <a:p>
                      <a:pPr algn="ctr">
                        <a:spcAft>
                          <a:spcPts val="0"/>
                        </a:spcAft>
                      </a:pPr>
                      <a:r>
                        <a:rPr lang="zh-TW" sz="1000" kern="100">
                          <a:effectLst/>
                        </a:rPr>
                        <a:t>股數</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持股</a:t>
                      </a:r>
                    </a:p>
                    <a:p>
                      <a:pPr algn="ctr">
                        <a:spcAft>
                          <a:spcPts val="0"/>
                        </a:spcAft>
                      </a:pPr>
                      <a:r>
                        <a:rPr lang="zh-TW" sz="1000" kern="100">
                          <a:effectLst/>
                        </a:rPr>
                        <a:t>比率</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股數</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持股比率</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股數</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持股</a:t>
                      </a:r>
                    </a:p>
                    <a:p>
                      <a:pPr algn="ctr">
                        <a:spcAft>
                          <a:spcPts val="0"/>
                        </a:spcAft>
                      </a:pPr>
                      <a:r>
                        <a:rPr lang="zh-TW" sz="1000" kern="100">
                          <a:effectLst/>
                        </a:rPr>
                        <a:t>比率</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名稱</a:t>
                      </a:r>
                    </a:p>
                    <a:p>
                      <a:pPr algn="ctr">
                        <a:spcAft>
                          <a:spcPts val="0"/>
                        </a:spcAft>
                      </a:pPr>
                      <a:r>
                        <a:rPr lang="en-US" sz="1000" kern="100">
                          <a:effectLst/>
                        </a:rPr>
                        <a:t>(</a:t>
                      </a:r>
                      <a:r>
                        <a:rPr lang="zh-TW" sz="1000" kern="100">
                          <a:effectLst/>
                        </a:rPr>
                        <a:t>或姓名</a:t>
                      </a:r>
                      <a:r>
                        <a:rPr lang="en-US" sz="1000" kern="100">
                          <a:effectLst/>
                        </a:rPr>
                        <a:t>)</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關係</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vMerge="1">
                  <a:txBody>
                    <a:bodyPr/>
                    <a:lstStyle/>
                    <a:p>
                      <a:endParaRPr lang="zh-TW" altLang="en-US"/>
                    </a:p>
                  </a:txBody>
                  <a:tcPr/>
                </a:tc>
                <a:extLst>
                  <a:ext uri="{0D108BD9-81ED-4DB2-BD59-A6C34878D82A}">
                    <a16:rowId xmlns:a16="http://schemas.microsoft.com/office/drawing/2014/main" val="341708405"/>
                  </a:ext>
                </a:extLst>
              </a:tr>
              <a:tr h="495264">
                <a:tc>
                  <a:txBody>
                    <a:bodyPr/>
                    <a:lstStyle/>
                    <a:p>
                      <a:pPr algn="ctr">
                        <a:lnSpc>
                          <a:spcPct val="150000"/>
                        </a:lnSpc>
                        <a:spcAft>
                          <a:spcPts val="0"/>
                        </a:spcAft>
                      </a:pPr>
                      <a:r>
                        <a:rPr lang="zh-TW" sz="1000" kern="100" spc="0">
                          <a:effectLst/>
                        </a:rPr>
                        <a:t>一乘股份有限公司</a:t>
                      </a:r>
                      <a:r>
                        <a:rPr lang="en-US" sz="1000" kern="100" spc="0">
                          <a:effectLst/>
                        </a:rPr>
                        <a:t>(</a:t>
                      </a:r>
                      <a:r>
                        <a:rPr lang="zh-TW" sz="1000" kern="100" spc="0">
                          <a:effectLst/>
                        </a:rPr>
                        <a:t>代表人：</a:t>
                      </a:r>
                      <a:r>
                        <a:rPr lang="zh-TW" sz="1000" spc="100">
                          <a:effectLst/>
                        </a:rPr>
                        <a:t>盧正信</a:t>
                      </a:r>
                      <a:r>
                        <a:rPr lang="en-US" sz="1000" kern="100" spc="0">
                          <a:effectLst/>
                        </a:rPr>
                        <a:t>)</a:t>
                      </a:r>
                      <a:endParaRPr lang="zh-TW" sz="1000" spc="100">
                        <a:effectLst/>
                        <a:latin typeface="Book Antiqua" panose="02040602050305030304" pitchFamily="18" charset="0"/>
                        <a:ea typeface="華康中楷體"/>
                        <a:cs typeface="Times New Roman" panose="02020603050405020304" pitchFamily="18" charset="0"/>
                      </a:endParaRPr>
                    </a:p>
                  </a:txBody>
                  <a:tcPr marL="59422" marR="59422" marT="0" marB="0" anchor="ctr"/>
                </a:tc>
                <a:tc>
                  <a:txBody>
                    <a:bodyPr/>
                    <a:lstStyle/>
                    <a:p>
                      <a:pPr algn="r">
                        <a:spcAft>
                          <a:spcPts val="0"/>
                        </a:spcAft>
                      </a:pPr>
                      <a:r>
                        <a:rPr lang="en-US" sz="1000" kern="100">
                          <a:effectLst/>
                        </a:rPr>
                        <a:t>3,677,188</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7.92%</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dirty="0">
                          <a:effectLst/>
                        </a:rPr>
                        <a:t>無　　</a:t>
                      </a:r>
                      <a:endParaRPr lang="zh-TW" sz="1000" kern="100" dirty="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extLst>
                  <a:ext uri="{0D108BD9-81ED-4DB2-BD59-A6C34878D82A}">
                    <a16:rowId xmlns:a16="http://schemas.microsoft.com/office/drawing/2014/main" val="3327559018"/>
                  </a:ext>
                </a:extLst>
              </a:tr>
              <a:tr h="693682">
                <a:tc>
                  <a:txBody>
                    <a:bodyPr/>
                    <a:lstStyle/>
                    <a:p>
                      <a:pPr algn="ctr">
                        <a:lnSpc>
                          <a:spcPct val="150000"/>
                        </a:lnSpc>
                        <a:spcAft>
                          <a:spcPts val="0"/>
                        </a:spcAft>
                      </a:pPr>
                      <a:r>
                        <a:rPr lang="zh-TW" sz="1000" spc="100">
                          <a:effectLst/>
                        </a:rPr>
                        <a:t>一尊股份有限公司</a:t>
                      </a:r>
                      <a:r>
                        <a:rPr lang="en-US" sz="1000" spc="100">
                          <a:effectLst/>
                        </a:rPr>
                        <a:t>(</a:t>
                      </a:r>
                      <a:r>
                        <a:rPr lang="zh-TW" sz="1000" spc="100">
                          <a:effectLst/>
                        </a:rPr>
                        <a:t>代表人：盧正信</a:t>
                      </a:r>
                      <a:r>
                        <a:rPr lang="en-US" sz="1000" spc="100">
                          <a:effectLst/>
                        </a:rPr>
                        <a:t>)</a:t>
                      </a:r>
                      <a:endParaRPr lang="zh-TW" sz="1000" spc="100">
                        <a:effectLst/>
                        <a:latin typeface="Book Antiqua" panose="02040602050305030304" pitchFamily="18" charset="0"/>
                        <a:ea typeface="華康中楷體"/>
                        <a:cs typeface="Times New Roman" panose="02020603050405020304" pitchFamily="18" charset="0"/>
                      </a:endParaRPr>
                    </a:p>
                  </a:txBody>
                  <a:tcPr marL="59422" marR="59422" marT="0" marB="0" anchor="ctr"/>
                </a:tc>
                <a:tc>
                  <a:txBody>
                    <a:bodyPr/>
                    <a:lstStyle/>
                    <a:p>
                      <a:pPr algn="r">
                        <a:spcAft>
                          <a:spcPts val="0"/>
                        </a:spcAft>
                      </a:pPr>
                      <a:r>
                        <a:rPr lang="en-US" sz="1000" kern="100">
                          <a:effectLst/>
                        </a:rPr>
                        <a:t>3,535,508</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7.62%</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　　</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extLst>
                  <a:ext uri="{0D108BD9-81ED-4DB2-BD59-A6C34878D82A}">
                    <a16:rowId xmlns:a16="http://schemas.microsoft.com/office/drawing/2014/main" val="527862054"/>
                  </a:ext>
                </a:extLst>
              </a:tr>
              <a:tr h="414619">
                <a:tc>
                  <a:txBody>
                    <a:bodyPr/>
                    <a:lstStyle/>
                    <a:p>
                      <a:pPr algn="ctr">
                        <a:lnSpc>
                          <a:spcPct val="150000"/>
                        </a:lnSpc>
                        <a:spcAft>
                          <a:spcPts val="0"/>
                        </a:spcAft>
                      </a:pPr>
                      <a:r>
                        <a:rPr lang="zh-TW" sz="1000" spc="100">
                          <a:effectLst/>
                        </a:rPr>
                        <a:t>一智投資股份有限公司</a:t>
                      </a:r>
                      <a:r>
                        <a:rPr lang="en-US" sz="1000" spc="100">
                          <a:effectLst/>
                        </a:rPr>
                        <a:t>(</a:t>
                      </a:r>
                      <a:r>
                        <a:rPr lang="zh-TW" sz="1000" spc="100">
                          <a:effectLst/>
                        </a:rPr>
                        <a:t>代表人：黃佳馨</a:t>
                      </a:r>
                      <a:r>
                        <a:rPr lang="en-US" sz="1000" spc="100">
                          <a:effectLst/>
                        </a:rPr>
                        <a:t>)</a:t>
                      </a:r>
                      <a:endParaRPr lang="zh-TW" sz="1000" spc="100">
                        <a:effectLst/>
                        <a:latin typeface="Book Antiqua" panose="02040602050305030304" pitchFamily="18" charset="0"/>
                        <a:ea typeface="華康中楷體"/>
                        <a:cs typeface="Times New Roman" panose="02020603050405020304" pitchFamily="18" charset="0"/>
                      </a:endParaRPr>
                    </a:p>
                  </a:txBody>
                  <a:tcPr marL="59422" marR="59422" marT="0" marB="0" anchor="ctr"/>
                </a:tc>
                <a:tc>
                  <a:txBody>
                    <a:bodyPr/>
                    <a:lstStyle/>
                    <a:p>
                      <a:pPr algn="r">
                        <a:spcAft>
                          <a:spcPts val="0"/>
                        </a:spcAft>
                      </a:pPr>
                      <a:r>
                        <a:rPr lang="en-US" sz="1000" kern="100">
                          <a:effectLst/>
                        </a:rPr>
                        <a:t>2,782,998</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6.00%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　　</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extLst>
                  <a:ext uri="{0D108BD9-81ED-4DB2-BD59-A6C34878D82A}">
                    <a16:rowId xmlns:a16="http://schemas.microsoft.com/office/drawing/2014/main" val="2107301511"/>
                  </a:ext>
                </a:extLst>
              </a:tr>
              <a:tr h="414619">
                <a:tc>
                  <a:txBody>
                    <a:bodyPr/>
                    <a:lstStyle/>
                    <a:p>
                      <a:pPr algn="ctr">
                        <a:lnSpc>
                          <a:spcPct val="150000"/>
                        </a:lnSpc>
                        <a:spcAft>
                          <a:spcPts val="0"/>
                        </a:spcAft>
                      </a:pPr>
                      <a:r>
                        <a:rPr lang="zh-TW" sz="1000" spc="100">
                          <a:effectLst/>
                        </a:rPr>
                        <a:t>一法投資股份有限公司</a:t>
                      </a:r>
                      <a:r>
                        <a:rPr lang="en-US" sz="1000" spc="100">
                          <a:effectLst/>
                        </a:rPr>
                        <a:t>(</a:t>
                      </a:r>
                      <a:r>
                        <a:rPr lang="zh-TW" sz="1000" spc="100">
                          <a:effectLst/>
                        </a:rPr>
                        <a:t>代表人：黃佳馨</a:t>
                      </a:r>
                      <a:r>
                        <a:rPr lang="en-US" sz="1000" spc="100">
                          <a:effectLst/>
                        </a:rPr>
                        <a:t>)</a:t>
                      </a:r>
                      <a:endParaRPr lang="zh-TW" sz="1000" spc="100">
                        <a:effectLst/>
                        <a:latin typeface="Book Antiqua" panose="02040602050305030304" pitchFamily="18" charset="0"/>
                        <a:ea typeface="華康中楷體"/>
                        <a:cs typeface="Times New Roman" panose="02020603050405020304" pitchFamily="18" charset="0"/>
                      </a:endParaRPr>
                    </a:p>
                  </a:txBody>
                  <a:tcPr marL="59422" marR="59422" marT="0" marB="0" anchor="ctr"/>
                </a:tc>
                <a:tc>
                  <a:txBody>
                    <a:bodyPr/>
                    <a:lstStyle/>
                    <a:p>
                      <a:pPr algn="r">
                        <a:spcAft>
                          <a:spcPts val="0"/>
                        </a:spcAft>
                      </a:pPr>
                      <a:r>
                        <a:rPr lang="en-US" sz="1000" kern="100">
                          <a:effectLst/>
                        </a:rPr>
                        <a:t>2,324,408</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5.01%</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　　</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extLst>
                  <a:ext uri="{0D108BD9-81ED-4DB2-BD59-A6C34878D82A}">
                    <a16:rowId xmlns:a16="http://schemas.microsoft.com/office/drawing/2014/main" val="4036100738"/>
                  </a:ext>
                </a:extLst>
              </a:tr>
              <a:tr h="314540">
                <a:tc>
                  <a:txBody>
                    <a:bodyPr/>
                    <a:lstStyle/>
                    <a:p>
                      <a:pPr algn="ctr">
                        <a:spcAft>
                          <a:spcPts val="0"/>
                        </a:spcAft>
                      </a:pPr>
                      <a:r>
                        <a:rPr lang="zh-TW" sz="1000" kern="100">
                          <a:effectLst/>
                        </a:rPr>
                        <a:t>趙均珮</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1,985,303</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4.28%</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　　</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extLst>
                  <a:ext uri="{0D108BD9-81ED-4DB2-BD59-A6C34878D82A}">
                    <a16:rowId xmlns:a16="http://schemas.microsoft.com/office/drawing/2014/main" val="2360449411"/>
                  </a:ext>
                </a:extLst>
              </a:tr>
              <a:tr h="314540">
                <a:tc>
                  <a:txBody>
                    <a:bodyPr/>
                    <a:lstStyle/>
                    <a:p>
                      <a:pPr algn="ctr">
                        <a:spcAft>
                          <a:spcPts val="0"/>
                        </a:spcAft>
                      </a:pPr>
                      <a:r>
                        <a:rPr lang="zh-TW" sz="1000" kern="100">
                          <a:effectLst/>
                        </a:rPr>
                        <a:t>吳翠美</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dirty="0">
                          <a:effectLst/>
                        </a:rPr>
                        <a:t>1,830,588</a:t>
                      </a:r>
                      <a:endParaRPr lang="zh-TW" sz="1000" kern="100" dirty="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3.94%</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dirty="0">
                          <a:effectLst/>
                        </a:rPr>
                        <a:t>334,277</a:t>
                      </a:r>
                      <a:endParaRPr lang="zh-TW" sz="1000" kern="100" dirty="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0.72%</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extLst>
                  <a:ext uri="{0D108BD9-81ED-4DB2-BD59-A6C34878D82A}">
                    <a16:rowId xmlns:a16="http://schemas.microsoft.com/office/drawing/2014/main" val="4286658678"/>
                  </a:ext>
                </a:extLst>
              </a:tr>
              <a:tr h="314540">
                <a:tc>
                  <a:txBody>
                    <a:bodyPr/>
                    <a:lstStyle/>
                    <a:p>
                      <a:pPr algn="ctr">
                        <a:spcAft>
                          <a:spcPts val="0"/>
                        </a:spcAft>
                      </a:pPr>
                      <a:r>
                        <a:rPr lang="zh-TW" sz="1000" kern="100">
                          <a:effectLst/>
                        </a:rPr>
                        <a:t>侯正着</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dirty="0">
                          <a:effectLst/>
                        </a:rPr>
                        <a:t>1,619,218</a:t>
                      </a:r>
                      <a:endParaRPr lang="zh-TW" sz="1000" kern="100" dirty="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3.49%</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　　</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extLst>
                  <a:ext uri="{0D108BD9-81ED-4DB2-BD59-A6C34878D82A}">
                    <a16:rowId xmlns:a16="http://schemas.microsoft.com/office/drawing/2014/main" val="771039963"/>
                  </a:ext>
                </a:extLst>
              </a:tr>
              <a:tr h="314540">
                <a:tc>
                  <a:txBody>
                    <a:bodyPr/>
                    <a:lstStyle/>
                    <a:p>
                      <a:pPr algn="ctr">
                        <a:spcAft>
                          <a:spcPts val="0"/>
                        </a:spcAft>
                      </a:pPr>
                      <a:r>
                        <a:rPr lang="zh-TW" sz="1000" kern="100">
                          <a:effectLst/>
                        </a:rPr>
                        <a:t>熊俊瑋</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dirty="0">
                          <a:effectLst/>
                        </a:rPr>
                        <a:t>1,307,347</a:t>
                      </a:r>
                      <a:endParaRPr lang="zh-TW" sz="1000" kern="100" dirty="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2.82%</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485,208</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1.05%</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　　</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extLst>
                  <a:ext uri="{0D108BD9-81ED-4DB2-BD59-A6C34878D82A}">
                    <a16:rowId xmlns:a16="http://schemas.microsoft.com/office/drawing/2014/main" val="1383362964"/>
                  </a:ext>
                </a:extLst>
              </a:tr>
              <a:tr h="314540">
                <a:tc>
                  <a:txBody>
                    <a:bodyPr/>
                    <a:lstStyle/>
                    <a:p>
                      <a:pPr algn="ctr">
                        <a:spcAft>
                          <a:spcPts val="0"/>
                        </a:spcAft>
                      </a:pPr>
                      <a:r>
                        <a:rPr lang="zh-TW" sz="1000" kern="100">
                          <a:effectLst/>
                        </a:rPr>
                        <a:t>匯豐</a:t>
                      </a:r>
                      <a:r>
                        <a:rPr lang="en-US" sz="1000" kern="100">
                          <a:effectLst/>
                        </a:rPr>
                        <a:t>(</a:t>
                      </a:r>
                      <a:r>
                        <a:rPr lang="zh-TW" sz="1000" kern="100">
                          <a:effectLst/>
                        </a:rPr>
                        <a:t>台灣</a:t>
                      </a:r>
                      <a:r>
                        <a:rPr lang="en-US" sz="1000" kern="100">
                          <a:effectLst/>
                        </a:rPr>
                        <a:t>)</a:t>
                      </a:r>
                      <a:r>
                        <a:rPr lang="zh-TW" sz="1000" kern="100">
                          <a:effectLst/>
                        </a:rPr>
                        <a:t>商業銀行股份有限公司受托保</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dirty="0">
                          <a:effectLst/>
                        </a:rPr>
                        <a:t>1,072,418</a:t>
                      </a:r>
                      <a:endParaRPr lang="zh-TW" sz="1000" kern="100" dirty="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2.31%</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　　</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extLst>
                  <a:ext uri="{0D108BD9-81ED-4DB2-BD59-A6C34878D82A}">
                    <a16:rowId xmlns:a16="http://schemas.microsoft.com/office/drawing/2014/main" val="979105886"/>
                  </a:ext>
                </a:extLst>
              </a:tr>
              <a:tr h="314540">
                <a:tc>
                  <a:txBody>
                    <a:bodyPr/>
                    <a:lstStyle/>
                    <a:p>
                      <a:pPr algn="ctr">
                        <a:spcAft>
                          <a:spcPts val="0"/>
                        </a:spcAft>
                      </a:pPr>
                      <a:r>
                        <a:rPr lang="zh-TW" sz="1000" kern="100">
                          <a:effectLst/>
                        </a:rPr>
                        <a:t>宇慈投資股份有限公司</a:t>
                      </a:r>
                      <a:r>
                        <a:rPr lang="en-US" sz="1000" kern="100">
                          <a:effectLst/>
                        </a:rPr>
                        <a:t>(</a:t>
                      </a:r>
                      <a:r>
                        <a:rPr lang="zh-TW" sz="1000" kern="100">
                          <a:effectLst/>
                        </a:rPr>
                        <a:t>代表人：蘇文宗</a:t>
                      </a:r>
                      <a:r>
                        <a:rPr lang="en-US" sz="1000" kern="100">
                          <a:effectLst/>
                        </a:rPr>
                        <a:t>)</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1,011,998 </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2.18%</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r">
                        <a:spcAft>
                          <a:spcPts val="0"/>
                        </a:spcAft>
                      </a:pPr>
                      <a:r>
                        <a:rPr lang="en-US" sz="1000" kern="100">
                          <a:effectLst/>
                        </a:rPr>
                        <a:t>0.00%</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　　</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a:effectLst/>
                        </a:rPr>
                        <a:t>無</a:t>
                      </a:r>
                      <a:endParaRPr lang="zh-TW" sz="1000" kern="100">
                        <a:effectLst/>
                        <a:latin typeface="Times New Roman" panose="02020603050405020304" pitchFamily="18" charset="0"/>
                        <a:ea typeface="新細明體" panose="02020500000000000000" pitchFamily="18" charset="-120"/>
                      </a:endParaRPr>
                    </a:p>
                  </a:txBody>
                  <a:tcPr marL="59422" marR="59422" marT="0" marB="0" anchor="ctr"/>
                </a:tc>
                <a:tc>
                  <a:txBody>
                    <a:bodyPr/>
                    <a:lstStyle/>
                    <a:p>
                      <a:pPr algn="ctr">
                        <a:spcAft>
                          <a:spcPts val="0"/>
                        </a:spcAft>
                      </a:pPr>
                      <a:r>
                        <a:rPr lang="zh-TW" sz="1000" kern="100" dirty="0">
                          <a:effectLst/>
                        </a:rPr>
                        <a:t>無</a:t>
                      </a:r>
                      <a:endParaRPr lang="zh-TW" sz="1000" kern="100" dirty="0">
                        <a:effectLst/>
                        <a:latin typeface="Times New Roman" panose="02020603050405020304" pitchFamily="18" charset="0"/>
                        <a:ea typeface="新細明體" panose="02020500000000000000" pitchFamily="18" charset="-120"/>
                      </a:endParaRPr>
                    </a:p>
                  </a:txBody>
                  <a:tcPr marL="59422" marR="59422" marT="0" marB="0" anchor="ctr"/>
                </a:tc>
                <a:extLst>
                  <a:ext uri="{0D108BD9-81ED-4DB2-BD59-A6C34878D82A}">
                    <a16:rowId xmlns:a16="http://schemas.microsoft.com/office/drawing/2014/main" val="437038674"/>
                  </a:ext>
                </a:extLst>
              </a:tr>
            </a:tbl>
          </a:graphicData>
        </a:graphic>
      </p:graphicFrame>
      <p:sp>
        <p:nvSpPr>
          <p:cNvPr id="4" name="Rectangle 1">
            <a:extLst>
              <a:ext uri="{FF2B5EF4-FFF2-40B4-BE49-F238E27FC236}">
                <a16:creationId xmlns:a16="http://schemas.microsoft.com/office/drawing/2014/main" id="{D2F02E97-8051-4329-9D1C-33EEF14FAD7D}"/>
              </a:ext>
            </a:extLst>
          </p:cNvPr>
          <p:cNvSpPr>
            <a:spLocks noChangeArrowheads="1"/>
          </p:cNvSpPr>
          <p:nvPr/>
        </p:nvSpPr>
        <p:spPr bwMode="auto">
          <a:xfrm>
            <a:off x="-226223" y="4634301"/>
            <a:ext cx="3933934" cy="861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5488" tIns="76176"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持</a:t>
            </a:r>
            <a:r>
              <a:rPr kumimoji="0" lang="zh-TW" altLang="zh-TW" sz="1400" b="1" i="0" u="none" strike="noStrike" cap="none" normalizeH="0" baseline="0" dirty="0" bmk="">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股比例占前十名之股東，其相互間為關係人或為配偶、二親等以內之親屬關係之資訊</a:t>
            </a:r>
            <a:endParaRPr kumimoji="0" lang="zh-TW" altLang="zh-TW"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2197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E1BD6DD1-3E5C-4954-966A-36844487D289}"/>
              </a:ext>
            </a:extLst>
          </p:cNvPr>
          <p:cNvGraphicFramePr>
            <a:graphicFrameLocks noGrp="1"/>
          </p:cNvGraphicFramePr>
          <p:nvPr>
            <p:extLst>
              <p:ext uri="{D42A27DB-BD31-4B8C-83A1-F6EECF244321}">
                <p14:modId xmlns:p14="http://schemas.microsoft.com/office/powerpoint/2010/main" val="1623603757"/>
              </p:ext>
            </p:extLst>
          </p:nvPr>
        </p:nvGraphicFramePr>
        <p:xfrm>
          <a:off x="2454485" y="1487653"/>
          <a:ext cx="10370262" cy="4153554"/>
        </p:xfrm>
        <a:graphic>
          <a:graphicData uri="http://schemas.openxmlformats.org/drawingml/2006/table">
            <a:tbl>
              <a:tblPr>
                <a:tableStyleId>{5C22544A-7EE6-4342-B048-85BDC9FD1C3A}</a:tableStyleId>
              </a:tblPr>
              <a:tblGrid>
                <a:gridCol w="691174">
                  <a:extLst>
                    <a:ext uri="{9D8B030D-6E8A-4147-A177-3AD203B41FA5}">
                      <a16:colId xmlns:a16="http://schemas.microsoft.com/office/drawing/2014/main" val="365649425"/>
                    </a:ext>
                  </a:extLst>
                </a:gridCol>
                <a:gridCol w="1180377">
                  <a:extLst>
                    <a:ext uri="{9D8B030D-6E8A-4147-A177-3AD203B41FA5}">
                      <a16:colId xmlns:a16="http://schemas.microsoft.com/office/drawing/2014/main" val="2732674631"/>
                    </a:ext>
                  </a:extLst>
                </a:gridCol>
                <a:gridCol w="1416453">
                  <a:extLst>
                    <a:ext uri="{9D8B030D-6E8A-4147-A177-3AD203B41FA5}">
                      <a16:colId xmlns:a16="http://schemas.microsoft.com/office/drawing/2014/main" val="4200057437"/>
                    </a:ext>
                  </a:extLst>
                </a:gridCol>
                <a:gridCol w="1180377">
                  <a:extLst>
                    <a:ext uri="{9D8B030D-6E8A-4147-A177-3AD203B41FA5}">
                      <a16:colId xmlns:a16="http://schemas.microsoft.com/office/drawing/2014/main" val="3443910921"/>
                    </a:ext>
                  </a:extLst>
                </a:gridCol>
                <a:gridCol w="708225">
                  <a:extLst>
                    <a:ext uri="{9D8B030D-6E8A-4147-A177-3AD203B41FA5}">
                      <a16:colId xmlns:a16="http://schemas.microsoft.com/office/drawing/2014/main" val="2926183146"/>
                    </a:ext>
                  </a:extLst>
                </a:gridCol>
                <a:gridCol w="1180377">
                  <a:extLst>
                    <a:ext uri="{9D8B030D-6E8A-4147-A177-3AD203B41FA5}">
                      <a16:colId xmlns:a16="http://schemas.microsoft.com/office/drawing/2014/main" val="1335289414"/>
                    </a:ext>
                  </a:extLst>
                </a:gridCol>
                <a:gridCol w="1180377">
                  <a:extLst>
                    <a:ext uri="{9D8B030D-6E8A-4147-A177-3AD203B41FA5}">
                      <a16:colId xmlns:a16="http://schemas.microsoft.com/office/drawing/2014/main" val="3617982749"/>
                    </a:ext>
                  </a:extLst>
                </a:gridCol>
                <a:gridCol w="1652525">
                  <a:extLst>
                    <a:ext uri="{9D8B030D-6E8A-4147-A177-3AD203B41FA5}">
                      <a16:colId xmlns:a16="http://schemas.microsoft.com/office/drawing/2014/main" val="1791419110"/>
                    </a:ext>
                  </a:extLst>
                </a:gridCol>
                <a:gridCol w="1180377">
                  <a:extLst>
                    <a:ext uri="{9D8B030D-6E8A-4147-A177-3AD203B41FA5}">
                      <a16:colId xmlns:a16="http://schemas.microsoft.com/office/drawing/2014/main" val="444807802"/>
                    </a:ext>
                  </a:extLst>
                </a:gridCol>
              </a:tblGrid>
              <a:tr h="443314">
                <a:tc>
                  <a:txBody>
                    <a:bodyPr/>
                    <a:lstStyle/>
                    <a:p>
                      <a:pPr marL="1210310" indent="-692150">
                        <a:spcBef>
                          <a:spcPts val="600"/>
                        </a:spcBef>
                        <a:spcAft>
                          <a:spcPts val="600"/>
                        </a:spcAft>
                      </a:pPr>
                      <a:r>
                        <a:rPr lang="en-US" sz="1800" kern="100">
                          <a:effectLst/>
                        </a:rPr>
                        <a:t> </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gridSpan="4">
                  <a:txBody>
                    <a:bodyPr/>
                    <a:lstStyle/>
                    <a:p>
                      <a:pPr algn="ctr">
                        <a:spcBef>
                          <a:spcPts val="600"/>
                        </a:spcBef>
                        <a:spcAft>
                          <a:spcPts val="600"/>
                        </a:spcAft>
                      </a:pPr>
                      <a:r>
                        <a:rPr lang="en-US" sz="1800" kern="100">
                          <a:effectLst/>
                        </a:rPr>
                        <a:t>112</a:t>
                      </a:r>
                      <a:r>
                        <a:rPr lang="zh-TW" sz="1800" kern="100">
                          <a:effectLst/>
                        </a:rPr>
                        <a:t>年</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Bef>
                          <a:spcPts val="600"/>
                        </a:spcBef>
                        <a:spcAft>
                          <a:spcPts val="600"/>
                        </a:spcAft>
                      </a:pPr>
                      <a:r>
                        <a:rPr lang="en-US" sz="1800" kern="100" dirty="0">
                          <a:effectLst/>
                        </a:rPr>
                        <a:t>113</a:t>
                      </a:r>
                      <a:r>
                        <a:rPr lang="zh-TW" sz="1800" kern="100" dirty="0">
                          <a:effectLst/>
                        </a:rPr>
                        <a:t>年</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69403175"/>
                  </a:ext>
                </a:extLst>
              </a:tr>
              <a:tr h="1499691">
                <a:tc>
                  <a:txBody>
                    <a:bodyPr/>
                    <a:lstStyle/>
                    <a:p>
                      <a:pPr algn="ctr">
                        <a:spcAft>
                          <a:spcPts val="0"/>
                        </a:spcAft>
                      </a:pPr>
                      <a:r>
                        <a:rPr lang="zh-TW" sz="1800" kern="100">
                          <a:effectLst/>
                        </a:rPr>
                        <a:t>項目</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a:effectLst/>
                        </a:rPr>
                        <a:t>名稱</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a:effectLst/>
                        </a:rPr>
                        <a:t>金額</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dirty="0">
                          <a:effectLst/>
                        </a:rPr>
                        <a:t>占全年度進貨淨額比率〔</a:t>
                      </a:r>
                      <a:r>
                        <a:rPr lang="en-US" sz="1800" kern="100" dirty="0">
                          <a:effectLst/>
                        </a:rPr>
                        <a:t>%</a:t>
                      </a:r>
                      <a:r>
                        <a:rPr lang="zh-TW" sz="1800" kern="100" dirty="0">
                          <a:effectLst/>
                        </a:rPr>
                        <a:t>〕</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a:effectLst/>
                        </a:rPr>
                        <a:t>與發行人之關係</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a:effectLst/>
                        </a:rPr>
                        <a:t>名稱</a:t>
                      </a:r>
                    </a:p>
                    <a:p>
                      <a:pPr algn="ctr">
                        <a:spcAft>
                          <a:spcPts val="0"/>
                        </a:spcAft>
                      </a:pPr>
                      <a:r>
                        <a:rPr lang="en-US" sz="1800" kern="100">
                          <a:effectLst/>
                        </a:rPr>
                        <a:t> </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a:effectLst/>
                        </a:rPr>
                        <a:t>金額</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dirty="0">
                          <a:effectLst/>
                        </a:rPr>
                        <a:t>占當年度</a:t>
                      </a:r>
                      <a:r>
                        <a:rPr lang="zh-TW" altLang="en-US" sz="1800" kern="100" dirty="0">
                          <a:effectLst/>
                        </a:rPr>
                        <a:t>進</a:t>
                      </a:r>
                      <a:r>
                        <a:rPr lang="zh-TW" sz="1800" kern="100" dirty="0">
                          <a:effectLst/>
                        </a:rPr>
                        <a:t>貨淨額比率〔</a:t>
                      </a:r>
                      <a:r>
                        <a:rPr lang="en-US" sz="1800" kern="100" dirty="0">
                          <a:effectLst/>
                        </a:rPr>
                        <a:t>%</a:t>
                      </a:r>
                      <a:r>
                        <a:rPr lang="zh-TW" sz="1800" kern="100" dirty="0">
                          <a:effectLst/>
                        </a:rPr>
                        <a:t>〕</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dirty="0">
                          <a:effectLst/>
                        </a:rPr>
                        <a:t>與發行人之關係</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extLst>
                  <a:ext uri="{0D108BD9-81ED-4DB2-BD59-A6C34878D82A}">
                    <a16:rowId xmlns:a16="http://schemas.microsoft.com/office/drawing/2014/main" val="1145632686"/>
                  </a:ext>
                </a:extLst>
              </a:tr>
              <a:tr h="348089">
                <a:tc>
                  <a:txBody>
                    <a:bodyPr/>
                    <a:lstStyle/>
                    <a:p>
                      <a:pPr algn="ctr">
                        <a:spcAft>
                          <a:spcPts val="0"/>
                        </a:spcAft>
                      </a:pPr>
                      <a:r>
                        <a:rPr lang="en-US" sz="1800" kern="100">
                          <a:effectLst/>
                        </a:rPr>
                        <a:t>1</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altLang="en-US" sz="1800" kern="100" dirty="0">
                          <a:effectLst/>
                        </a:rPr>
                        <a:t>甲</a:t>
                      </a:r>
                      <a:r>
                        <a:rPr lang="zh-TW" sz="1800" kern="100" dirty="0">
                          <a:effectLst/>
                        </a:rPr>
                        <a:t>公司</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altLang="zh-TW" sz="1800" kern="100" dirty="0">
                          <a:effectLst/>
                          <a:latin typeface="Times New Roman" panose="02020603050405020304" pitchFamily="18" charset="0"/>
                          <a:ea typeface="新細明體" panose="02020500000000000000" pitchFamily="18" charset="-120"/>
                        </a:rPr>
                        <a:t>187,481</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altLang="zh-TW" sz="1800" kern="100" dirty="0">
                          <a:effectLst/>
                          <a:latin typeface="Times New Roman" panose="02020603050405020304" pitchFamily="18" charset="0"/>
                          <a:ea typeface="新細明體" panose="02020500000000000000" pitchFamily="18" charset="-120"/>
                        </a:rPr>
                        <a:t>12.04</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a:effectLst/>
                        </a:rPr>
                        <a:t>無</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altLang="en-US" sz="1800" kern="100" dirty="0">
                          <a:effectLst/>
                        </a:rPr>
                        <a:t>甲</a:t>
                      </a:r>
                      <a:r>
                        <a:rPr lang="zh-TW" sz="1800" kern="100" dirty="0">
                          <a:effectLst/>
                        </a:rPr>
                        <a:t>公司</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altLang="zh-TW" sz="1800" kern="100" dirty="0">
                          <a:effectLst/>
                          <a:latin typeface="Times New Roman" panose="02020603050405020304" pitchFamily="18" charset="0"/>
                          <a:ea typeface="新細明體" panose="02020500000000000000" pitchFamily="18" charset="-120"/>
                        </a:rPr>
                        <a:t>191,693</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altLang="zh-TW" sz="1800" kern="100" dirty="0">
                          <a:effectLst/>
                          <a:latin typeface="Times New Roman" panose="02020603050405020304" pitchFamily="18" charset="0"/>
                          <a:ea typeface="新細明體" panose="02020500000000000000" pitchFamily="18" charset="-120"/>
                        </a:rPr>
                        <a:t>11.40</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a:effectLst/>
                        </a:rPr>
                        <a:t>無</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extLst>
                  <a:ext uri="{0D108BD9-81ED-4DB2-BD59-A6C34878D82A}">
                    <a16:rowId xmlns:a16="http://schemas.microsoft.com/office/drawing/2014/main" val="3496125091"/>
                  </a:ext>
                </a:extLst>
              </a:tr>
              <a:tr h="348089">
                <a:tc>
                  <a:txBody>
                    <a:bodyPr/>
                    <a:lstStyle/>
                    <a:p>
                      <a:pPr algn="ctr">
                        <a:spcAft>
                          <a:spcPts val="0"/>
                        </a:spcAft>
                      </a:pPr>
                      <a:r>
                        <a:rPr lang="en-US" sz="1800" kern="100">
                          <a:effectLst/>
                        </a:rPr>
                        <a:t>2</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altLang="en-US" sz="1800" kern="100" dirty="0">
                          <a:effectLst/>
                        </a:rPr>
                        <a:t>乙</a:t>
                      </a:r>
                      <a:r>
                        <a:rPr lang="zh-TW" sz="1800" kern="100" dirty="0">
                          <a:effectLst/>
                        </a:rPr>
                        <a:t>公司</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altLang="zh-TW" sz="1800" kern="100" dirty="0">
                          <a:effectLst/>
                          <a:latin typeface="Times New Roman" panose="02020603050405020304" pitchFamily="18" charset="0"/>
                          <a:ea typeface="新細明體" panose="02020500000000000000" pitchFamily="18" charset="-120"/>
                        </a:rPr>
                        <a:t>169,512</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altLang="zh-TW" sz="1800" kern="100" dirty="0">
                          <a:effectLst/>
                          <a:latin typeface="Times New Roman" panose="02020603050405020304" pitchFamily="18" charset="0"/>
                          <a:ea typeface="新細明體" panose="02020500000000000000" pitchFamily="18" charset="-120"/>
                        </a:rPr>
                        <a:t>10.89</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a:effectLst/>
                        </a:rPr>
                        <a:t>無</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altLang="en-US" sz="1800" kern="100" dirty="0">
                          <a:effectLst/>
                        </a:rPr>
                        <a:t>乙</a:t>
                      </a:r>
                      <a:r>
                        <a:rPr lang="zh-TW" sz="1800" kern="100" dirty="0">
                          <a:effectLst/>
                        </a:rPr>
                        <a:t>公司</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altLang="zh-TW" sz="1800" kern="100" dirty="0">
                          <a:effectLst/>
                          <a:latin typeface="Times New Roman" panose="02020603050405020304" pitchFamily="18" charset="0"/>
                          <a:ea typeface="新細明體" panose="02020500000000000000" pitchFamily="18" charset="-120"/>
                        </a:rPr>
                        <a:t>178,022</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altLang="zh-TW" sz="1800" kern="100" dirty="0">
                          <a:effectLst/>
                          <a:latin typeface="Times New Roman" panose="02020603050405020304" pitchFamily="18" charset="0"/>
                          <a:ea typeface="新細明體" panose="02020500000000000000" pitchFamily="18" charset="-120"/>
                        </a:rPr>
                        <a:t>10.58</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a:effectLst/>
                        </a:rPr>
                        <a:t>無</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extLst>
                  <a:ext uri="{0D108BD9-81ED-4DB2-BD59-A6C34878D82A}">
                    <a16:rowId xmlns:a16="http://schemas.microsoft.com/office/drawing/2014/main" val="3225254641"/>
                  </a:ext>
                </a:extLst>
              </a:tr>
              <a:tr h="470103">
                <a:tc>
                  <a:txBody>
                    <a:bodyPr/>
                    <a:lstStyle/>
                    <a:p>
                      <a:pPr algn="ctr">
                        <a:spcAft>
                          <a:spcPts val="0"/>
                        </a:spcAft>
                      </a:pPr>
                      <a:r>
                        <a:rPr lang="en-US" sz="1800" kern="100">
                          <a:effectLst/>
                        </a:rPr>
                        <a:t>3</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1800" kern="100">
                          <a:effectLst/>
                        </a:rPr>
                        <a:t> </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1800" kern="100">
                          <a:effectLst/>
                        </a:rPr>
                        <a:t> </a:t>
                      </a:r>
                      <a:endParaRPr lang="zh-TW" sz="18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lgn="ctr">
                        <a:lnSpc>
                          <a:spcPct val="150000"/>
                        </a:lnSpc>
                        <a:spcAft>
                          <a:spcPts val="0"/>
                        </a:spcAft>
                      </a:pPr>
                      <a:r>
                        <a:rPr lang="en-US" sz="1800" kern="100" spc="0" dirty="0">
                          <a:effectLst/>
                        </a:rPr>
                        <a:t> </a:t>
                      </a:r>
                      <a:endParaRPr lang="zh-TW" sz="1800" spc="100" dirty="0">
                        <a:effectLst/>
                        <a:latin typeface="Book Antiqua" panose="02040602050305030304" pitchFamily="18" charset="0"/>
                        <a:ea typeface="華康中楷體"/>
                        <a:cs typeface="Times New Roman" panose="02020603050405020304" pitchFamily="18" charset="0"/>
                      </a:endParaRPr>
                    </a:p>
                  </a:txBody>
                  <a:tcPr marL="17780" marR="17780" marT="0" marB="0"/>
                </a:tc>
                <a:tc>
                  <a:txBody>
                    <a:bodyPr/>
                    <a:lstStyle/>
                    <a:p>
                      <a:pPr algn="ctr">
                        <a:spcAft>
                          <a:spcPts val="0"/>
                        </a:spcAft>
                      </a:pPr>
                      <a:r>
                        <a:rPr lang="en-US" sz="1800" kern="100">
                          <a:effectLst/>
                        </a:rPr>
                        <a:t> </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endParaRPr lang="zh-TW" sz="1800" kern="100" dirty="0">
                        <a:effectLst/>
                        <a:latin typeface="Times New Roman" panose="02020603050405020304" pitchFamily="18" charset="0"/>
                        <a:ea typeface="新細明體" panose="02020500000000000000" pitchFamily="18" charset="-120"/>
                      </a:endParaRPr>
                    </a:p>
                  </a:txBody>
                  <a:tcPr marL="17780" marR="17780" marT="0" marB="0"/>
                </a:tc>
                <a:tc>
                  <a:txBody>
                    <a:bodyPr/>
                    <a:lstStyle/>
                    <a:p>
                      <a:pPr algn="ctr">
                        <a:spcAft>
                          <a:spcPts val="0"/>
                        </a:spcAft>
                      </a:pP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extLst>
                  <a:ext uri="{0D108BD9-81ED-4DB2-BD59-A6C34878D82A}">
                    <a16:rowId xmlns:a16="http://schemas.microsoft.com/office/drawing/2014/main" val="43152771"/>
                  </a:ext>
                </a:extLst>
              </a:tr>
              <a:tr h="348089">
                <a:tc>
                  <a:txBody>
                    <a:bodyPr/>
                    <a:lstStyle/>
                    <a:p>
                      <a:pPr algn="ctr">
                        <a:spcAft>
                          <a:spcPts val="0"/>
                        </a:spcAft>
                      </a:pPr>
                      <a:r>
                        <a:rPr lang="en-US" sz="1800" kern="100">
                          <a:effectLst/>
                        </a:rPr>
                        <a:t> </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a:effectLst/>
                        </a:rPr>
                        <a:t>其他</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1800" kern="100">
                          <a:effectLst/>
                        </a:rPr>
                        <a:t>1,199,670</a:t>
                      </a:r>
                      <a:endParaRPr lang="zh-TW" sz="18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lgn="ctr">
                        <a:spcAft>
                          <a:spcPts val="0"/>
                        </a:spcAft>
                      </a:pPr>
                      <a:r>
                        <a:rPr lang="en-US" sz="1800" kern="100" dirty="0">
                          <a:effectLst/>
                        </a:rPr>
                        <a:t>77.07</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tc>
                <a:tc>
                  <a:txBody>
                    <a:bodyPr/>
                    <a:lstStyle/>
                    <a:p>
                      <a:pPr algn="ctr">
                        <a:spcAft>
                          <a:spcPts val="0"/>
                        </a:spcAft>
                      </a:pPr>
                      <a:r>
                        <a:rPr lang="en-US" sz="1800" kern="100">
                          <a:effectLst/>
                          <a:highlight>
                            <a:srgbClr val="FFFF00"/>
                          </a:highlight>
                        </a:rPr>
                        <a:t> </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dirty="0">
                          <a:effectLst/>
                        </a:rPr>
                        <a:t>其他</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1800" kern="100" dirty="0">
                          <a:effectLst/>
                        </a:rPr>
                        <a:t>1,312,480</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1800" kern="100" dirty="0">
                          <a:effectLst/>
                        </a:rPr>
                        <a:t>78.02</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1800" kern="100" dirty="0">
                          <a:effectLst/>
                          <a:highlight>
                            <a:srgbClr val="FFFF00"/>
                          </a:highlight>
                        </a:rPr>
                        <a:t> </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extLst>
                  <a:ext uri="{0D108BD9-81ED-4DB2-BD59-A6C34878D82A}">
                    <a16:rowId xmlns:a16="http://schemas.microsoft.com/office/drawing/2014/main" val="2273648379"/>
                  </a:ext>
                </a:extLst>
              </a:tr>
              <a:tr h="696179">
                <a:tc>
                  <a:txBody>
                    <a:bodyPr/>
                    <a:lstStyle/>
                    <a:p>
                      <a:pPr algn="ctr">
                        <a:spcAft>
                          <a:spcPts val="0"/>
                        </a:spcAft>
                      </a:pPr>
                      <a:r>
                        <a:rPr lang="en-US" sz="1800" kern="100">
                          <a:effectLst/>
                        </a:rPr>
                        <a:t> </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dirty="0">
                          <a:effectLst/>
                        </a:rPr>
                        <a:t>進貨淨額</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1800" kern="100">
                          <a:effectLst/>
                        </a:rPr>
                        <a:t>1,556,663</a:t>
                      </a:r>
                      <a:endParaRPr lang="zh-TW" sz="18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lgn="ctr">
                        <a:spcAft>
                          <a:spcPts val="0"/>
                        </a:spcAft>
                      </a:pPr>
                      <a:r>
                        <a:rPr lang="en-US" sz="1800" kern="100" dirty="0">
                          <a:effectLst/>
                        </a:rPr>
                        <a:t>100.00</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tc>
                <a:tc>
                  <a:txBody>
                    <a:bodyPr/>
                    <a:lstStyle/>
                    <a:p>
                      <a:pPr algn="ctr">
                        <a:spcAft>
                          <a:spcPts val="0"/>
                        </a:spcAft>
                      </a:pPr>
                      <a:r>
                        <a:rPr lang="en-US" sz="1800" kern="100" dirty="0">
                          <a:effectLst/>
                          <a:highlight>
                            <a:srgbClr val="FFFF00"/>
                          </a:highlight>
                        </a:rPr>
                        <a:t> </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800" kern="100">
                          <a:effectLst/>
                        </a:rPr>
                        <a:t>進貨淨額</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1800" kern="100" dirty="0">
                          <a:effectLst/>
                        </a:rPr>
                        <a:t>1,682,194</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1800" kern="100" dirty="0">
                          <a:effectLst/>
                        </a:rPr>
                        <a:t>100</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1800" kern="100" dirty="0">
                          <a:effectLst/>
                          <a:highlight>
                            <a:srgbClr val="FFFF00"/>
                          </a:highlight>
                        </a:rPr>
                        <a:t> </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tc>
                <a:extLst>
                  <a:ext uri="{0D108BD9-81ED-4DB2-BD59-A6C34878D82A}">
                    <a16:rowId xmlns:a16="http://schemas.microsoft.com/office/drawing/2014/main" val="1750519739"/>
                  </a:ext>
                </a:extLst>
              </a:tr>
            </a:tbl>
          </a:graphicData>
        </a:graphic>
      </p:graphicFrame>
      <p:sp>
        <p:nvSpPr>
          <p:cNvPr id="5" name="矩形 4">
            <a:extLst>
              <a:ext uri="{FF2B5EF4-FFF2-40B4-BE49-F238E27FC236}">
                <a16:creationId xmlns:a16="http://schemas.microsoft.com/office/drawing/2014/main" id="{76F3AE3C-BB01-4E45-B5F2-7528EDF34C55}"/>
              </a:ext>
            </a:extLst>
          </p:cNvPr>
          <p:cNvSpPr/>
          <p:nvPr/>
        </p:nvSpPr>
        <p:spPr>
          <a:xfrm>
            <a:off x="2606041" y="523502"/>
            <a:ext cx="7315200" cy="646331"/>
          </a:xfrm>
          <a:prstGeom prst="rect">
            <a:avLst/>
          </a:prstGeom>
        </p:spPr>
        <p:txBody>
          <a:bodyPr>
            <a:spAutoFit/>
          </a:bodyPr>
          <a:lstStyle/>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最近二年度占進貨淨額</a:t>
            </a:r>
            <a:r>
              <a:rPr lang="en-US" altLang="zh-TW" dirty="0">
                <a:latin typeface="Times New Roman" panose="02020603050405020304" pitchFamily="18" charset="0"/>
                <a:ea typeface="標楷體" panose="03000509000000000000" pitchFamily="65" charset="-120"/>
              </a:rPr>
              <a:t>10%</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以上供應商名單</a:t>
            </a:r>
            <a:r>
              <a:rPr lang="zh-TW" altLang="zh-TW"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kern="100" dirty="0">
                <a:latin typeface="Times New Roman" panose="02020603050405020304" pitchFamily="18" charset="0"/>
                <a:ea typeface="標楷體" panose="03000509000000000000" pitchFamily="65" charset="-120"/>
              </a:rPr>
              <a:t>        </a:t>
            </a:r>
            <a:r>
              <a:rPr lang="zh-TW" altLang="zh-TW" kern="100" dirty="0">
                <a:latin typeface="Times New Roman" panose="02020603050405020304" pitchFamily="18" charset="0"/>
                <a:ea typeface="標楷體" panose="03000509000000000000" pitchFamily="65" charset="-120"/>
                <a:cs typeface="Times New Roman" panose="02020603050405020304" pitchFamily="18" charset="0"/>
              </a:rPr>
              <a:t>單位：新台幣仟元</a:t>
            </a:r>
            <a:endParaRPr lang="zh-TW" altLang="en-US" dirty="0"/>
          </a:p>
        </p:txBody>
      </p:sp>
      <p:sp>
        <p:nvSpPr>
          <p:cNvPr id="6" name="矩形 5">
            <a:extLst>
              <a:ext uri="{FF2B5EF4-FFF2-40B4-BE49-F238E27FC236}">
                <a16:creationId xmlns:a16="http://schemas.microsoft.com/office/drawing/2014/main" id="{770DF854-063C-41BC-B55C-45F72D02663B}"/>
              </a:ext>
            </a:extLst>
          </p:cNvPr>
          <p:cNvSpPr/>
          <p:nvPr/>
        </p:nvSpPr>
        <p:spPr>
          <a:xfrm>
            <a:off x="3528565" y="5795075"/>
            <a:ext cx="8034544" cy="646331"/>
          </a:xfrm>
          <a:prstGeom prst="rect">
            <a:avLst/>
          </a:prstGeom>
        </p:spPr>
        <p:txBody>
          <a:bodyPr wrap="square">
            <a:spAutoFit/>
          </a:bodyPr>
          <a:lstStyle/>
          <a:p>
            <a:r>
              <a:rPr lang="zh-TW" altLang="zh-TW" kern="100" dirty="0">
                <a:latin typeface="Times New Roman" panose="02020603050405020304" pitchFamily="18" charset="0"/>
                <a:ea typeface="標楷體" panose="03000509000000000000" pitchFamily="65" charset="-120"/>
                <a:cs typeface="Times New Roman" panose="02020603050405020304" pitchFamily="18" charset="0"/>
              </a:rPr>
              <a:t>變動原因分析：</a:t>
            </a:r>
            <a:r>
              <a:rPr lang="en-US" altLang="zh-TW" kern="100" dirty="0">
                <a:latin typeface="Times New Roman" panose="02020603050405020304" pitchFamily="18" charset="0"/>
                <a:ea typeface="標楷體" panose="03000509000000000000" pitchFamily="65" charset="-120"/>
              </a:rPr>
              <a:t>112</a:t>
            </a:r>
            <a:r>
              <a:rPr lang="zh-TW" altLang="en-US" kern="100" dirty="0">
                <a:latin typeface="Times New Roman" panose="02020603050405020304" pitchFamily="18" charset="0"/>
                <a:ea typeface="標楷體" panose="03000509000000000000" pitchFamily="65" charset="-120"/>
              </a:rPr>
              <a:t>年度因銷售專案不同，與甲公司進貨金額較少，但甲仍是前十大進貨廠商。</a:t>
            </a:r>
            <a:endParaRPr lang="zh-TW" altLang="en-US" dirty="0"/>
          </a:p>
        </p:txBody>
      </p:sp>
    </p:spTree>
    <p:extLst>
      <p:ext uri="{BB962C8B-B14F-4D97-AF65-F5344CB8AC3E}">
        <p14:creationId xmlns:p14="http://schemas.microsoft.com/office/powerpoint/2010/main" val="283802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451387" y="-304404"/>
            <a:ext cx="2193165" cy="1652386"/>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69969" y="506575"/>
            <a:ext cx="774441" cy="77444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2052178" y="786168"/>
            <a:ext cx="824966" cy="82496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227971" y="0"/>
            <a:ext cx="3402429" cy="177700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71612" y="7338601"/>
            <a:ext cx="1793416" cy="8909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124896" y="7743771"/>
            <a:ext cx="977883" cy="48582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表格 1">
            <a:extLst>
              <a:ext uri="{FF2B5EF4-FFF2-40B4-BE49-F238E27FC236}">
                <a16:creationId xmlns:a16="http://schemas.microsoft.com/office/drawing/2014/main" id="{2A1AFF20-C993-4E60-BC33-4C8787CF8689}"/>
              </a:ext>
            </a:extLst>
          </p:cNvPr>
          <p:cNvGraphicFramePr>
            <a:graphicFrameLocks noGrp="1"/>
          </p:cNvGraphicFramePr>
          <p:nvPr>
            <p:extLst>
              <p:ext uri="{D42A27DB-BD31-4B8C-83A1-F6EECF244321}">
                <p14:modId xmlns:p14="http://schemas.microsoft.com/office/powerpoint/2010/main" val="3694275920"/>
              </p:ext>
            </p:extLst>
          </p:nvPr>
        </p:nvGraphicFramePr>
        <p:xfrm>
          <a:off x="2205246" y="2796804"/>
          <a:ext cx="9022725" cy="2808441"/>
        </p:xfrm>
        <a:graphic>
          <a:graphicData uri="http://schemas.openxmlformats.org/drawingml/2006/table">
            <a:tbl>
              <a:tblPr/>
              <a:tblGrid>
                <a:gridCol w="453533">
                  <a:extLst>
                    <a:ext uri="{9D8B030D-6E8A-4147-A177-3AD203B41FA5}">
                      <a16:colId xmlns:a16="http://schemas.microsoft.com/office/drawing/2014/main" val="2888507012"/>
                    </a:ext>
                  </a:extLst>
                </a:gridCol>
                <a:gridCol w="650187">
                  <a:extLst>
                    <a:ext uri="{9D8B030D-6E8A-4147-A177-3AD203B41FA5}">
                      <a16:colId xmlns:a16="http://schemas.microsoft.com/office/drawing/2014/main" val="2390848211"/>
                    </a:ext>
                  </a:extLst>
                </a:gridCol>
                <a:gridCol w="1043495">
                  <a:extLst>
                    <a:ext uri="{9D8B030D-6E8A-4147-A177-3AD203B41FA5}">
                      <a16:colId xmlns:a16="http://schemas.microsoft.com/office/drawing/2014/main" val="54467968"/>
                    </a:ext>
                  </a:extLst>
                </a:gridCol>
                <a:gridCol w="1381493">
                  <a:extLst>
                    <a:ext uri="{9D8B030D-6E8A-4147-A177-3AD203B41FA5}">
                      <a16:colId xmlns:a16="http://schemas.microsoft.com/office/drawing/2014/main" val="2045759765"/>
                    </a:ext>
                  </a:extLst>
                </a:gridCol>
                <a:gridCol w="988186">
                  <a:extLst>
                    <a:ext uri="{9D8B030D-6E8A-4147-A177-3AD203B41FA5}">
                      <a16:colId xmlns:a16="http://schemas.microsoft.com/office/drawing/2014/main" val="15100493"/>
                    </a:ext>
                  </a:extLst>
                </a:gridCol>
                <a:gridCol w="650187">
                  <a:extLst>
                    <a:ext uri="{9D8B030D-6E8A-4147-A177-3AD203B41FA5}">
                      <a16:colId xmlns:a16="http://schemas.microsoft.com/office/drawing/2014/main" val="1284893105"/>
                    </a:ext>
                  </a:extLst>
                </a:gridCol>
                <a:gridCol w="896004">
                  <a:extLst>
                    <a:ext uri="{9D8B030D-6E8A-4147-A177-3AD203B41FA5}">
                      <a16:colId xmlns:a16="http://schemas.microsoft.com/office/drawing/2014/main" val="2925891371"/>
                    </a:ext>
                  </a:extLst>
                </a:gridCol>
                <a:gridCol w="1971454">
                  <a:extLst>
                    <a:ext uri="{9D8B030D-6E8A-4147-A177-3AD203B41FA5}">
                      <a16:colId xmlns:a16="http://schemas.microsoft.com/office/drawing/2014/main" val="1251219978"/>
                    </a:ext>
                  </a:extLst>
                </a:gridCol>
                <a:gridCol w="988186">
                  <a:extLst>
                    <a:ext uri="{9D8B030D-6E8A-4147-A177-3AD203B41FA5}">
                      <a16:colId xmlns:a16="http://schemas.microsoft.com/office/drawing/2014/main" val="4201666321"/>
                    </a:ext>
                  </a:extLst>
                </a:gridCol>
              </a:tblGrid>
              <a:tr h="483769">
                <a:tc>
                  <a:txBody>
                    <a:bodyPr/>
                    <a:lstStyle/>
                    <a:p>
                      <a:pPr algn="ctr" fontAlgn="ctr"/>
                      <a:r>
                        <a:rPr lang="en-US" sz="1500" b="0" i="0" u="none" strike="noStrike" kern="100">
                          <a:effectLst/>
                          <a:latin typeface="Times New Roman" panose="02020603050405020304" pitchFamily="18" charset="0"/>
                          <a:ea typeface="標楷體"/>
                        </a:rPr>
                        <a:t> </a:t>
                      </a:r>
                      <a:endParaRPr lang="en-US" altLang="zh-TW" sz="3500" b="0" i="0" u="none" strike="noStrike">
                        <a:effectLst/>
                        <a:latin typeface="Arial" panose="020B0604020202020204" pitchFamily="34" charset="0"/>
                      </a:endParaRPr>
                    </a:p>
                  </a:txBody>
                  <a:tcPr marL="34414" marR="34414" marT="184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fontAlgn="ctr"/>
                      <a:r>
                        <a:rPr lang="en-US" altLang="ja-JP" sz="1500" b="0" i="0" u="none" strike="noStrike" kern="100">
                          <a:effectLst/>
                          <a:latin typeface="Times New Roman" panose="02020603050405020304" pitchFamily="18" charset="0"/>
                          <a:ea typeface="標楷體"/>
                        </a:rPr>
                        <a:t>112</a:t>
                      </a:r>
                      <a:r>
                        <a:rPr lang="ja-JP" altLang="en-US" sz="1500" b="0" i="0" u="none" strike="noStrike" kern="100">
                          <a:effectLst/>
                          <a:latin typeface="Times New Roman" panose="02020603050405020304" pitchFamily="18" charset="0"/>
                          <a:ea typeface="標楷體"/>
                        </a:rPr>
                        <a:t>年</a:t>
                      </a:r>
                      <a:endParaRPr lang="ja-JP" altLang="en-US" sz="3500" b="0" i="0" u="none" strike="noStrike">
                        <a:effectLst/>
                        <a:latin typeface="Arial" panose="020B0604020202020204" pitchFamily="34" charset="0"/>
                      </a:endParaRPr>
                    </a:p>
                  </a:txBody>
                  <a:tcPr marL="176988" marR="176988" marT="88494" marB="884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fontAlgn="ctr"/>
                      <a:r>
                        <a:rPr lang="en-US" altLang="ja-JP" sz="1500" b="0" i="0" u="none" strike="noStrike" kern="100" dirty="0">
                          <a:solidFill>
                            <a:srgbClr val="000000"/>
                          </a:solidFill>
                          <a:effectLst/>
                          <a:latin typeface="Times New Roman" panose="02020603050405020304" pitchFamily="18" charset="0"/>
                          <a:ea typeface="標楷體"/>
                        </a:rPr>
                        <a:t>113</a:t>
                      </a:r>
                      <a:r>
                        <a:rPr lang="ja-JP" altLang="en-US" sz="1500" b="0" i="0" u="none" strike="noStrike" kern="100" dirty="0">
                          <a:solidFill>
                            <a:srgbClr val="000000"/>
                          </a:solidFill>
                          <a:effectLst/>
                          <a:latin typeface="Times New Roman" panose="02020603050405020304" pitchFamily="18" charset="0"/>
                          <a:ea typeface="標楷體"/>
                        </a:rPr>
                        <a:t>年</a:t>
                      </a:r>
                      <a:endParaRPr lang="ja-JP" altLang="en-US" sz="3500" b="0" i="0" u="none" strike="noStrike" dirty="0">
                        <a:effectLst/>
                        <a:latin typeface="Arial" panose="020B0604020202020204" pitchFamily="34" charset="0"/>
                      </a:endParaRPr>
                    </a:p>
                  </a:txBody>
                  <a:tcPr marL="176988" marR="176988" marT="88494" marB="88494">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788935774"/>
                  </a:ext>
                </a:extLst>
              </a:tr>
              <a:tr h="561201">
                <a:tc>
                  <a:txBody>
                    <a:bodyPr/>
                    <a:lstStyle/>
                    <a:p>
                      <a:pPr algn="ctr" fontAlgn="ctr"/>
                      <a:r>
                        <a:rPr lang="zh-TW" altLang="en-US" sz="1500" b="0" i="0" u="none" strike="noStrike" kern="100">
                          <a:effectLst/>
                          <a:latin typeface="Times New Roman" panose="02020603050405020304" pitchFamily="18" charset="0"/>
                          <a:ea typeface="標楷體"/>
                        </a:rPr>
                        <a:t>項目</a:t>
                      </a:r>
                      <a:endParaRPr lang="zh-TW" altLang="en-US" sz="3500" b="0" i="0" u="none" strike="noStrike">
                        <a:effectLst/>
                        <a:latin typeface="Arial" panose="020B0604020202020204" pitchFamily="34" charset="0"/>
                      </a:endParaRPr>
                    </a:p>
                  </a:txBody>
                  <a:tcPr marL="34414" marR="34414" marT="184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TW" altLang="en-US" sz="1500" b="0" i="0" u="none" strike="noStrike" kern="100">
                          <a:effectLst/>
                          <a:latin typeface="Times New Roman" panose="02020603050405020304" pitchFamily="18" charset="0"/>
                          <a:ea typeface="標楷體"/>
                        </a:rPr>
                        <a:t>名稱</a:t>
                      </a:r>
                      <a:endParaRPr lang="zh-TW" altLang="en-US"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TW" altLang="en-US" sz="1500" b="0" i="0" u="none" strike="noStrike" kern="100">
                          <a:effectLst/>
                          <a:latin typeface="Times New Roman" panose="02020603050405020304" pitchFamily="18" charset="0"/>
                          <a:ea typeface="標楷體"/>
                        </a:rPr>
                        <a:t>金額</a:t>
                      </a:r>
                      <a:endParaRPr lang="zh-TW" altLang="en-US"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TW" altLang="en-US" sz="1500" b="0" i="0" u="none" strike="noStrike" kern="100">
                          <a:effectLst/>
                          <a:latin typeface="Times New Roman" panose="02020603050405020304" pitchFamily="18" charset="0"/>
                          <a:ea typeface="標楷體"/>
                        </a:rPr>
                        <a:t>占全年度銷貨淨額比率</a:t>
                      </a:r>
                      <a:r>
                        <a:rPr lang="en-US" altLang="zh-TW" sz="1500" b="0" i="0" u="none" strike="noStrike" kern="100">
                          <a:effectLst/>
                          <a:latin typeface="Times New Roman" panose="02020603050405020304" pitchFamily="18" charset="0"/>
                          <a:ea typeface="標楷體"/>
                        </a:rPr>
                        <a:t>〔%〕</a:t>
                      </a:r>
                      <a:endParaRPr lang="zh-TW" altLang="en-US"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TW" altLang="en-US" sz="1500" b="0" i="0" u="none" strike="noStrike" kern="100">
                          <a:effectLst/>
                          <a:latin typeface="Times New Roman" panose="02020603050405020304" pitchFamily="18" charset="0"/>
                          <a:ea typeface="標楷體"/>
                        </a:rPr>
                        <a:t>與發行人之關係</a:t>
                      </a:r>
                      <a:endParaRPr lang="zh-TW" altLang="en-US"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TW" altLang="en-US" sz="1500" b="0" i="0" u="none" strike="noStrike" kern="100">
                          <a:solidFill>
                            <a:srgbClr val="000000"/>
                          </a:solidFill>
                          <a:effectLst/>
                          <a:latin typeface="Times New Roman" panose="02020603050405020304" pitchFamily="18" charset="0"/>
                          <a:ea typeface="標楷體"/>
                        </a:rPr>
                        <a:t>名稱</a:t>
                      </a:r>
                      <a:endParaRPr lang="zh-TW" altLang="en-US"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TW" altLang="en-US" sz="1500" b="0" i="0" u="none" strike="noStrike" kern="100" dirty="0">
                          <a:solidFill>
                            <a:srgbClr val="000000"/>
                          </a:solidFill>
                          <a:effectLst/>
                          <a:latin typeface="Times New Roman" panose="02020603050405020304" pitchFamily="18" charset="0"/>
                          <a:ea typeface="標楷體"/>
                        </a:rPr>
                        <a:t>金額</a:t>
                      </a:r>
                      <a:endParaRPr lang="zh-TW" altLang="en-US"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TW" altLang="en-US" sz="1500" b="0" i="0" u="none" strike="noStrike" kern="100" dirty="0">
                          <a:solidFill>
                            <a:srgbClr val="000000"/>
                          </a:solidFill>
                          <a:effectLst/>
                          <a:latin typeface="Times New Roman" panose="02020603050405020304" pitchFamily="18" charset="0"/>
                          <a:ea typeface="標楷體"/>
                        </a:rPr>
                        <a:t>占當年度截至第一季止銷貨淨額比率</a:t>
                      </a:r>
                      <a:r>
                        <a:rPr lang="en-US" altLang="zh-TW" sz="1500" b="0" i="0" u="none" strike="noStrike" kern="100" dirty="0">
                          <a:solidFill>
                            <a:srgbClr val="000000"/>
                          </a:solidFill>
                          <a:effectLst/>
                          <a:latin typeface="Times New Roman" panose="02020603050405020304" pitchFamily="18" charset="0"/>
                          <a:ea typeface="標楷體"/>
                        </a:rPr>
                        <a:t>〔%〕</a:t>
                      </a:r>
                      <a:endParaRPr lang="zh-TW" altLang="en-US"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TW" altLang="en-US" sz="1500" b="0" i="0" u="none" strike="noStrike" kern="100">
                          <a:solidFill>
                            <a:srgbClr val="000000"/>
                          </a:solidFill>
                          <a:effectLst/>
                          <a:latin typeface="Times New Roman" panose="02020603050405020304" pitchFamily="18" charset="0"/>
                          <a:ea typeface="標楷體"/>
                        </a:rPr>
                        <a:t>與發行人之關係</a:t>
                      </a:r>
                      <a:endParaRPr lang="zh-TW" altLang="en-US"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9752800"/>
                  </a:ext>
                </a:extLst>
              </a:tr>
              <a:tr h="325217">
                <a:tc>
                  <a:txBody>
                    <a:bodyPr/>
                    <a:lstStyle/>
                    <a:p>
                      <a:pPr algn="ctr" fontAlgn="ctr"/>
                      <a:r>
                        <a:rPr lang="en-US" sz="1500" b="0" i="0" u="none" strike="noStrike" kern="100">
                          <a:effectLst/>
                          <a:latin typeface="Times New Roman" panose="02020603050405020304" pitchFamily="18" charset="0"/>
                          <a:ea typeface="標楷體"/>
                        </a:rPr>
                        <a:t>1</a:t>
                      </a:r>
                      <a:endParaRPr lang="en-US" altLang="zh-TW" sz="3500" b="0" i="0" u="none" strike="noStrike">
                        <a:effectLst/>
                        <a:latin typeface="Arial" panose="020B0604020202020204" pitchFamily="34" charset="0"/>
                      </a:endParaRPr>
                    </a:p>
                  </a:txBody>
                  <a:tcPr marL="34414" marR="34414" marT="184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solidFill>
                            <a:srgbClr val="000000"/>
                          </a:solidFill>
                          <a:effectLst/>
                          <a:latin typeface="Times New Roman" panose="02020603050405020304" pitchFamily="18" charset="0"/>
                          <a:ea typeface="標楷體"/>
                        </a:rPr>
                        <a:t>A</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effectLst/>
                          <a:latin typeface="Times New Roman" panose="02020603050405020304" pitchFamily="18" charset="0"/>
                          <a:ea typeface="標楷體"/>
                        </a:rPr>
                        <a:t>1</a:t>
                      </a:r>
                      <a:r>
                        <a:rPr lang="en-US" altLang="zh-TW" sz="1500" b="0" i="0" u="none" strike="noStrike" kern="100" dirty="0">
                          <a:effectLst/>
                          <a:latin typeface="Times New Roman" panose="02020603050405020304" pitchFamily="18" charset="0"/>
                          <a:ea typeface="標楷體"/>
                        </a:rPr>
                        <a:t>33,341</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effectLst/>
                          <a:latin typeface="Times New Roman" panose="02020603050405020304" pitchFamily="18" charset="0"/>
                          <a:ea typeface="標楷體"/>
                        </a:rPr>
                        <a:t>7.15</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a:effectLst/>
                          <a:highlight>
                            <a:srgbClr val="FFFF00"/>
                          </a:highlight>
                          <a:latin typeface="Times New Roman" panose="02020603050405020304" pitchFamily="18" charset="0"/>
                          <a:ea typeface="標楷體"/>
                        </a:rPr>
                        <a:t> </a:t>
                      </a:r>
                      <a:endParaRPr lang="en-US" altLang="zh-TW"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solidFill>
                            <a:srgbClr val="000000"/>
                          </a:solidFill>
                          <a:effectLst/>
                          <a:latin typeface="Times New Roman" panose="02020603050405020304" pitchFamily="18" charset="0"/>
                          <a:ea typeface="標楷體"/>
                        </a:rPr>
                        <a:t>A</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solidFill>
                            <a:srgbClr val="000000"/>
                          </a:solidFill>
                          <a:effectLst/>
                          <a:latin typeface="Times New Roman" panose="02020603050405020304" pitchFamily="18" charset="0"/>
                          <a:ea typeface="標楷體"/>
                        </a:rPr>
                        <a:t>366,141</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a:solidFill>
                            <a:srgbClr val="000000"/>
                          </a:solidFill>
                          <a:effectLst/>
                          <a:latin typeface="Times New Roman" panose="02020603050405020304" pitchFamily="18" charset="0"/>
                          <a:ea typeface="標楷體"/>
                        </a:rPr>
                        <a:t>13.46</a:t>
                      </a:r>
                      <a:endParaRPr lang="en-US" altLang="zh-TW"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zh-TW" altLang="en-US"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2859576"/>
                  </a:ext>
                </a:extLst>
              </a:tr>
              <a:tr h="325217">
                <a:tc>
                  <a:txBody>
                    <a:bodyPr/>
                    <a:lstStyle/>
                    <a:p>
                      <a:pPr algn="ctr" fontAlgn="ctr"/>
                      <a:r>
                        <a:rPr lang="en-US" sz="1500" b="0" i="0" u="none" strike="noStrike" kern="100">
                          <a:effectLst/>
                          <a:latin typeface="Times New Roman" panose="02020603050405020304" pitchFamily="18" charset="0"/>
                          <a:ea typeface="標楷體"/>
                        </a:rPr>
                        <a:t>2</a:t>
                      </a:r>
                      <a:endParaRPr lang="en-US" altLang="zh-TW" sz="3500" b="0" i="0" u="none" strike="noStrike">
                        <a:effectLst/>
                        <a:latin typeface="Arial" panose="020B0604020202020204" pitchFamily="34" charset="0"/>
                      </a:endParaRPr>
                    </a:p>
                  </a:txBody>
                  <a:tcPr marL="34414" marR="34414" marT="184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TW" altLang="en-US" sz="1500" b="0" i="0" u="none" strike="noStrike" kern="100" dirty="0">
                          <a:solidFill>
                            <a:srgbClr val="000000"/>
                          </a:solidFill>
                          <a:effectLst/>
                          <a:latin typeface="Times New Roman" panose="02020603050405020304" pitchFamily="18" charset="0"/>
                          <a:ea typeface="標楷體"/>
                        </a:rPr>
                        <a:t>其他</a:t>
                      </a:r>
                      <a:endParaRPr lang="zh-TW" altLang="en-US"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effectLst/>
                          <a:latin typeface="Times New Roman" panose="02020603050405020304" pitchFamily="18" charset="0"/>
                          <a:ea typeface="標楷體"/>
                        </a:rPr>
                        <a:t> 1,731,272</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effectLst/>
                          <a:latin typeface="Times New Roman" panose="02020603050405020304" pitchFamily="18" charset="0"/>
                          <a:ea typeface="標楷體"/>
                        </a:rPr>
                        <a:t> 92.85</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a:effectLst/>
                          <a:highlight>
                            <a:srgbClr val="FFFF00"/>
                          </a:highlight>
                          <a:latin typeface="Times New Roman" panose="02020603050405020304" pitchFamily="18" charset="0"/>
                          <a:ea typeface="標楷體"/>
                        </a:rPr>
                        <a:t> </a:t>
                      </a:r>
                      <a:endParaRPr lang="en-US" altLang="zh-TW"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TW" altLang="en-US" sz="1500" b="0" i="0" u="none" strike="noStrike" kern="100" dirty="0">
                          <a:solidFill>
                            <a:srgbClr val="000000"/>
                          </a:solidFill>
                          <a:effectLst/>
                          <a:latin typeface="Times New Roman" panose="02020603050405020304" pitchFamily="18" charset="0"/>
                          <a:ea typeface="標楷體"/>
                        </a:rPr>
                        <a:t>其他</a:t>
                      </a:r>
                      <a:endParaRPr lang="zh-TW" altLang="en-US"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solidFill>
                            <a:srgbClr val="000000"/>
                          </a:solidFill>
                          <a:effectLst/>
                          <a:latin typeface="Times New Roman" panose="02020603050405020304" pitchFamily="18" charset="0"/>
                          <a:ea typeface="標楷體"/>
                        </a:rPr>
                        <a:t>1,487,776</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solidFill>
                            <a:srgbClr val="000000"/>
                          </a:solidFill>
                          <a:effectLst/>
                          <a:latin typeface="Times New Roman" panose="02020603050405020304" pitchFamily="18" charset="0"/>
                          <a:ea typeface="標楷體"/>
                        </a:rPr>
                        <a:t>80.25</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solidFill>
                            <a:srgbClr val="000000"/>
                          </a:solidFill>
                          <a:effectLst/>
                          <a:highlight>
                            <a:srgbClr val="FFFF00"/>
                          </a:highlight>
                          <a:latin typeface="Times New Roman" panose="02020603050405020304" pitchFamily="18" charset="0"/>
                          <a:ea typeface="標楷體"/>
                        </a:rPr>
                        <a:t> </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8480725"/>
                  </a:ext>
                </a:extLst>
              </a:tr>
              <a:tr h="325217">
                <a:tc>
                  <a:txBody>
                    <a:bodyPr/>
                    <a:lstStyle/>
                    <a:p>
                      <a:pPr algn="ctr" fontAlgn="ctr"/>
                      <a:r>
                        <a:rPr lang="en-US" sz="1500" b="0" i="0" u="none" strike="noStrike" kern="100">
                          <a:effectLst/>
                          <a:latin typeface="Times New Roman" panose="02020603050405020304" pitchFamily="18" charset="0"/>
                          <a:ea typeface="標楷體"/>
                        </a:rPr>
                        <a:t> </a:t>
                      </a:r>
                      <a:endParaRPr lang="en-US" altLang="zh-TW" sz="3500" b="0" i="0" u="none" strike="noStrike">
                        <a:effectLst/>
                        <a:latin typeface="Arial" panose="020B0604020202020204" pitchFamily="34" charset="0"/>
                      </a:endParaRPr>
                    </a:p>
                  </a:txBody>
                  <a:tcPr marL="34414" marR="34414" marT="184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a:effectLst/>
                          <a:latin typeface="Times New Roman" panose="02020603050405020304" pitchFamily="18" charset="0"/>
                          <a:ea typeface="標楷體"/>
                        </a:rPr>
                        <a:t> </a:t>
                      </a:r>
                      <a:endParaRPr lang="en-US" altLang="zh-TW"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a:effectLst/>
                          <a:latin typeface="Times New Roman" panose="02020603050405020304" pitchFamily="18" charset="0"/>
                          <a:ea typeface="標楷體"/>
                        </a:rPr>
                        <a:t> </a:t>
                      </a:r>
                      <a:endParaRPr lang="en-US" altLang="zh-TW"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a:effectLst/>
                          <a:latin typeface="Times New Roman" panose="02020603050405020304" pitchFamily="18" charset="0"/>
                          <a:ea typeface="標楷體"/>
                        </a:rPr>
                        <a:t> </a:t>
                      </a:r>
                      <a:endParaRPr lang="en-US" altLang="zh-TW"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a:effectLst/>
                          <a:highlight>
                            <a:srgbClr val="FFFF00"/>
                          </a:highlight>
                          <a:latin typeface="Times New Roman" panose="02020603050405020304" pitchFamily="18" charset="0"/>
                          <a:ea typeface="標楷體"/>
                        </a:rPr>
                        <a:t> </a:t>
                      </a:r>
                      <a:endParaRPr lang="en-US" altLang="zh-TW"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a:solidFill>
                            <a:srgbClr val="000000"/>
                          </a:solidFill>
                          <a:effectLst/>
                          <a:latin typeface="Times New Roman" panose="02020603050405020304" pitchFamily="18" charset="0"/>
                          <a:ea typeface="標楷體"/>
                        </a:rPr>
                        <a:t> </a:t>
                      </a:r>
                      <a:endParaRPr lang="en-US" altLang="zh-TW"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a:solidFill>
                            <a:srgbClr val="000000"/>
                          </a:solidFill>
                          <a:effectLst/>
                          <a:latin typeface="Times New Roman" panose="02020603050405020304" pitchFamily="18" charset="0"/>
                          <a:ea typeface="標楷體"/>
                        </a:rPr>
                        <a:t> </a:t>
                      </a:r>
                      <a:endParaRPr lang="en-US" altLang="zh-TW"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solidFill>
                            <a:srgbClr val="000000"/>
                          </a:solidFill>
                          <a:effectLst/>
                          <a:latin typeface="Times New Roman" panose="02020603050405020304" pitchFamily="18" charset="0"/>
                          <a:ea typeface="標楷體"/>
                        </a:rPr>
                        <a:t> </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a:solidFill>
                            <a:srgbClr val="000000"/>
                          </a:solidFill>
                          <a:effectLst/>
                          <a:highlight>
                            <a:srgbClr val="FFFF00"/>
                          </a:highlight>
                          <a:latin typeface="Times New Roman" panose="02020603050405020304" pitchFamily="18" charset="0"/>
                          <a:ea typeface="標楷體"/>
                        </a:rPr>
                        <a:t> </a:t>
                      </a:r>
                      <a:endParaRPr lang="en-US" altLang="zh-TW"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8611987"/>
                  </a:ext>
                </a:extLst>
              </a:tr>
              <a:tr h="561201">
                <a:tc>
                  <a:txBody>
                    <a:bodyPr/>
                    <a:lstStyle/>
                    <a:p>
                      <a:pPr algn="ctr" fontAlgn="ctr"/>
                      <a:r>
                        <a:rPr lang="en-US" sz="1500" b="0" i="0" u="none" strike="noStrike" kern="100">
                          <a:effectLst/>
                          <a:latin typeface="Times New Roman" panose="02020603050405020304" pitchFamily="18" charset="0"/>
                          <a:ea typeface="標楷體"/>
                        </a:rPr>
                        <a:t> </a:t>
                      </a:r>
                      <a:endParaRPr lang="en-US" altLang="zh-TW" sz="3500" b="0" i="0" u="none" strike="noStrike">
                        <a:effectLst/>
                        <a:latin typeface="Arial" panose="020B0604020202020204" pitchFamily="34" charset="0"/>
                      </a:endParaRPr>
                    </a:p>
                  </a:txBody>
                  <a:tcPr marL="34414" marR="34414" marT="184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zh-TW" altLang="en-US" sz="1500" b="0" i="0" u="none" strike="noStrike" kern="100" dirty="0">
                          <a:effectLst/>
                          <a:latin typeface="Times New Roman" panose="02020603050405020304" pitchFamily="18" charset="0"/>
                          <a:ea typeface="標楷體"/>
                        </a:rPr>
                        <a:t>銷貨淨額</a:t>
                      </a:r>
                      <a:endParaRPr lang="zh-TW" altLang="en-US"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a:effectLst/>
                          <a:latin typeface="Times New Roman" panose="02020603050405020304" pitchFamily="18" charset="0"/>
                          <a:ea typeface="標楷體"/>
                        </a:rPr>
                        <a:t>1,864,613</a:t>
                      </a:r>
                      <a:endParaRPr lang="en-US" altLang="zh-TW"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effectLst/>
                          <a:latin typeface="Times New Roman" panose="02020603050405020304" pitchFamily="18" charset="0"/>
                          <a:ea typeface="標楷體"/>
                        </a:rPr>
                        <a:t>100.00</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effectLst/>
                          <a:highlight>
                            <a:srgbClr val="FFFF00"/>
                          </a:highlight>
                          <a:latin typeface="Times New Roman" panose="02020603050405020304" pitchFamily="18" charset="0"/>
                          <a:ea typeface="標楷體"/>
                        </a:rPr>
                        <a:t> </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zh-TW" altLang="en-US" sz="1500" b="0" i="0" u="none" strike="noStrike" kern="100">
                          <a:solidFill>
                            <a:srgbClr val="000000"/>
                          </a:solidFill>
                          <a:effectLst/>
                          <a:latin typeface="Times New Roman" panose="02020603050405020304" pitchFamily="18" charset="0"/>
                          <a:ea typeface="標楷體"/>
                        </a:rPr>
                        <a:t>銷貨淨額</a:t>
                      </a:r>
                      <a:endParaRPr lang="zh-TW" altLang="en-US"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solidFill>
                            <a:srgbClr val="000000"/>
                          </a:solidFill>
                          <a:effectLst/>
                          <a:latin typeface="Times New Roman" panose="02020603050405020304" pitchFamily="18" charset="0"/>
                          <a:ea typeface="標楷體"/>
                        </a:rPr>
                        <a:t>1,853,917</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a:solidFill>
                            <a:srgbClr val="000000"/>
                          </a:solidFill>
                          <a:effectLst/>
                          <a:latin typeface="Times New Roman" panose="02020603050405020304" pitchFamily="18" charset="0"/>
                          <a:ea typeface="標楷體"/>
                        </a:rPr>
                        <a:t>100.00</a:t>
                      </a:r>
                      <a:endParaRPr lang="en-US" altLang="zh-TW" sz="3500" b="0" i="0" u="none" strike="noStrike">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kern="100" dirty="0">
                          <a:solidFill>
                            <a:srgbClr val="000000"/>
                          </a:solidFill>
                          <a:effectLst/>
                          <a:highlight>
                            <a:srgbClr val="FFFF00"/>
                          </a:highlight>
                          <a:latin typeface="Times New Roman" panose="02020603050405020304" pitchFamily="18" charset="0"/>
                          <a:ea typeface="標楷體"/>
                        </a:rPr>
                        <a:t> </a:t>
                      </a:r>
                      <a:endParaRPr lang="en-US" altLang="zh-TW" sz="3500" b="0" i="0" u="none" strike="noStrike" dirty="0">
                        <a:effectLst/>
                        <a:latin typeface="Arial" panose="020B0604020202020204" pitchFamily="34" charset="0"/>
                      </a:endParaRPr>
                    </a:p>
                  </a:txBody>
                  <a:tcPr marL="34414" marR="34414" marT="184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3816645"/>
                  </a:ext>
                </a:extLst>
              </a:tr>
            </a:tbl>
          </a:graphicData>
        </a:graphic>
      </p:graphicFrame>
      <p:sp>
        <p:nvSpPr>
          <p:cNvPr id="3" name="矩形 2">
            <a:extLst>
              <a:ext uri="{FF2B5EF4-FFF2-40B4-BE49-F238E27FC236}">
                <a16:creationId xmlns:a16="http://schemas.microsoft.com/office/drawing/2014/main" id="{D25D9CB1-00AD-4FBD-B2F9-9B9105972EAF}"/>
              </a:ext>
            </a:extLst>
          </p:cNvPr>
          <p:cNvSpPr/>
          <p:nvPr/>
        </p:nvSpPr>
        <p:spPr>
          <a:xfrm>
            <a:off x="4139124" y="1696731"/>
            <a:ext cx="4301177" cy="369332"/>
          </a:xfrm>
          <a:prstGeom prst="rect">
            <a:avLst/>
          </a:prstGeom>
        </p:spPr>
        <p:txBody>
          <a:bodyPr wrap="none">
            <a:spAutoFit/>
          </a:bodyPr>
          <a:lstStyle/>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最近二年度佔銷貨淨額</a:t>
            </a:r>
            <a:r>
              <a:rPr lang="en-US" altLang="zh-TW" dirty="0">
                <a:latin typeface="Times New Roman" panose="02020603050405020304" pitchFamily="18" charset="0"/>
                <a:ea typeface="標楷體" panose="03000509000000000000" pitchFamily="65" charset="-120"/>
              </a:rPr>
              <a:t>10%</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以上客戶名單</a:t>
            </a:r>
            <a:endParaRPr lang="zh-TW" altLang="en-US" dirty="0"/>
          </a:p>
        </p:txBody>
      </p:sp>
      <p:sp>
        <p:nvSpPr>
          <p:cNvPr id="4" name="矩形 3">
            <a:extLst>
              <a:ext uri="{FF2B5EF4-FFF2-40B4-BE49-F238E27FC236}">
                <a16:creationId xmlns:a16="http://schemas.microsoft.com/office/drawing/2014/main" id="{DEBC6A68-F7C5-439C-BDDB-F2999D8E162A}"/>
              </a:ext>
            </a:extLst>
          </p:cNvPr>
          <p:cNvSpPr/>
          <p:nvPr/>
        </p:nvSpPr>
        <p:spPr>
          <a:xfrm>
            <a:off x="2205246" y="5641083"/>
            <a:ext cx="7315200" cy="369332"/>
          </a:xfrm>
          <a:prstGeom prst="rect">
            <a:avLst/>
          </a:prstGeom>
        </p:spPr>
        <p:txBody>
          <a:bodyPr>
            <a:spAutoFit/>
          </a:bodyPr>
          <a:lstStyle/>
          <a:p>
            <a:r>
              <a:rPr lang="zh-TW" altLang="zh-TW" kern="100" dirty="0">
                <a:latin typeface="Times New Roman" panose="02020603050405020304" pitchFamily="18" charset="0"/>
                <a:ea typeface="標楷體" panose="03000509000000000000" pitchFamily="65" charset="-120"/>
                <a:cs typeface="Times New Roman" panose="02020603050405020304" pitchFamily="18" charset="0"/>
              </a:rPr>
              <a:t>變動原因分析：</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公司於</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年度專案訂單較多，故佔銷貨淨額</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以上</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989230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960" y="822960"/>
            <a:ext cx="12984480" cy="65836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矩形 1">
            <a:extLst>
              <a:ext uri="{FF2B5EF4-FFF2-40B4-BE49-F238E27FC236}">
                <a16:creationId xmlns:a16="http://schemas.microsoft.com/office/drawing/2014/main" id="{3CEC7D34-7E00-4620-B4EB-E776C6311149}"/>
              </a:ext>
            </a:extLst>
          </p:cNvPr>
          <p:cNvSpPr/>
          <p:nvPr/>
        </p:nvSpPr>
        <p:spPr>
          <a:xfrm>
            <a:off x="1767129" y="1656676"/>
            <a:ext cx="5473643" cy="405575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altLang="zh-TW" sz="3800" kern="1200" dirty="0">
                <a:solidFill>
                  <a:srgbClr val="595959"/>
                </a:solidFill>
                <a:latin typeface="+mj-lt"/>
                <a:ea typeface="+mj-ea"/>
                <a:cs typeface="+mj-cs"/>
              </a:rPr>
              <a:t>GRI 2-18 </a:t>
            </a:r>
            <a:r>
              <a:rPr lang="zh-TW" altLang="en-US" sz="3800" kern="1200" dirty="0">
                <a:solidFill>
                  <a:srgbClr val="595959"/>
                </a:solidFill>
                <a:latin typeface="+mj-lt"/>
                <a:ea typeface="+mj-ea"/>
                <a:cs typeface="+mj-cs"/>
              </a:rPr>
              <a:t>最高治理單位的績效評估</a:t>
            </a:r>
            <a:endParaRPr lang="en-US" altLang="zh-TW" sz="3800" kern="1200" dirty="0">
              <a:solidFill>
                <a:srgbClr val="595959"/>
              </a:solidFill>
              <a:latin typeface="+mj-lt"/>
              <a:ea typeface="+mj-ea"/>
              <a:cs typeface="+mj-cs"/>
            </a:endParaRPr>
          </a:p>
          <a:p>
            <a:pPr algn="ctr">
              <a:lnSpc>
                <a:spcPct val="90000"/>
              </a:lnSpc>
              <a:spcBef>
                <a:spcPct val="0"/>
              </a:spcBef>
              <a:spcAft>
                <a:spcPts val="600"/>
              </a:spcAft>
            </a:pPr>
            <a:r>
              <a:rPr lang="zh-TW" altLang="en-US" sz="3800" kern="1200" dirty="0">
                <a:solidFill>
                  <a:srgbClr val="595959"/>
                </a:solidFill>
                <a:latin typeface="+mj-lt"/>
                <a:ea typeface="+mj-ea"/>
                <a:cs typeface="+mj-cs"/>
              </a:rPr>
              <a:t>董事會及委員會出席率說明</a:t>
            </a:r>
            <a:endParaRPr lang="en-US" altLang="zh-TW" sz="3800" kern="1200" dirty="0">
              <a:solidFill>
                <a:srgbClr val="595959"/>
              </a:solidFill>
              <a:latin typeface="+mj-lt"/>
              <a:ea typeface="+mj-ea"/>
              <a:cs typeface="+mj-cs"/>
            </a:endParaRPr>
          </a:p>
          <a:p>
            <a:pPr algn="ctr">
              <a:lnSpc>
                <a:spcPct val="90000"/>
              </a:lnSpc>
              <a:spcBef>
                <a:spcPct val="0"/>
              </a:spcBef>
              <a:spcAft>
                <a:spcPts val="600"/>
              </a:spcAft>
            </a:pPr>
            <a:endParaRPr lang="en-US" altLang="zh-TW" sz="2400" kern="1200" dirty="0">
              <a:solidFill>
                <a:srgbClr val="595959"/>
              </a:solidFill>
              <a:latin typeface="+mj-lt"/>
              <a:ea typeface="+mj-ea"/>
              <a:cs typeface="+mj-cs"/>
            </a:endParaRPr>
          </a:p>
          <a:p>
            <a:pPr algn="ctr">
              <a:lnSpc>
                <a:spcPct val="90000"/>
              </a:lnSpc>
              <a:spcBef>
                <a:spcPct val="0"/>
              </a:spcBef>
              <a:spcAft>
                <a:spcPts val="600"/>
              </a:spcAft>
            </a:pPr>
            <a:r>
              <a:rPr lang="zh-TW" altLang="en-US" sz="2400" kern="1200" dirty="0">
                <a:solidFill>
                  <a:srgbClr val="595959"/>
                </a:solidFill>
                <a:latin typeface="+mj-lt"/>
                <a:ea typeface="+mj-ea"/>
                <a:cs typeface="+mj-cs"/>
              </a:rPr>
              <a:t>（</a:t>
            </a:r>
            <a:r>
              <a:rPr lang="en-US" altLang="zh-TW" sz="2400" kern="1200" dirty="0">
                <a:solidFill>
                  <a:srgbClr val="595959"/>
                </a:solidFill>
                <a:highlight>
                  <a:srgbClr val="FFFF00"/>
                </a:highlight>
                <a:latin typeface="+mj-lt"/>
                <a:ea typeface="+mj-ea"/>
                <a:cs typeface="+mj-cs"/>
              </a:rPr>
              <a:t>113</a:t>
            </a:r>
            <a:r>
              <a:rPr lang="zh-TW" altLang="en-US" sz="2400" kern="1200" dirty="0">
                <a:solidFill>
                  <a:srgbClr val="595959"/>
                </a:solidFill>
                <a:highlight>
                  <a:srgbClr val="FFFF00"/>
                </a:highlight>
                <a:latin typeface="+mj-lt"/>
                <a:ea typeface="+mj-ea"/>
                <a:cs typeface="+mj-cs"/>
              </a:rPr>
              <a:t>年度期間出席統計</a:t>
            </a:r>
            <a:r>
              <a:rPr lang="zh-TW" altLang="en-US" sz="2400" kern="1200" dirty="0">
                <a:solidFill>
                  <a:srgbClr val="595959"/>
                </a:solidFill>
                <a:latin typeface="+mj-lt"/>
                <a:ea typeface="+mj-ea"/>
                <a:cs typeface="+mj-cs"/>
              </a:rPr>
              <a:t>）</a:t>
            </a:r>
            <a:endParaRPr lang="en-US" altLang="zh-TW" sz="2400" kern="1200" dirty="0">
              <a:solidFill>
                <a:srgbClr val="595959"/>
              </a:solidFill>
              <a:latin typeface="+mj-lt"/>
              <a:ea typeface="+mj-ea"/>
              <a:cs typeface="+mj-cs"/>
            </a:endParaRPr>
          </a:p>
        </p:txBody>
      </p:sp>
      <p:sp>
        <p:nvSpPr>
          <p:cNvPr id="4" name="Rectangle 1">
            <a:extLst>
              <a:ext uri="{FF2B5EF4-FFF2-40B4-BE49-F238E27FC236}">
                <a16:creationId xmlns:a16="http://schemas.microsoft.com/office/drawing/2014/main" id="{B39C32A9-876A-4E42-95AD-03FBF435EEDB}"/>
              </a:ext>
            </a:extLst>
          </p:cNvPr>
          <p:cNvSpPr>
            <a:spLocks noChangeArrowheads="1"/>
          </p:cNvSpPr>
          <p:nvPr/>
        </p:nvSpPr>
        <p:spPr bwMode="auto">
          <a:xfrm>
            <a:off x="5372100" y="2436813"/>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 name="表格 2">
            <a:extLst>
              <a:ext uri="{FF2B5EF4-FFF2-40B4-BE49-F238E27FC236}">
                <a16:creationId xmlns:a16="http://schemas.microsoft.com/office/drawing/2014/main" id="{4911CB5D-68DD-4416-AA67-E1A64E2C6654}"/>
              </a:ext>
            </a:extLst>
          </p:cNvPr>
          <p:cNvGraphicFramePr>
            <a:graphicFrameLocks noGrp="1"/>
          </p:cNvGraphicFramePr>
          <p:nvPr>
            <p:extLst>
              <p:ext uri="{D42A27DB-BD31-4B8C-83A1-F6EECF244321}">
                <p14:modId xmlns:p14="http://schemas.microsoft.com/office/powerpoint/2010/main" val="1068802228"/>
              </p:ext>
            </p:extLst>
          </p:nvPr>
        </p:nvGraphicFramePr>
        <p:xfrm>
          <a:off x="8173122" y="1729247"/>
          <a:ext cx="4822117" cy="4771112"/>
        </p:xfrm>
        <a:graphic>
          <a:graphicData uri="http://schemas.openxmlformats.org/drawingml/2006/table">
            <a:tbl>
              <a:tblPr firstRow="1" bandRow="1">
                <a:tableStyleId>{5C22544A-7EE6-4342-B048-85BDC9FD1C3A}</a:tableStyleId>
              </a:tblPr>
              <a:tblGrid>
                <a:gridCol w="1159391">
                  <a:extLst>
                    <a:ext uri="{9D8B030D-6E8A-4147-A177-3AD203B41FA5}">
                      <a16:colId xmlns:a16="http://schemas.microsoft.com/office/drawing/2014/main" val="1843664120"/>
                    </a:ext>
                  </a:extLst>
                </a:gridCol>
                <a:gridCol w="1584299">
                  <a:extLst>
                    <a:ext uri="{9D8B030D-6E8A-4147-A177-3AD203B41FA5}">
                      <a16:colId xmlns:a16="http://schemas.microsoft.com/office/drawing/2014/main" val="4040172477"/>
                    </a:ext>
                  </a:extLst>
                </a:gridCol>
                <a:gridCol w="1034746">
                  <a:extLst>
                    <a:ext uri="{9D8B030D-6E8A-4147-A177-3AD203B41FA5}">
                      <a16:colId xmlns:a16="http://schemas.microsoft.com/office/drawing/2014/main" val="2741447814"/>
                    </a:ext>
                  </a:extLst>
                </a:gridCol>
                <a:gridCol w="1043681">
                  <a:extLst>
                    <a:ext uri="{9D8B030D-6E8A-4147-A177-3AD203B41FA5}">
                      <a16:colId xmlns:a16="http://schemas.microsoft.com/office/drawing/2014/main" val="1452936543"/>
                    </a:ext>
                  </a:extLst>
                </a:gridCol>
              </a:tblGrid>
              <a:tr h="1063484">
                <a:tc>
                  <a:txBody>
                    <a:bodyPr/>
                    <a:lstStyle/>
                    <a:p>
                      <a:pPr>
                        <a:spcAft>
                          <a:spcPts val="0"/>
                        </a:spcAft>
                      </a:pPr>
                      <a:r>
                        <a:rPr lang="zh-TW" sz="1700" kern="100">
                          <a:effectLst/>
                        </a:rPr>
                        <a:t>職稱</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zh-TW" sz="1700" kern="100">
                          <a:effectLst/>
                        </a:rPr>
                        <a:t>姓名</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zh-TW" sz="1700" kern="100">
                          <a:effectLst/>
                        </a:rPr>
                        <a:t>實際出</a:t>
                      </a:r>
                      <a:r>
                        <a:rPr lang="en-US" sz="1700" kern="100">
                          <a:effectLst/>
                        </a:rPr>
                        <a:t>(</a:t>
                      </a:r>
                      <a:r>
                        <a:rPr lang="zh-TW" sz="1700" kern="100">
                          <a:effectLst/>
                        </a:rPr>
                        <a:t>列</a:t>
                      </a:r>
                      <a:r>
                        <a:rPr lang="en-US" sz="1700" kern="100">
                          <a:effectLst/>
                        </a:rPr>
                        <a:t>)</a:t>
                      </a:r>
                      <a:r>
                        <a:rPr lang="zh-TW" sz="1700" kern="100">
                          <a:effectLst/>
                        </a:rPr>
                        <a:t>席次數Ｂ</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zh-TW" sz="1700" kern="100">
                          <a:effectLst/>
                        </a:rPr>
                        <a:t>實際出</a:t>
                      </a:r>
                      <a:r>
                        <a:rPr lang="en-US" sz="1700" kern="100">
                          <a:effectLst/>
                        </a:rPr>
                        <a:t>(</a:t>
                      </a:r>
                      <a:r>
                        <a:rPr lang="zh-TW" sz="1700" kern="100">
                          <a:effectLst/>
                        </a:rPr>
                        <a:t>列</a:t>
                      </a:r>
                      <a:r>
                        <a:rPr lang="en-US" sz="1700" kern="100">
                          <a:effectLst/>
                        </a:rPr>
                        <a:t>)</a:t>
                      </a:r>
                      <a:r>
                        <a:rPr lang="zh-TW" sz="1700" kern="100">
                          <a:effectLst/>
                        </a:rPr>
                        <a:t>席率</a:t>
                      </a:r>
                      <a:r>
                        <a:rPr lang="en-US" sz="1700" kern="100">
                          <a:effectLst/>
                        </a:rPr>
                        <a:t>(%)</a:t>
                      </a:r>
                      <a:r>
                        <a:rPr lang="zh-TW" sz="1700" kern="100">
                          <a:effectLst/>
                        </a:rPr>
                        <a:t>【Ｂ</a:t>
                      </a:r>
                      <a:r>
                        <a:rPr lang="en-US" sz="1700" kern="100">
                          <a:effectLst/>
                        </a:rPr>
                        <a:t>/</a:t>
                      </a:r>
                      <a:r>
                        <a:rPr lang="zh-TW" sz="1700" kern="100">
                          <a:effectLst/>
                        </a:rPr>
                        <a:t>Ａ】</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extLst>
                  <a:ext uri="{0D108BD9-81ED-4DB2-BD59-A6C34878D82A}">
                    <a16:rowId xmlns:a16="http://schemas.microsoft.com/office/drawing/2014/main" val="4172529647"/>
                  </a:ext>
                </a:extLst>
              </a:tr>
              <a:tr h="808539">
                <a:tc>
                  <a:txBody>
                    <a:bodyPr/>
                    <a:lstStyle/>
                    <a:p>
                      <a:pPr>
                        <a:spcAft>
                          <a:spcPts val="0"/>
                        </a:spcAft>
                      </a:pPr>
                      <a:r>
                        <a:rPr lang="zh-TW" sz="1700" kern="100">
                          <a:effectLst/>
                        </a:rPr>
                        <a:t>董事長</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zh-TW" sz="1700" kern="100">
                          <a:effectLst/>
                        </a:rPr>
                        <a:t>一智投資股份有限公司</a:t>
                      </a:r>
                      <a:endParaRPr lang="zh-TW" sz="1400" kern="100">
                        <a:effectLst/>
                      </a:endParaRPr>
                    </a:p>
                    <a:p>
                      <a:pPr>
                        <a:spcAft>
                          <a:spcPts val="0"/>
                        </a:spcAft>
                      </a:pPr>
                      <a:r>
                        <a:rPr lang="zh-TW" sz="1700" kern="100">
                          <a:effectLst/>
                        </a:rPr>
                        <a:t>盧崑錄</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altLang="zh-TW" sz="1700" kern="100" dirty="0">
                          <a:effectLst/>
                          <a:latin typeface="Times New Roman" panose="02020603050405020304" pitchFamily="18" charset="0"/>
                          <a:ea typeface="新細明體" panose="02020500000000000000" pitchFamily="18" charset="-120"/>
                        </a:rPr>
                        <a:t>5</a:t>
                      </a:r>
                      <a:endParaRPr lang="zh-TW" sz="1400" kern="100" dirty="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sz="1700" kern="100">
                          <a:effectLst/>
                        </a:rPr>
                        <a:t>100%</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extLst>
                  <a:ext uri="{0D108BD9-81ED-4DB2-BD59-A6C34878D82A}">
                    <a16:rowId xmlns:a16="http://schemas.microsoft.com/office/drawing/2014/main" val="3926604527"/>
                  </a:ext>
                </a:extLst>
              </a:tr>
              <a:tr h="298650">
                <a:tc>
                  <a:txBody>
                    <a:bodyPr/>
                    <a:lstStyle/>
                    <a:p>
                      <a:pPr>
                        <a:spcAft>
                          <a:spcPts val="0"/>
                        </a:spcAft>
                      </a:pPr>
                      <a:r>
                        <a:rPr lang="zh-TW" sz="1700" kern="100">
                          <a:effectLst/>
                        </a:rPr>
                        <a:t>董事</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zh-TW" sz="1700" kern="100">
                          <a:effectLst/>
                        </a:rPr>
                        <a:t>吳翠美</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altLang="zh-TW" sz="1700" kern="100" dirty="0">
                          <a:effectLst/>
                          <a:latin typeface="Times New Roman" panose="02020603050405020304" pitchFamily="18" charset="0"/>
                          <a:ea typeface="新細明體" panose="02020500000000000000" pitchFamily="18" charset="-120"/>
                        </a:rPr>
                        <a:t>5</a:t>
                      </a:r>
                      <a:endParaRPr lang="zh-TW" sz="1400" kern="100" dirty="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sz="1700" kern="100">
                          <a:effectLst/>
                        </a:rPr>
                        <a:t>100%</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extLst>
                  <a:ext uri="{0D108BD9-81ED-4DB2-BD59-A6C34878D82A}">
                    <a16:rowId xmlns:a16="http://schemas.microsoft.com/office/drawing/2014/main" val="3287931874"/>
                  </a:ext>
                </a:extLst>
              </a:tr>
              <a:tr h="808539">
                <a:tc>
                  <a:txBody>
                    <a:bodyPr/>
                    <a:lstStyle/>
                    <a:p>
                      <a:pPr>
                        <a:spcAft>
                          <a:spcPts val="0"/>
                        </a:spcAft>
                      </a:pPr>
                      <a:r>
                        <a:rPr lang="zh-TW" sz="1700" kern="100">
                          <a:effectLst/>
                        </a:rPr>
                        <a:t>董事</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zh-TW" sz="1700" kern="100">
                          <a:effectLst/>
                        </a:rPr>
                        <a:t>宇慈股份有限公司</a:t>
                      </a:r>
                      <a:endParaRPr lang="zh-TW" sz="1400" kern="100">
                        <a:effectLst/>
                      </a:endParaRPr>
                    </a:p>
                    <a:p>
                      <a:pPr>
                        <a:spcAft>
                          <a:spcPts val="0"/>
                        </a:spcAft>
                      </a:pPr>
                      <a:r>
                        <a:rPr lang="zh-TW" sz="1700" kern="100">
                          <a:effectLst/>
                        </a:rPr>
                        <a:t>代表人蘇文宗</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altLang="zh-TW" sz="1700" kern="100" dirty="0">
                          <a:effectLst/>
                          <a:latin typeface="Times New Roman" panose="02020603050405020304" pitchFamily="18" charset="0"/>
                          <a:ea typeface="新細明體" panose="02020500000000000000" pitchFamily="18" charset="-120"/>
                        </a:rPr>
                        <a:t>5</a:t>
                      </a:r>
                      <a:endParaRPr lang="zh-TW" sz="1400" kern="100" dirty="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sz="1700" kern="100">
                          <a:effectLst/>
                        </a:rPr>
                        <a:t>100%</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extLst>
                  <a:ext uri="{0D108BD9-81ED-4DB2-BD59-A6C34878D82A}">
                    <a16:rowId xmlns:a16="http://schemas.microsoft.com/office/drawing/2014/main" val="1286106506"/>
                  </a:ext>
                </a:extLst>
              </a:tr>
              <a:tr h="298650">
                <a:tc>
                  <a:txBody>
                    <a:bodyPr/>
                    <a:lstStyle/>
                    <a:p>
                      <a:pPr>
                        <a:spcAft>
                          <a:spcPts val="0"/>
                        </a:spcAft>
                      </a:pPr>
                      <a:r>
                        <a:rPr lang="zh-TW" sz="1700" kern="100">
                          <a:effectLst/>
                        </a:rPr>
                        <a:t>董事</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zh-TW" sz="1700" kern="100">
                          <a:effectLst/>
                        </a:rPr>
                        <a:t>趙均珮</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altLang="zh-TW" sz="1700" kern="100" dirty="0">
                          <a:effectLst/>
                          <a:latin typeface="Times New Roman" panose="02020603050405020304" pitchFamily="18" charset="0"/>
                          <a:ea typeface="新細明體" panose="02020500000000000000" pitchFamily="18" charset="-120"/>
                        </a:rPr>
                        <a:t>5</a:t>
                      </a:r>
                      <a:endParaRPr lang="zh-TW" sz="1400" kern="100" dirty="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sz="1700" kern="100">
                          <a:effectLst/>
                        </a:rPr>
                        <a:t>100%</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extLst>
                  <a:ext uri="{0D108BD9-81ED-4DB2-BD59-A6C34878D82A}">
                    <a16:rowId xmlns:a16="http://schemas.microsoft.com/office/drawing/2014/main" val="398084988"/>
                  </a:ext>
                </a:extLst>
              </a:tr>
              <a:tr h="298650">
                <a:tc>
                  <a:txBody>
                    <a:bodyPr/>
                    <a:lstStyle/>
                    <a:p>
                      <a:pPr>
                        <a:spcAft>
                          <a:spcPts val="0"/>
                        </a:spcAft>
                      </a:pPr>
                      <a:r>
                        <a:rPr lang="zh-TW" sz="1700" kern="100">
                          <a:effectLst/>
                        </a:rPr>
                        <a:t>董事</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zh-TW" sz="1700" kern="100">
                          <a:effectLst/>
                        </a:rPr>
                        <a:t>熊俊瑋</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sz="1700" kern="100" dirty="0">
                          <a:effectLst/>
                        </a:rPr>
                        <a:t>5</a:t>
                      </a:r>
                      <a:endParaRPr lang="zh-TW" sz="1400" kern="100" dirty="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sz="1700" kern="100" dirty="0">
                          <a:effectLst/>
                        </a:rPr>
                        <a:t>100%</a:t>
                      </a:r>
                      <a:endParaRPr lang="zh-TW" sz="1400" kern="100" dirty="0">
                        <a:effectLst/>
                        <a:latin typeface="Times New Roman" panose="02020603050405020304" pitchFamily="18" charset="0"/>
                        <a:ea typeface="新細明體" panose="02020500000000000000" pitchFamily="18" charset="-120"/>
                      </a:endParaRPr>
                    </a:p>
                  </a:txBody>
                  <a:tcPr marL="87258" marR="87258" marT="0" marB="0" anchor="ctr"/>
                </a:tc>
                <a:extLst>
                  <a:ext uri="{0D108BD9-81ED-4DB2-BD59-A6C34878D82A}">
                    <a16:rowId xmlns:a16="http://schemas.microsoft.com/office/drawing/2014/main" val="3965118721"/>
                  </a:ext>
                </a:extLst>
              </a:tr>
              <a:tr h="298650">
                <a:tc>
                  <a:txBody>
                    <a:bodyPr/>
                    <a:lstStyle/>
                    <a:p>
                      <a:pPr>
                        <a:spcAft>
                          <a:spcPts val="0"/>
                        </a:spcAft>
                      </a:pPr>
                      <a:r>
                        <a:rPr lang="zh-TW" sz="1700" kern="100">
                          <a:effectLst/>
                        </a:rPr>
                        <a:t>董事</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zh-TW" sz="1700" kern="100">
                          <a:effectLst/>
                        </a:rPr>
                        <a:t>莊博勝</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altLang="zh-TW" sz="1700" kern="100" dirty="0">
                          <a:effectLst/>
                          <a:latin typeface="Times New Roman" panose="02020603050405020304" pitchFamily="18" charset="0"/>
                          <a:ea typeface="新細明體" panose="02020500000000000000" pitchFamily="18" charset="-120"/>
                        </a:rPr>
                        <a:t>5</a:t>
                      </a:r>
                      <a:endParaRPr lang="zh-TW" sz="1400" kern="100" dirty="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sz="1700" kern="100">
                          <a:effectLst/>
                        </a:rPr>
                        <a:t>100%</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extLst>
                  <a:ext uri="{0D108BD9-81ED-4DB2-BD59-A6C34878D82A}">
                    <a16:rowId xmlns:a16="http://schemas.microsoft.com/office/drawing/2014/main" val="784140313"/>
                  </a:ext>
                </a:extLst>
              </a:tr>
              <a:tr h="298650">
                <a:tc>
                  <a:txBody>
                    <a:bodyPr/>
                    <a:lstStyle/>
                    <a:p>
                      <a:pPr>
                        <a:spcAft>
                          <a:spcPts val="0"/>
                        </a:spcAft>
                      </a:pPr>
                      <a:r>
                        <a:rPr lang="zh-TW" sz="1700" kern="100">
                          <a:effectLst/>
                        </a:rPr>
                        <a:t>獨立董事</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zh-TW" sz="1700" kern="100">
                          <a:effectLst/>
                        </a:rPr>
                        <a:t>黃芳祐</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altLang="zh-TW" sz="1700" kern="100" dirty="0">
                          <a:effectLst/>
                          <a:latin typeface="Times New Roman" panose="02020603050405020304" pitchFamily="18" charset="0"/>
                          <a:ea typeface="新細明體" panose="02020500000000000000" pitchFamily="18" charset="-120"/>
                        </a:rPr>
                        <a:t>5</a:t>
                      </a:r>
                      <a:endParaRPr lang="zh-TW" sz="1400" kern="100" dirty="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sz="1700" kern="100">
                          <a:effectLst/>
                        </a:rPr>
                        <a:t>100%</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extLst>
                  <a:ext uri="{0D108BD9-81ED-4DB2-BD59-A6C34878D82A}">
                    <a16:rowId xmlns:a16="http://schemas.microsoft.com/office/drawing/2014/main" val="2896294578"/>
                  </a:ext>
                </a:extLst>
              </a:tr>
              <a:tr h="298650">
                <a:tc>
                  <a:txBody>
                    <a:bodyPr/>
                    <a:lstStyle/>
                    <a:p>
                      <a:pPr>
                        <a:spcAft>
                          <a:spcPts val="0"/>
                        </a:spcAft>
                      </a:pPr>
                      <a:r>
                        <a:rPr lang="zh-TW" sz="1700" kern="100">
                          <a:effectLst/>
                        </a:rPr>
                        <a:t>獨立董事</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zh-TW" sz="1700" kern="100">
                          <a:effectLst/>
                        </a:rPr>
                        <a:t>沈大白</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altLang="zh-TW" sz="1700" kern="100" dirty="0">
                          <a:effectLst/>
                          <a:latin typeface="Times New Roman" panose="02020603050405020304" pitchFamily="18" charset="0"/>
                          <a:ea typeface="新細明體" panose="02020500000000000000" pitchFamily="18" charset="-120"/>
                        </a:rPr>
                        <a:t>5</a:t>
                      </a:r>
                      <a:endParaRPr lang="zh-TW" sz="1400" kern="100" dirty="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sz="1700" kern="100">
                          <a:effectLst/>
                        </a:rPr>
                        <a:t>100%</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extLst>
                  <a:ext uri="{0D108BD9-81ED-4DB2-BD59-A6C34878D82A}">
                    <a16:rowId xmlns:a16="http://schemas.microsoft.com/office/drawing/2014/main" val="3192027094"/>
                  </a:ext>
                </a:extLst>
              </a:tr>
              <a:tr h="298650">
                <a:tc>
                  <a:txBody>
                    <a:bodyPr/>
                    <a:lstStyle/>
                    <a:p>
                      <a:pPr>
                        <a:spcAft>
                          <a:spcPts val="0"/>
                        </a:spcAft>
                      </a:pPr>
                      <a:r>
                        <a:rPr lang="zh-TW" sz="1700" kern="100">
                          <a:effectLst/>
                        </a:rPr>
                        <a:t>獨立董事</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zh-TW" sz="1700" kern="100">
                          <a:effectLst/>
                        </a:rPr>
                        <a:t>陳專塗</a:t>
                      </a:r>
                      <a:endParaRPr lang="zh-TW" sz="1400" kern="10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altLang="zh-TW" sz="1700" kern="100" dirty="0">
                          <a:effectLst/>
                          <a:latin typeface="Times New Roman" panose="02020603050405020304" pitchFamily="18" charset="0"/>
                          <a:ea typeface="新細明體" panose="02020500000000000000" pitchFamily="18" charset="-120"/>
                        </a:rPr>
                        <a:t>5</a:t>
                      </a:r>
                      <a:endParaRPr lang="zh-TW" sz="1400" kern="100" dirty="0">
                        <a:effectLst/>
                        <a:latin typeface="Times New Roman" panose="02020603050405020304" pitchFamily="18" charset="0"/>
                        <a:ea typeface="新細明體" panose="02020500000000000000" pitchFamily="18" charset="-120"/>
                      </a:endParaRPr>
                    </a:p>
                  </a:txBody>
                  <a:tcPr marL="87258" marR="87258" marT="0" marB="0" anchor="ctr"/>
                </a:tc>
                <a:tc>
                  <a:txBody>
                    <a:bodyPr/>
                    <a:lstStyle/>
                    <a:p>
                      <a:pPr>
                        <a:spcAft>
                          <a:spcPts val="0"/>
                        </a:spcAft>
                      </a:pPr>
                      <a:r>
                        <a:rPr lang="en-US" sz="1700" kern="100" dirty="0">
                          <a:effectLst/>
                        </a:rPr>
                        <a:t>100%</a:t>
                      </a:r>
                      <a:endParaRPr lang="zh-TW" sz="1400" kern="100" dirty="0">
                        <a:effectLst/>
                        <a:latin typeface="Times New Roman" panose="02020603050405020304" pitchFamily="18" charset="0"/>
                        <a:ea typeface="新細明體" panose="02020500000000000000" pitchFamily="18" charset="-120"/>
                      </a:endParaRPr>
                    </a:p>
                  </a:txBody>
                  <a:tcPr marL="87258" marR="87258" marT="0" marB="0" anchor="ctr"/>
                </a:tc>
                <a:extLst>
                  <a:ext uri="{0D108BD9-81ED-4DB2-BD59-A6C34878D82A}">
                    <a16:rowId xmlns:a16="http://schemas.microsoft.com/office/drawing/2014/main" val="3307171733"/>
                  </a:ext>
                </a:extLst>
              </a:tr>
            </a:tbl>
          </a:graphicData>
        </a:graphic>
      </p:graphicFrame>
    </p:spTree>
    <p:extLst>
      <p:ext uri="{BB962C8B-B14F-4D97-AF65-F5344CB8AC3E}">
        <p14:creationId xmlns:p14="http://schemas.microsoft.com/office/powerpoint/2010/main" val="4822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6E47FE40-F70B-4BF4-9CEA-F14800A6A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78826778-2F54-4F8E-BA27-C95E488D3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7960" cy="82296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矩形 1">
            <a:extLst>
              <a:ext uri="{FF2B5EF4-FFF2-40B4-BE49-F238E27FC236}">
                <a16:creationId xmlns:a16="http://schemas.microsoft.com/office/drawing/2014/main" id="{849BDD95-3D8B-4399-AFE3-26ADE764D520}"/>
              </a:ext>
            </a:extLst>
          </p:cNvPr>
          <p:cNvSpPr/>
          <p:nvPr/>
        </p:nvSpPr>
        <p:spPr>
          <a:xfrm>
            <a:off x="1202011" y="1511949"/>
            <a:ext cx="4133937" cy="297807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zh-TW" altLang="en-US" sz="2100" kern="1200">
                <a:solidFill>
                  <a:srgbClr val="595959"/>
                </a:solidFill>
                <a:latin typeface="+mj-lt"/>
                <a:ea typeface="+mj-ea"/>
                <a:cs typeface="+mj-cs"/>
              </a:rPr>
              <a:t>董事會評鑑執行情形：</a:t>
            </a:r>
            <a:endParaRPr lang="en-US" altLang="zh-TW" sz="2100" kern="1200">
              <a:solidFill>
                <a:srgbClr val="595959"/>
              </a:solidFill>
              <a:latin typeface="+mj-lt"/>
              <a:ea typeface="+mj-ea"/>
              <a:cs typeface="+mj-cs"/>
            </a:endParaRPr>
          </a:p>
          <a:p>
            <a:pPr indent="355600" algn="ctr">
              <a:lnSpc>
                <a:spcPct val="90000"/>
              </a:lnSpc>
              <a:spcBef>
                <a:spcPct val="0"/>
              </a:spcBef>
              <a:spcAft>
                <a:spcPts val="600"/>
              </a:spcAft>
            </a:pPr>
            <a:r>
              <a:rPr lang="zh-TW" altLang="en-US" sz="2100" kern="1200">
                <a:solidFill>
                  <a:srgbClr val="595959"/>
                </a:solidFill>
                <a:latin typeface="+mj-lt"/>
                <a:ea typeface="+mj-ea"/>
                <a:cs typeface="+mj-cs"/>
              </a:rPr>
              <a:t>本公司自</a:t>
            </a:r>
            <a:r>
              <a:rPr lang="en-US" altLang="zh-TW" sz="2100" kern="1200">
                <a:solidFill>
                  <a:srgbClr val="595959"/>
                </a:solidFill>
                <a:latin typeface="+mj-lt"/>
                <a:ea typeface="+mj-ea"/>
                <a:cs typeface="+mj-cs"/>
              </a:rPr>
              <a:t>109</a:t>
            </a:r>
            <a:r>
              <a:rPr lang="zh-TW" altLang="en-US" sz="2100" kern="1200">
                <a:solidFill>
                  <a:srgbClr val="595959"/>
                </a:solidFill>
                <a:latin typeface="+mj-lt"/>
                <a:ea typeface="+mj-ea"/>
                <a:cs typeface="+mj-cs"/>
              </a:rPr>
              <a:t>年度開始實施董事會自我</a:t>
            </a:r>
            <a:r>
              <a:rPr lang="en-US" altLang="zh-TW" sz="2100" kern="1200">
                <a:solidFill>
                  <a:srgbClr val="595959"/>
                </a:solidFill>
                <a:latin typeface="+mj-lt"/>
                <a:ea typeface="+mj-ea"/>
                <a:cs typeface="+mj-cs"/>
              </a:rPr>
              <a:t>(</a:t>
            </a:r>
            <a:r>
              <a:rPr lang="zh-TW" altLang="en-US" sz="2100" kern="1200">
                <a:solidFill>
                  <a:srgbClr val="595959"/>
                </a:solidFill>
                <a:latin typeface="+mj-lt"/>
                <a:ea typeface="+mj-ea"/>
                <a:cs typeface="+mj-cs"/>
              </a:rPr>
              <a:t>或同儕</a:t>
            </a:r>
            <a:r>
              <a:rPr lang="en-US" altLang="zh-TW" sz="2100" kern="1200">
                <a:solidFill>
                  <a:srgbClr val="595959"/>
                </a:solidFill>
                <a:latin typeface="+mj-lt"/>
                <a:ea typeface="+mj-ea"/>
                <a:cs typeface="+mj-cs"/>
              </a:rPr>
              <a:t>)</a:t>
            </a:r>
            <a:r>
              <a:rPr lang="zh-TW" altLang="en-US" sz="2100" kern="1200">
                <a:solidFill>
                  <a:srgbClr val="595959"/>
                </a:solidFill>
                <a:latin typeface="+mj-lt"/>
                <a:ea typeface="+mj-ea"/>
                <a:cs typeface="+mj-cs"/>
              </a:rPr>
              <a:t>評鑑之評估，評估週期及期間、評估範圍、方式及評估內容等資訊，填列於董事會評鑑執行情形，並於公司網站揭露自評報告供投資人查閱，詳如下表：</a:t>
            </a:r>
            <a:endParaRPr lang="en-US" altLang="zh-TW" sz="2100" kern="1200">
              <a:solidFill>
                <a:srgbClr val="595959"/>
              </a:solidFill>
              <a:latin typeface="+mj-lt"/>
              <a:ea typeface="+mj-ea"/>
              <a:cs typeface="+mj-cs"/>
            </a:endParaRPr>
          </a:p>
        </p:txBody>
      </p:sp>
      <p:graphicFrame>
        <p:nvGraphicFramePr>
          <p:cNvPr id="3" name="表格 2">
            <a:extLst>
              <a:ext uri="{FF2B5EF4-FFF2-40B4-BE49-F238E27FC236}">
                <a16:creationId xmlns:a16="http://schemas.microsoft.com/office/drawing/2014/main" id="{FC13AC78-A0B6-440A-8EA1-DA09015E7913}"/>
              </a:ext>
            </a:extLst>
          </p:cNvPr>
          <p:cNvGraphicFramePr>
            <a:graphicFrameLocks noGrp="1"/>
          </p:cNvGraphicFramePr>
          <p:nvPr>
            <p:extLst>
              <p:ext uri="{D42A27DB-BD31-4B8C-83A1-F6EECF244321}">
                <p14:modId xmlns:p14="http://schemas.microsoft.com/office/powerpoint/2010/main" val="4118977497"/>
              </p:ext>
            </p:extLst>
          </p:nvPr>
        </p:nvGraphicFramePr>
        <p:xfrm>
          <a:off x="7739971" y="381000"/>
          <a:ext cx="5977218" cy="7467600"/>
        </p:xfrm>
        <a:graphic>
          <a:graphicData uri="http://schemas.openxmlformats.org/drawingml/2006/table">
            <a:tbl>
              <a:tblPr firstRow="1" bandRow="1">
                <a:tableStyleId>{5C22544A-7EE6-4342-B048-85BDC9FD1C3A}</a:tableStyleId>
              </a:tblPr>
              <a:tblGrid>
                <a:gridCol w="1085530">
                  <a:extLst>
                    <a:ext uri="{9D8B030D-6E8A-4147-A177-3AD203B41FA5}">
                      <a16:colId xmlns:a16="http://schemas.microsoft.com/office/drawing/2014/main" val="293820045"/>
                    </a:ext>
                  </a:extLst>
                </a:gridCol>
                <a:gridCol w="1085530">
                  <a:extLst>
                    <a:ext uri="{9D8B030D-6E8A-4147-A177-3AD203B41FA5}">
                      <a16:colId xmlns:a16="http://schemas.microsoft.com/office/drawing/2014/main" val="2438355598"/>
                    </a:ext>
                  </a:extLst>
                </a:gridCol>
                <a:gridCol w="1085530">
                  <a:extLst>
                    <a:ext uri="{9D8B030D-6E8A-4147-A177-3AD203B41FA5}">
                      <a16:colId xmlns:a16="http://schemas.microsoft.com/office/drawing/2014/main" val="1270437356"/>
                    </a:ext>
                  </a:extLst>
                </a:gridCol>
                <a:gridCol w="1232081">
                  <a:extLst>
                    <a:ext uri="{9D8B030D-6E8A-4147-A177-3AD203B41FA5}">
                      <a16:colId xmlns:a16="http://schemas.microsoft.com/office/drawing/2014/main" val="2786531729"/>
                    </a:ext>
                  </a:extLst>
                </a:gridCol>
                <a:gridCol w="1488547">
                  <a:extLst>
                    <a:ext uri="{9D8B030D-6E8A-4147-A177-3AD203B41FA5}">
                      <a16:colId xmlns:a16="http://schemas.microsoft.com/office/drawing/2014/main" val="4048592204"/>
                    </a:ext>
                  </a:extLst>
                </a:gridCol>
              </a:tblGrid>
              <a:tr h="166199">
                <a:tc>
                  <a:txBody>
                    <a:bodyPr/>
                    <a:lstStyle/>
                    <a:p>
                      <a:pPr>
                        <a:spcAft>
                          <a:spcPts val="0"/>
                        </a:spcAft>
                      </a:pPr>
                      <a:r>
                        <a:rPr lang="zh-TW" sz="1400" kern="100">
                          <a:effectLst/>
                        </a:rPr>
                        <a:t>評估週期</a:t>
                      </a:r>
                      <a:endParaRPr lang="zh-TW" sz="1400" kern="100">
                        <a:effectLst/>
                        <a:latin typeface="Times New Roman" panose="02020603050405020304" pitchFamily="18" charset="0"/>
                        <a:ea typeface="新細明體" panose="02020500000000000000" pitchFamily="18" charset="-120"/>
                      </a:endParaRPr>
                    </a:p>
                  </a:txBody>
                  <a:tcPr marL="45603" marR="45603" marT="0" marB="0"/>
                </a:tc>
                <a:tc>
                  <a:txBody>
                    <a:bodyPr/>
                    <a:lstStyle/>
                    <a:p>
                      <a:pPr>
                        <a:spcAft>
                          <a:spcPts val="0"/>
                        </a:spcAft>
                      </a:pPr>
                      <a:r>
                        <a:rPr lang="zh-TW" sz="1400" kern="100">
                          <a:effectLst/>
                        </a:rPr>
                        <a:t>評估期間</a:t>
                      </a:r>
                      <a:endParaRPr lang="zh-TW" sz="1400" kern="100">
                        <a:effectLst/>
                        <a:latin typeface="Times New Roman" panose="02020603050405020304" pitchFamily="18" charset="0"/>
                        <a:ea typeface="新細明體" panose="02020500000000000000" pitchFamily="18" charset="-120"/>
                      </a:endParaRPr>
                    </a:p>
                  </a:txBody>
                  <a:tcPr marL="45603" marR="45603" marT="0" marB="0"/>
                </a:tc>
                <a:tc>
                  <a:txBody>
                    <a:bodyPr/>
                    <a:lstStyle/>
                    <a:p>
                      <a:pPr>
                        <a:spcAft>
                          <a:spcPts val="0"/>
                        </a:spcAft>
                      </a:pPr>
                      <a:r>
                        <a:rPr lang="zh-TW" sz="1400" kern="100">
                          <a:effectLst/>
                        </a:rPr>
                        <a:t>評估範圍</a:t>
                      </a:r>
                      <a:endParaRPr lang="zh-TW" sz="1400" kern="100">
                        <a:effectLst/>
                        <a:latin typeface="Times New Roman" panose="02020603050405020304" pitchFamily="18" charset="0"/>
                        <a:ea typeface="新細明體" panose="02020500000000000000" pitchFamily="18" charset="-120"/>
                      </a:endParaRPr>
                    </a:p>
                  </a:txBody>
                  <a:tcPr marL="45603" marR="45603" marT="0" marB="0"/>
                </a:tc>
                <a:tc>
                  <a:txBody>
                    <a:bodyPr/>
                    <a:lstStyle/>
                    <a:p>
                      <a:pPr>
                        <a:spcAft>
                          <a:spcPts val="0"/>
                        </a:spcAft>
                      </a:pPr>
                      <a:r>
                        <a:rPr lang="zh-TW" sz="1400" kern="100">
                          <a:effectLst/>
                        </a:rPr>
                        <a:t>評估方式</a:t>
                      </a:r>
                      <a:endParaRPr lang="zh-TW" sz="1400" kern="100">
                        <a:effectLst/>
                        <a:latin typeface="Times New Roman" panose="02020603050405020304" pitchFamily="18" charset="0"/>
                        <a:ea typeface="新細明體" panose="02020500000000000000" pitchFamily="18" charset="-120"/>
                      </a:endParaRPr>
                    </a:p>
                  </a:txBody>
                  <a:tcPr marL="45603" marR="45603" marT="0" marB="0"/>
                </a:tc>
                <a:tc>
                  <a:txBody>
                    <a:bodyPr/>
                    <a:lstStyle/>
                    <a:p>
                      <a:pPr>
                        <a:spcAft>
                          <a:spcPts val="0"/>
                        </a:spcAft>
                      </a:pPr>
                      <a:r>
                        <a:rPr lang="zh-TW" sz="1400" kern="100">
                          <a:effectLst/>
                        </a:rPr>
                        <a:t>評估內容</a:t>
                      </a:r>
                      <a:endParaRPr lang="zh-TW" sz="1400" kern="100">
                        <a:effectLst/>
                        <a:latin typeface="Times New Roman" panose="02020603050405020304" pitchFamily="18" charset="0"/>
                        <a:ea typeface="新細明體" panose="02020500000000000000" pitchFamily="18" charset="-120"/>
                      </a:endParaRPr>
                    </a:p>
                  </a:txBody>
                  <a:tcPr marL="45603" marR="45603" marT="0" marB="0"/>
                </a:tc>
                <a:extLst>
                  <a:ext uri="{0D108BD9-81ED-4DB2-BD59-A6C34878D82A}">
                    <a16:rowId xmlns:a16="http://schemas.microsoft.com/office/drawing/2014/main" val="1450818529"/>
                  </a:ext>
                </a:extLst>
              </a:tr>
              <a:tr h="875582">
                <a:tc rowSpan="4">
                  <a:txBody>
                    <a:bodyPr/>
                    <a:lstStyle/>
                    <a:p>
                      <a:pPr>
                        <a:spcAft>
                          <a:spcPts val="0"/>
                        </a:spcAft>
                      </a:pPr>
                      <a:r>
                        <a:rPr lang="zh-TW" sz="1400" kern="100">
                          <a:effectLst/>
                        </a:rPr>
                        <a:t>每年執行一次</a:t>
                      </a:r>
                      <a:endParaRPr lang="zh-TW" sz="1400" kern="100">
                        <a:effectLst/>
                        <a:latin typeface="Times New Roman" panose="02020603050405020304" pitchFamily="18" charset="0"/>
                        <a:ea typeface="新細明體" panose="02020500000000000000" pitchFamily="18" charset="-120"/>
                      </a:endParaRPr>
                    </a:p>
                  </a:txBody>
                  <a:tcPr marL="45603" marR="45603" marT="0" marB="0" anchor="ctr"/>
                </a:tc>
                <a:tc rowSpan="4">
                  <a:txBody>
                    <a:bodyPr/>
                    <a:lstStyle/>
                    <a:p>
                      <a:pPr>
                        <a:spcAft>
                          <a:spcPts val="0"/>
                        </a:spcAft>
                      </a:pPr>
                      <a:r>
                        <a:rPr lang="zh-TW" sz="1400" kern="100">
                          <a:effectLst/>
                        </a:rPr>
                        <a:t>該年度一整年</a:t>
                      </a:r>
                      <a:endParaRPr lang="zh-TW" sz="1400" kern="100">
                        <a:effectLst/>
                        <a:latin typeface="Times New Roman" panose="02020603050405020304" pitchFamily="18" charset="0"/>
                        <a:ea typeface="新細明體" panose="02020500000000000000" pitchFamily="18" charset="-120"/>
                      </a:endParaRPr>
                    </a:p>
                  </a:txBody>
                  <a:tcPr marL="45603" marR="45603" marT="0" marB="0" anchor="ctr"/>
                </a:tc>
                <a:tc>
                  <a:txBody>
                    <a:bodyPr/>
                    <a:lstStyle/>
                    <a:p>
                      <a:pPr>
                        <a:spcAft>
                          <a:spcPts val="0"/>
                        </a:spcAft>
                      </a:pPr>
                      <a:r>
                        <a:rPr lang="zh-TW" sz="1400" kern="100">
                          <a:effectLst/>
                        </a:rPr>
                        <a:t>董事會</a:t>
                      </a:r>
                      <a:endParaRPr lang="zh-TW" sz="1400" kern="100">
                        <a:effectLst/>
                        <a:latin typeface="Times New Roman" panose="02020603050405020304" pitchFamily="18" charset="0"/>
                        <a:ea typeface="新細明體" panose="02020500000000000000" pitchFamily="18" charset="-120"/>
                      </a:endParaRPr>
                    </a:p>
                  </a:txBody>
                  <a:tcPr marL="45603" marR="45603" marT="0" marB="0" anchor="ctr"/>
                </a:tc>
                <a:tc>
                  <a:txBody>
                    <a:bodyPr/>
                    <a:lstStyle/>
                    <a:p>
                      <a:pPr>
                        <a:spcAft>
                          <a:spcPts val="0"/>
                        </a:spcAft>
                      </a:pPr>
                      <a:r>
                        <a:rPr lang="zh-TW" sz="1400" kern="100">
                          <a:effectLst/>
                        </a:rPr>
                        <a:t>董事會內部自評</a:t>
                      </a:r>
                      <a:endParaRPr lang="zh-TW" sz="1400" kern="100">
                        <a:effectLst/>
                        <a:latin typeface="Times New Roman" panose="02020603050405020304" pitchFamily="18" charset="0"/>
                        <a:ea typeface="新細明體" panose="02020500000000000000" pitchFamily="18" charset="-120"/>
                      </a:endParaRPr>
                    </a:p>
                  </a:txBody>
                  <a:tcPr marL="45603" marR="45603" marT="0" marB="0" anchor="ctr"/>
                </a:tc>
                <a:tc>
                  <a:txBody>
                    <a:bodyPr/>
                    <a:lstStyle/>
                    <a:p>
                      <a:pPr>
                        <a:spcAft>
                          <a:spcPts val="0"/>
                        </a:spcAft>
                      </a:pPr>
                      <a:r>
                        <a:rPr lang="zh-TW" sz="1400" kern="100" dirty="0">
                          <a:effectLst/>
                        </a:rPr>
                        <a:t>對公司營運之參與程度、董事會決策品質、董事會組成與結構、董事的選任及持續進修、內部控制等五大面項</a:t>
                      </a:r>
                      <a:r>
                        <a:rPr lang="en-US" sz="1400" kern="100" dirty="0">
                          <a:effectLst/>
                        </a:rPr>
                        <a:t>45</a:t>
                      </a:r>
                      <a:r>
                        <a:rPr lang="zh-TW" sz="1400" kern="100" dirty="0">
                          <a:effectLst/>
                        </a:rPr>
                        <a:t>項指標。</a:t>
                      </a:r>
                      <a:endParaRPr lang="zh-TW" sz="1400" kern="100" dirty="0">
                        <a:effectLst/>
                        <a:latin typeface="Times New Roman" panose="02020603050405020304" pitchFamily="18" charset="0"/>
                        <a:ea typeface="新細明體" panose="02020500000000000000" pitchFamily="18" charset="-120"/>
                      </a:endParaRPr>
                    </a:p>
                  </a:txBody>
                  <a:tcPr marL="45603" marR="45603" marT="0" marB="0" anchor="ctr"/>
                </a:tc>
                <a:extLst>
                  <a:ext uri="{0D108BD9-81ED-4DB2-BD59-A6C34878D82A}">
                    <a16:rowId xmlns:a16="http://schemas.microsoft.com/office/drawing/2014/main" val="2465113830"/>
                  </a:ext>
                </a:extLst>
              </a:tr>
              <a:tr h="1017458">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a:effectLst/>
                        </a:rPr>
                        <a:t>個別董事成員</a:t>
                      </a:r>
                      <a:endParaRPr lang="zh-TW" sz="1400" kern="100">
                        <a:effectLst/>
                        <a:latin typeface="Times New Roman" panose="02020603050405020304" pitchFamily="18" charset="0"/>
                        <a:ea typeface="新細明體" panose="02020500000000000000" pitchFamily="18" charset="-120"/>
                      </a:endParaRPr>
                    </a:p>
                  </a:txBody>
                  <a:tcPr marL="45603" marR="45603" marT="0" marB="0" anchor="ctr"/>
                </a:tc>
                <a:tc>
                  <a:txBody>
                    <a:bodyPr/>
                    <a:lstStyle/>
                    <a:p>
                      <a:pPr>
                        <a:spcAft>
                          <a:spcPts val="0"/>
                        </a:spcAft>
                      </a:pPr>
                      <a:r>
                        <a:rPr lang="zh-TW" sz="1400" kern="100">
                          <a:effectLst/>
                        </a:rPr>
                        <a:t>董事成員自評</a:t>
                      </a:r>
                      <a:endParaRPr lang="zh-TW" sz="1400" kern="100">
                        <a:effectLst/>
                        <a:latin typeface="Times New Roman" panose="02020603050405020304" pitchFamily="18" charset="0"/>
                        <a:ea typeface="新細明體" panose="02020500000000000000" pitchFamily="18" charset="-120"/>
                      </a:endParaRPr>
                    </a:p>
                  </a:txBody>
                  <a:tcPr marL="45603" marR="45603" marT="0" marB="0" anchor="ctr"/>
                </a:tc>
                <a:tc>
                  <a:txBody>
                    <a:bodyPr/>
                    <a:lstStyle/>
                    <a:p>
                      <a:pPr>
                        <a:spcAft>
                          <a:spcPts val="0"/>
                        </a:spcAft>
                      </a:pPr>
                      <a:r>
                        <a:rPr lang="zh-TW" sz="1400" kern="100">
                          <a:effectLst/>
                        </a:rPr>
                        <a:t>公司目標與任務之掌握、董事職責認知、對公司營運之參與程度、內部關係經營與溝通、董事之專業及持續進修、內部控制等六大面向</a:t>
                      </a:r>
                      <a:r>
                        <a:rPr lang="en-US" sz="1400" kern="100">
                          <a:effectLst/>
                        </a:rPr>
                        <a:t>23</a:t>
                      </a:r>
                      <a:r>
                        <a:rPr lang="zh-TW" sz="1400" kern="100">
                          <a:effectLst/>
                        </a:rPr>
                        <a:t>項指標。</a:t>
                      </a:r>
                      <a:endParaRPr lang="zh-TW" sz="1400" kern="100">
                        <a:effectLst/>
                        <a:latin typeface="Times New Roman" panose="02020603050405020304" pitchFamily="18" charset="0"/>
                        <a:ea typeface="新細明體" panose="02020500000000000000" pitchFamily="18" charset="-120"/>
                      </a:endParaRPr>
                    </a:p>
                  </a:txBody>
                  <a:tcPr marL="45603" marR="45603" marT="0" marB="0" anchor="ctr"/>
                </a:tc>
                <a:extLst>
                  <a:ext uri="{0D108BD9-81ED-4DB2-BD59-A6C34878D82A}">
                    <a16:rowId xmlns:a16="http://schemas.microsoft.com/office/drawing/2014/main" val="1038943105"/>
                  </a:ext>
                </a:extLst>
              </a:tr>
              <a:tr h="1017458">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a:effectLst/>
                        </a:rPr>
                        <a:t>審計委員會</a:t>
                      </a:r>
                      <a:endParaRPr lang="zh-TW" sz="1400" kern="100">
                        <a:effectLst/>
                        <a:latin typeface="Times New Roman" panose="02020603050405020304" pitchFamily="18" charset="0"/>
                        <a:ea typeface="新細明體" panose="02020500000000000000" pitchFamily="18" charset="-120"/>
                      </a:endParaRPr>
                    </a:p>
                  </a:txBody>
                  <a:tcPr marL="45603" marR="45603" marT="0" marB="0" anchor="ctr"/>
                </a:tc>
                <a:tc>
                  <a:txBody>
                    <a:bodyPr/>
                    <a:lstStyle/>
                    <a:p>
                      <a:pPr>
                        <a:spcAft>
                          <a:spcPts val="0"/>
                        </a:spcAft>
                      </a:pPr>
                      <a:r>
                        <a:rPr lang="zh-TW" sz="1400" kern="100">
                          <a:effectLst/>
                        </a:rPr>
                        <a:t>審計委員會內部自評</a:t>
                      </a:r>
                      <a:endParaRPr lang="zh-TW" sz="1400" kern="100">
                        <a:effectLst/>
                        <a:latin typeface="Times New Roman" panose="02020603050405020304" pitchFamily="18" charset="0"/>
                        <a:ea typeface="新細明體" panose="02020500000000000000" pitchFamily="18" charset="-120"/>
                      </a:endParaRPr>
                    </a:p>
                  </a:txBody>
                  <a:tcPr marL="45603" marR="45603" marT="0" marB="0" anchor="ctr"/>
                </a:tc>
                <a:tc>
                  <a:txBody>
                    <a:bodyPr/>
                    <a:lstStyle/>
                    <a:p>
                      <a:pPr>
                        <a:spcAft>
                          <a:spcPts val="0"/>
                        </a:spcAft>
                      </a:pPr>
                      <a:r>
                        <a:rPr lang="zh-TW" sz="1400" kern="100">
                          <a:effectLst/>
                        </a:rPr>
                        <a:t>對公司營運之參與程度、功能性委員會職責認知、功能性委員會決策品質、功能性委員會組成及成員選任、內部控制等五項面向</a:t>
                      </a:r>
                      <a:r>
                        <a:rPr lang="en-US" sz="1400" kern="100">
                          <a:effectLst/>
                        </a:rPr>
                        <a:t>24</a:t>
                      </a:r>
                      <a:r>
                        <a:rPr lang="zh-TW" sz="1400" kern="100">
                          <a:effectLst/>
                        </a:rPr>
                        <a:t>項指標。</a:t>
                      </a:r>
                      <a:endParaRPr lang="zh-TW" sz="1400" kern="100">
                        <a:effectLst/>
                        <a:latin typeface="Times New Roman" panose="02020603050405020304" pitchFamily="18" charset="0"/>
                        <a:ea typeface="新細明體" panose="02020500000000000000" pitchFamily="18" charset="-120"/>
                      </a:endParaRPr>
                    </a:p>
                  </a:txBody>
                  <a:tcPr marL="45603" marR="45603" marT="0" marB="0" anchor="ctr"/>
                </a:tc>
                <a:extLst>
                  <a:ext uri="{0D108BD9-81ED-4DB2-BD59-A6C34878D82A}">
                    <a16:rowId xmlns:a16="http://schemas.microsoft.com/office/drawing/2014/main" val="3814526970"/>
                  </a:ext>
                </a:extLst>
              </a:tr>
              <a:tr h="1017458">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a:effectLst/>
                        </a:rPr>
                        <a:t>薪酬委員會</a:t>
                      </a:r>
                      <a:endParaRPr lang="zh-TW" sz="1400" kern="100">
                        <a:effectLst/>
                        <a:latin typeface="Times New Roman" panose="02020603050405020304" pitchFamily="18" charset="0"/>
                        <a:ea typeface="新細明體" panose="02020500000000000000" pitchFamily="18" charset="-120"/>
                      </a:endParaRPr>
                    </a:p>
                  </a:txBody>
                  <a:tcPr marL="45603" marR="45603" marT="0" marB="0" anchor="ctr"/>
                </a:tc>
                <a:tc>
                  <a:txBody>
                    <a:bodyPr/>
                    <a:lstStyle/>
                    <a:p>
                      <a:pPr>
                        <a:spcAft>
                          <a:spcPts val="0"/>
                        </a:spcAft>
                      </a:pPr>
                      <a:r>
                        <a:rPr lang="zh-TW" sz="1400" kern="100">
                          <a:effectLst/>
                        </a:rPr>
                        <a:t>薪酬委員會內部自評</a:t>
                      </a:r>
                      <a:endParaRPr lang="zh-TW" sz="1400" kern="100">
                        <a:effectLst/>
                        <a:latin typeface="Times New Roman" panose="02020603050405020304" pitchFamily="18" charset="0"/>
                        <a:ea typeface="新細明體" panose="02020500000000000000" pitchFamily="18" charset="-120"/>
                      </a:endParaRPr>
                    </a:p>
                  </a:txBody>
                  <a:tcPr marL="45603" marR="45603" marT="0" marB="0" anchor="ctr"/>
                </a:tc>
                <a:tc>
                  <a:txBody>
                    <a:bodyPr/>
                    <a:lstStyle/>
                    <a:p>
                      <a:pPr>
                        <a:spcAft>
                          <a:spcPts val="0"/>
                        </a:spcAft>
                      </a:pPr>
                      <a:r>
                        <a:rPr lang="zh-TW" sz="1400" kern="100" dirty="0">
                          <a:effectLst/>
                        </a:rPr>
                        <a:t>對公司營運之參與程度、功能性委員會職責認知、功能性委員會決策品質、功能性委員會組成及成員選任等四大面向</a:t>
                      </a:r>
                      <a:r>
                        <a:rPr lang="en-US" sz="1400" kern="100" dirty="0">
                          <a:effectLst/>
                        </a:rPr>
                        <a:t>19</a:t>
                      </a:r>
                      <a:r>
                        <a:rPr lang="zh-TW" sz="1400" kern="100" dirty="0">
                          <a:effectLst/>
                        </a:rPr>
                        <a:t>項指標。</a:t>
                      </a:r>
                      <a:endParaRPr lang="zh-TW" sz="1400" kern="100" dirty="0">
                        <a:effectLst/>
                        <a:latin typeface="Times New Roman" panose="02020603050405020304" pitchFamily="18" charset="0"/>
                        <a:ea typeface="新細明體" panose="02020500000000000000" pitchFamily="18" charset="-120"/>
                      </a:endParaRPr>
                    </a:p>
                  </a:txBody>
                  <a:tcPr marL="45603" marR="45603" marT="0" marB="0" anchor="ctr"/>
                </a:tc>
                <a:extLst>
                  <a:ext uri="{0D108BD9-81ED-4DB2-BD59-A6C34878D82A}">
                    <a16:rowId xmlns:a16="http://schemas.microsoft.com/office/drawing/2014/main" val="2474320821"/>
                  </a:ext>
                </a:extLst>
              </a:tr>
            </a:tbl>
          </a:graphicData>
        </a:graphic>
      </p:graphicFrame>
    </p:spTree>
    <p:extLst>
      <p:ext uri="{BB962C8B-B14F-4D97-AF65-F5344CB8AC3E}">
        <p14:creationId xmlns:p14="http://schemas.microsoft.com/office/powerpoint/2010/main" val="367193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034"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 y="0"/>
            <a:ext cx="14630034"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3">
            <a:extLst>
              <a:ext uri="{FF2B5EF4-FFF2-40B4-BE49-F238E27FC236}">
                <a16:creationId xmlns:a16="http://schemas.microsoft.com/office/drawing/2014/main" id="{AED68A5F-E05E-4698-B3AD-259F10170CFD}"/>
              </a:ext>
            </a:extLst>
          </p:cNvPr>
          <p:cNvSpPr/>
          <p:nvPr/>
        </p:nvSpPr>
        <p:spPr>
          <a:xfrm>
            <a:off x="1415491" y="1513707"/>
            <a:ext cx="11795760" cy="1591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zh-TW" altLang="en-US" sz="4300" kern="1200">
                <a:solidFill>
                  <a:schemeClr val="tx2"/>
                </a:solidFill>
                <a:latin typeface="+mj-lt"/>
                <a:ea typeface="+mj-ea"/>
                <a:cs typeface="+mj-cs"/>
              </a:rPr>
              <a:t>同時針對董事會職能之目標行情形評估重點說明。詳如下表</a:t>
            </a:r>
            <a:endParaRPr lang="en-US" altLang="zh-TW" sz="4300" kern="1200">
              <a:solidFill>
                <a:schemeClr val="tx2"/>
              </a:solidFill>
              <a:latin typeface="+mj-lt"/>
              <a:ea typeface="+mj-ea"/>
              <a:cs typeface="+mj-cs"/>
            </a:endParaRPr>
          </a:p>
        </p:txBody>
      </p:sp>
      <p:grpSp>
        <p:nvGrpSpPr>
          <p:cNvPr id="26" name="Group 25">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6" y="-1"/>
            <a:ext cx="4034484" cy="3027417"/>
            <a:chOff x="-305" y="-1"/>
            <a:chExt cx="3832880" cy="2876136"/>
          </a:xfrm>
        </p:grpSpPr>
        <p:sp>
          <p:nvSpPr>
            <p:cNvPr id="27" name="Freeform: Shape 26">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矩形 5">
            <a:extLst>
              <a:ext uri="{FF2B5EF4-FFF2-40B4-BE49-F238E27FC236}">
                <a16:creationId xmlns:a16="http://schemas.microsoft.com/office/drawing/2014/main" id="{D219A125-F16E-4F8A-BB60-C3C021312BF8}"/>
              </a:ext>
            </a:extLst>
          </p:cNvPr>
          <p:cNvSpPr/>
          <p:nvPr/>
        </p:nvSpPr>
        <p:spPr>
          <a:xfrm>
            <a:off x="965606" y="3392902"/>
            <a:ext cx="6152275" cy="3873152"/>
          </a:xfrm>
          <a:prstGeom prst="rect">
            <a:avLst/>
          </a:prstGeom>
        </p:spPr>
        <p:txBody>
          <a:bodyPr vert="horz" lIns="91440" tIns="45720" rIns="91440" bIns="45720" rtlCol="0" anchor="ctr">
            <a:normAutofit/>
          </a:bodyPr>
          <a:lstStyle/>
          <a:p>
            <a:pPr indent="-228600">
              <a:lnSpc>
                <a:spcPct val="90000"/>
              </a:lnSpc>
              <a:spcAft>
                <a:spcPts val="0"/>
              </a:spcAft>
              <a:buFont typeface="Arial" panose="020B0604020202020204" pitchFamily="34" charset="0"/>
              <a:buChar char="•"/>
            </a:pPr>
            <a:r>
              <a:rPr lang="en-US" altLang="zh-TW" sz="2200" dirty="0">
                <a:solidFill>
                  <a:schemeClr val="tx2"/>
                </a:solidFill>
              </a:rPr>
              <a:t>GRI 2-17 </a:t>
            </a:r>
            <a:r>
              <a:rPr lang="zh-TW" altLang="en-US" sz="2200" dirty="0">
                <a:solidFill>
                  <a:schemeClr val="tx2"/>
                </a:solidFill>
              </a:rPr>
              <a:t>最高治理單位的群體智識</a:t>
            </a:r>
            <a:endParaRPr lang="en-US" altLang="zh-TW" sz="2200" dirty="0">
              <a:solidFill>
                <a:schemeClr val="tx2"/>
              </a:solidFill>
            </a:endParaRPr>
          </a:p>
          <a:p>
            <a:pPr indent="-228600">
              <a:lnSpc>
                <a:spcPct val="90000"/>
              </a:lnSpc>
              <a:spcAft>
                <a:spcPts val="0"/>
              </a:spcAft>
              <a:buFont typeface="Arial" panose="020B0604020202020204" pitchFamily="34" charset="0"/>
              <a:buChar char="•"/>
            </a:pPr>
            <a:r>
              <a:rPr lang="zh-TW" altLang="en-US" sz="2200" dirty="0">
                <a:solidFill>
                  <a:schemeClr val="tx2"/>
                </a:solidFill>
              </a:rPr>
              <a:t>本公司於民國</a:t>
            </a:r>
            <a:r>
              <a:rPr lang="en-US" altLang="zh-TW" sz="2200" dirty="0">
                <a:solidFill>
                  <a:schemeClr val="tx2"/>
                </a:solidFill>
                <a:highlight>
                  <a:srgbClr val="FFFF00"/>
                </a:highlight>
              </a:rPr>
              <a:t>113</a:t>
            </a:r>
            <a:r>
              <a:rPr lang="zh-TW" altLang="en-US" sz="2200" dirty="0">
                <a:solidFill>
                  <a:schemeClr val="tx2"/>
                </a:solidFill>
                <a:highlight>
                  <a:srgbClr val="FFFF00"/>
                </a:highlight>
              </a:rPr>
              <a:t>年董事進修共計</a:t>
            </a:r>
            <a:r>
              <a:rPr lang="en-US" altLang="zh-TW" sz="2200" dirty="0">
                <a:solidFill>
                  <a:schemeClr val="tx2"/>
                </a:solidFill>
                <a:highlight>
                  <a:srgbClr val="FFFF00"/>
                </a:highlight>
              </a:rPr>
              <a:t>60</a:t>
            </a:r>
            <a:r>
              <a:rPr lang="zh-TW" altLang="en-US" sz="2200" dirty="0">
                <a:solidFill>
                  <a:schemeClr val="tx2"/>
                </a:solidFill>
                <a:highlight>
                  <a:srgbClr val="FFFF00"/>
                </a:highlight>
              </a:rPr>
              <a:t>小時，達成率約</a:t>
            </a:r>
            <a:r>
              <a:rPr lang="en-US" altLang="zh-TW" sz="2200" dirty="0">
                <a:solidFill>
                  <a:schemeClr val="tx2"/>
                </a:solidFill>
                <a:highlight>
                  <a:srgbClr val="FFFF00"/>
                </a:highlight>
              </a:rPr>
              <a:t>110%</a:t>
            </a:r>
            <a:r>
              <a:rPr lang="zh-TW" altLang="en-US" sz="2200" dirty="0">
                <a:solidFill>
                  <a:schemeClr val="tx2"/>
                </a:solidFill>
              </a:rPr>
              <a:t>（共計九位舊任董事，每位董事應進修</a:t>
            </a:r>
            <a:r>
              <a:rPr lang="en-US" altLang="zh-TW" sz="2200" dirty="0">
                <a:solidFill>
                  <a:schemeClr val="tx2"/>
                </a:solidFill>
              </a:rPr>
              <a:t>6</a:t>
            </a:r>
            <a:r>
              <a:rPr lang="zh-TW" altLang="en-US" sz="2200" dirty="0">
                <a:solidFill>
                  <a:schemeClr val="tx2"/>
                </a:solidFill>
              </a:rPr>
              <a:t>小時，應進修合計</a:t>
            </a:r>
            <a:r>
              <a:rPr lang="en-US" altLang="zh-TW" sz="2200" dirty="0">
                <a:solidFill>
                  <a:schemeClr val="tx2"/>
                </a:solidFill>
              </a:rPr>
              <a:t>54</a:t>
            </a:r>
            <a:r>
              <a:rPr lang="zh-TW" altLang="en-US" sz="2200" dirty="0">
                <a:solidFill>
                  <a:schemeClr val="tx2"/>
                </a:solidFill>
              </a:rPr>
              <a:t>小時）</a:t>
            </a:r>
            <a:endParaRPr lang="en-US" altLang="zh-TW" sz="2200" dirty="0">
              <a:solidFill>
                <a:schemeClr val="tx2"/>
              </a:solidFill>
            </a:endParaRPr>
          </a:p>
          <a:p>
            <a:pPr indent="-228600">
              <a:lnSpc>
                <a:spcPct val="90000"/>
              </a:lnSpc>
              <a:spcAft>
                <a:spcPts val="0"/>
              </a:spcAft>
              <a:buFont typeface="Arial" panose="020B0604020202020204" pitchFamily="34" charset="0"/>
              <a:buChar char="•"/>
            </a:pPr>
            <a:r>
              <a:rPr lang="en-US" altLang="zh-TW" sz="2200" dirty="0">
                <a:solidFill>
                  <a:schemeClr val="tx2"/>
                </a:solidFill>
              </a:rPr>
              <a:t>GRI 2-29 </a:t>
            </a:r>
            <a:r>
              <a:rPr lang="zh-TW" altLang="en-US" sz="2200" dirty="0">
                <a:solidFill>
                  <a:schemeClr val="tx2"/>
                </a:solidFill>
              </a:rPr>
              <a:t>利害關係人議合方針</a:t>
            </a:r>
            <a:endParaRPr lang="en-US" altLang="zh-TW" sz="2200" dirty="0">
              <a:solidFill>
                <a:schemeClr val="tx2"/>
              </a:solidFill>
            </a:endParaRPr>
          </a:p>
          <a:p>
            <a:pPr indent="-228600">
              <a:lnSpc>
                <a:spcPct val="90000"/>
              </a:lnSpc>
              <a:spcAft>
                <a:spcPts val="800"/>
              </a:spcAft>
              <a:buFont typeface="Arial" panose="020B0604020202020204" pitchFamily="34" charset="0"/>
              <a:buChar char="•"/>
            </a:pPr>
            <a:r>
              <a:rPr lang="zh-TW" altLang="en-US" sz="2200" dirty="0">
                <a:solidFill>
                  <a:schemeClr val="tx2"/>
                </a:solidFill>
              </a:rPr>
              <a:t>實踐永續管理－重大性分析與利害關係人溝通</a:t>
            </a:r>
            <a:endParaRPr lang="en-US" altLang="zh-TW" sz="2200" dirty="0">
              <a:solidFill>
                <a:schemeClr val="tx2"/>
              </a:solidFill>
            </a:endParaRPr>
          </a:p>
          <a:p>
            <a:pPr marL="342900" lvl="0" indent="-228600">
              <a:lnSpc>
                <a:spcPct val="90000"/>
              </a:lnSpc>
              <a:spcAft>
                <a:spcPts val="0"/>
              </a:spcAft>
              <a:buSzPts val="1000"/>
              <a:buFont typeface="Arial" panose="020B0604020202020204" pitchFamily="34" charset="0"/>
              <a:buChar char="•"/>
              <a:tabLst>
                <a:tab pos="457200" algn="l"/>
              </a:tabLst>
            </a:pPr>
            <a:r>
              <a:rPr lang="zh-TW" altLang="en-US" sz="2200" dirty="0">
                <a:solidFill>
                  <a:schemeClr val="tx2"/>
                </a:solidFill>
              </a:rPr>
              <a:t>一季至少一次董事會</a:t>
            </a:r>
            <a:endParaRPr lang="en-US" altLang="zh-TW" sz="2200" dirty="0">
              <a:solidFill>
                <a:schemeClr val="tx2"/>
              </a:solidFill>
            </a:endParaRPr>
          </a:p>
          <a:p>
            <a:pPr marL="342900" lvl="0" indent="-228600">
              <a:lnSpc>
                <a:spcPct val="90000"/>
              </a:lnSpc>
              <a:spcAft>
                <a:spcPts val="0"/>
              </a:spcAft>
              <a:buSzPts val="1000"/>
              <a:buFont typeface="Arial" panose="020B0604020202020204" pitchFamily="34" charset="0"/>
              <a:buChar char="•"/>
              <a:tabLst>
                <a:tab pos="457200" algn="l"/>
              </a:tabLst>
            </a:pPr>
            <a:r>
              <a:rPr lang="zh-TW" altLang="en-US" sz="2200" dirty="0">
                <a:solidFill>
                  <a:schemeClr val="tx2"/>
                </a:solidFill>
              </a:rPr>
              <a:t>一年一度股東會</a:t>
            </a:r>
            <a:endParaRPr lang="en-US" altLang="zh-TW" sz="2200" dirty="0">
              <a:solidFill>
                <a:schemeClr val="tx2"/>
              </a:solidFill>
            </a:endParaRPr>
          </a:p>
          <a:p>
            <a:pPr marL="342900" lvl="0" indent="-228600">
              <a:lnSpc>
                <a:spcPct val="90000"/>
              </a:lnSpc>
              <a:spcAft>
                <a:spcPts val="0"/>
              </a:spcAft>
              <a:buSzPts val="1000"/>
              <a:buFont typeface="Arial" panose="020B0604020202020204" pitchFamily="34" charset="0"/>
              <a:buChar char="•"/>
              <a:tabLst>
                <a:tab pos="457200" algn="l"/>
              </a:tabLst>
            </a:pPr>
            <a:r>
              <a:rPr lang="zh-TW" altLang="en-US" sz="2200" dirty="0">
                <a:solidFill>
                  <a:schemeClr val="tx2"/>
                </a:solidFill>
              </a:rPr>
              <a:t>定期法說會</a:t>
            </a:r>
            <a:endParaRPr lang="en-US" altLang="zh-TW" sz="2200" dirty="0">
              <a:solidFill>
                <a:schemeClr val="tx2"/>
              </a:solidFill>
            </a:endParaRPr>
          </a:p>
          <a:p>
            <a:pPr marL="342900" lvl="0" indent="-228600">
              <a:lnSpc>
                <a:spcPct val="90000"/>
              </a:lnSpc>
              <a:spcAft>
                <a:spcPts val="0"/>
              </a:spcAft>
              <a:buSzPts val="1000"/>
              <a:buFont typeface="Arial" panose="020B0604020202020204" pitchFamily="34" charset="0"/>
              <a:buChar char="•"/>
              <a:tabLst>
                <a:tab pos="457200" algn="l"/>
              </a:tabLst>
            </a:pPr>
            <a:r>
              <a:rPr lang="zh-TW" altLang="en-US" sz="2200" dirty="0">
                <a:solidFill>
                  <a:schemeClr val="tx2"/>
                </a:solidFill>
              </a:rPr>
              <a:t>設有發言人及代理發言人公開聯絡資訊</a:t>
            </a:r>
            <a:endParaRPr lang="en-US" altLang="zh-TW" sz="2200" dirty="0">
              <a:solidFill>
                <a:schemeClr val="tx2"/>
              </a:solidFill>
            </a:endParaRPr>
          </a:p>
          <a:p>
            <a:pPr marL="342900" lvl="0" indent="-228600">
              <a:lnSpc>
                <a:spcPct val="90000"/>
              </a:lnSpc>
              <a:spcAft>
                <a:spcPts val="0"/>
              </a:spcAft>
              <a:buSzPts val="1000"/>
              <a:buFont typeface="Arial" panose="020B0604020202020204" pitchFamily="34" charset="0"/>
              <a:buChar char="•"/>
              <a:tabLst>
                <a:tab pos="457200" algn="l"/>
              </a:tabLst>
            </a:pPr>
            <a:r>
              <a:rPr lang="zh-TW" altLang="en-US" sz="2200" dirty="0">
                <a:solidFill>
                  <a:schemeClr val="tx2"/>
                </a:solidFill>
              </a:rPr>
              <a:t>公司年報發行</a:t>
            </a:r>
            <a:endParaRPr lang="en-US" altLang="zh-TW" sz="2200" dirty="0">
              <a:solidFill>
                <a:schemeClr val="tx2"/>
              </a:solidFill>
            </a:endParaRPr>
          </a:p>
          <a:p>
            <a:pPr marL="342900" lvl="0" indent="-228600">
              <a:lnSpc>
                <a:spcPct val="90000"/>
              </a:lnSpc>
              <a:spcAft>
                <a:spcPts val="800"/>
              </a:spcAft>
              <a:buSzPts val="1000"/>
              <a:buFont typeface="Arial" panose="020B0604020202020204" pitchFamily="34" charset="0"/>
              <a:buChar char="•"/>
              <a:tabLst>
                <a:tab pos="457200" algn="l"/>
              </a:tabLst>
            </a:pPr>
            <a:r>
              <a:rPr lang="zh-TW" altLang="en-US" sz="2200" dirty="0">
                <a:solidFill>
                  <a:schemeClr val="tx2"/>
                </a:solidFill>
              </a:rPr>
              <a:t>公司網站及公開資訊觀測站發布重要訊息</a:t>
            </a:r>
            <a:endParaRPr lang="en-US" altLang="zh-TW" sz="2200" dirty="0">
              <a:solidFill>
                <a:schemeClr val="tx2"/>
              </a:solidFill>
            </a:endParaRPr>
          </a:p>
        </p:txBody>
      </p:sp>
      <p:grpSp>
        <p:nvGrpSpPr>
          <p:cNvPr id="32" name="Group 31">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2222878" y="5822444"/>
            <a:ext cx="2582004" cy="2232307"/>
            <a:chOff x="-305" y="-4155"/>
            <a:chExt cx="2514948" cy="2174333"/>
          </a:xfrm>
        </p:grpSpPr>
        <p:sp>
          <p:nvSpPr>
            <p:cNvPr id="33" name="Freeform: Shape 32">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表格 4">
            <a:extLst>
              <a:ext uri="{FF2B5EF4-FFF2-40B4-BE49-F238E27FC236}">
                <a16:creationId xmlns:a16="http://schemas.microsoft.com/office/drawing/2014/main" id="{DBD7FCCD-8547-4577-A3FB-81930C7142C9}"/>
              </a:ext>
            </a:extLst>
          </p:cNvPr>
          <p:cNvGraphicFramePr>
            <a:graphicFrameLocks noGrp="1"/>
          </p:cNvGraphicFramePr>
          <p:nvPr>
            <p:extLst>
              <p:ext uri="{D42A27DB-BD31-4B8C-83A1-F6EECF244321}">
                <p14:modId xmlns:p14="http://schemas.microsoft.com/office/powerpoint/2010/main" val="2566080311"/>
              </p:ext>
            </p:extLst>
          </p:nvPr>
        </p:nvGraphicFramePr>
        <p:xfrm>
          <a:off x="8215489" y="3405254"/>
          <a:ext cx="4945161" cy="3860802"/>
        </p:xfrm>
        <a:graphic>
          <a:graphicData uri="http://schemas.openxmlformats.org/drawingml/2006/table">
            <a:tbl>
              <a:tblPr>
                <a:noFill/>
                <a:tableStyleId>{5C22544A-7EE6-4342-B048-85BDC9FD1C3A}</a:tableStyleId>
              </a:tblPr>
              <a:tblGrid>
                <a:gridCol w="1844212">
                  <a:extLst>
                    <a:ext uri="{9D8B030D-6E8A-4147-A177-3AD203B41FA5}">
                      <a16:colId xmlns:a16="http://schemas.microsoft.com/office/drawing/2014/main" val="1360682726"/>
                    </a:ext>
                  </a:extLst>
                </a:gridCol>
                <a:gridCol w="3100949">
                  <a:extLst>
                    <a:ext uri="{9D8B030D-6E8A-4147-A177-3AD203B41FA5}">
                      <a16:colId xmlns:a16="http://schemas.microsoft.com/office/drawing/2014/main" val="3953182223"/>
                    </a:ext>
                  </a:extLst>
                </a:gridCol>
              </a:tblGrid>
              <a:tr h="300012">
                <a:tc>
                  <a:txBody>
                    <a:bodyPr/>
                    <a:lstStyle/>
                    <a:p>
                      <a:pPr>
                        <a:spcAft>
                          <a:spcPts val="0"/>
                        </a:spcAft>
                      </a:pPr>
                      <a:r>
                        <a:rPr lang="zh-TW" sz="1300" kern="100" cap="none" spc="0">
                          <a:solidFill>
                            <a:schemeClr val="tx1"/>
                          </a:solidFill>
                          <a:effectLst/>
                        </a:rPr>
                        <a:t>加強董事會職能目標</a:t>
                      </a:r>
                      <a:endParaRPr lang="zh-TW" sz="1300" kern="100" cap="none" spc="0">
                        <a:solidFill>
                          <a:schemeClr val="tx1"/>
                        </a:solidFill>
                        <a:effectLst/>
                        <a:latin typeface="Times New Roman" panose="02020603050405020304" pitchFamily="18" charset="0"/>
                        <a:ea typeface="新細明體" panose="02020500000000000000" pitchFamily="18" charset="-120"/>
                      </a:endParaRPr>
                    </a:p>
                  </a:txBody>
                  <a:tcPr marL="46504" marR="46504" marT="0" marB="73773" anchor="ctr">
                    <a:lnL w="12700" cap="flat" cmpd="sng" algn="ctr">
                      <a:solidFill>
                        <a:schemeClr val="tx1"/>
                      </a:solid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pPr>
                        <a:spcAft>
                          <a:spcPts val="0"/>
                        </a:spcAft>
                      </a:pPr>
                      <a:r>
                        <a:rPr lang="zh-TW" sz="1300" kern="100" cap="none" spc="0">
                          <a:solidFill>
                            <a:schemeClr val="tx1"/>
                          </a:solidFill>
                          <a:effectLst/>
                        </a:rPr>
                        <a:t>執行情形評估</a:t>
                      </a:r>
                      <a:endParaRPr lang="zh-TW" sz="1300" kern="100" cap="none" spc="0">
                        <a:solidFill>
                          <a:schemeClr val="tx1"/>
                        </a:solidFill>
                        <a:effectLst/>
                        <a:latin typeface="Times New Roman" panose="02020603050405020304" pitchFamily="18" charset="0"/>
                        <a:ea typeface="新細明體" panose="02020500000000000000" pitchFamily="18" charset="-120"/>
                      </a:endParaRPr>
                    </a:p>
                  </a:txBody>
                  <a:tcPr marL="46504" marR="46504" marT="0" marB="73773"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extLst>
                  <a:ext uri="{0D108BD9-81ED-4DB2-BD59-A6C34878D82A}">
                    <a16:rowId xmlns:a16="http://schemas.microsoft.com/office/drawing/2014/main" val="653720289"/>
                  </a:ext>
                </a:extLst>
              </a:tr>
              <a:tr h="890198">
                <a:tc>
                  <a:txBody>
                    <a:bodyPr/>
                    <a:lstStyle/>
                    <a:p>
                      <a:pPr>
                        <a:spcAft>
                          <a:spcPts val="0"/>
                        </a:spcAft>
                      </a:pPr>
                      <a:r>
                        <a:rPr lang="zh-TW" sz="1300" kern="100" cap="none" spc="0">
                          <a:solidFill>
                            <a:schemeClr val="tx1"/>
                          </a:solidFill>
                          <a:effectLst/>
                        </a:rPr>
                        <a:t>提升董事會運作效率及決策能力</a:t>
                      </a:r>
                      <a:endParaRPr lang="zh-TW" sz="1300" kern="100" cap="none" spc="0">
                        <a:solidFill>
                          <a:schemeClr val="tx1"/>
                        </a:solidFill>
                        <a:effectLst/>
                        <a:latin typeface="Times New Roman" panose="02020603050405020304" pitchFamily="18" charset="0"/>
                        <a:ea typeface="新細明體" panose="02020500000000000000" pitchFamily="18" charset="-120"/>
                      </a:endParaRPr>
                    </a:p>
                  </a:txBody>
                  <a:tcPr marL="46504" marR="46504" marT="0" marB="7377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spcAft>
                          <a:spcPts val="0"/>
                        </a:spcAft>
                      </a:pPr>
                      <a:r>
                        <a:rPr lang="zh-TW" sz="1300" kern="100" cap="none" spc="0">
                          <a:solidFill>
                            <a:schemeClr val="tx1"/>
                          </a:solidFill>
                          <a:effectLst/>
                        </a:rPr>
                        <a:t>為提升本公司董事會及相關功能委員會運作效率及決策能力，依法制定董事會績效評估辦法及修訂董事會議事規範，並經</a:t>
                      </a:r>
                      <a:r>
                        <a:rPr lang="en-US" sz="1300" kern="100" cap="none" spc="0">
                          <a:solidFill>
                            <a:schemeClr val="tx1"/>
                          </a:solidFill>
                          <a:effectLst/>
                        </a:rPr>
                        <a:t>109/11/5</a:t>
                      </a:r>
                      <a:r>
                        <a:rPr lang="zh-TW" sz="1300" kern="100" cap="none" spc="0">
                          <a:solidFill>
                            <a:schemeClr val="tx1"/>
                          </a:solidFill>
                          <a:effectLst/>
                        </a:rPr>
                        <a:t>董事會通過。</a:t>
                      </a:r>
                      <a:endParaRPr lang="zh-TW" sz="1300" kern="100" cap="none" spc="0">
                        <a:solidFill>
                          <a:schemeClr val="tx1"/>
                        </a:solidFill>
                        <a:effectLst/>
                        <a:latin typeface="Times New Roman" panose="02020603050405020304" pitchFamily="18" charset="0"/>
                        <a:ea typeface="新細明體" panose="02020500000000000000" pitchFamily="18" charset="-120"/>
                      </a:endParaRPr>
                    </a:p>
                  </a:txBody>
                  <a:tcPr marL="46504" marR="46504" marT="0" marB="737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01856545"/>
                  </a:ext>
                </a:extLst>
              </a:tr>
              <a:tr h="1086926">
                <a:tc>
                  <a:txBody>
                    <a:bodyPr/>
                    <a:lstStyle/>
                    <a:p>
                      <a:pPr>
                        <a:spcAft>
                          <a:spcPts val="0"/>
                        </a:spcAft>
                      </a:pPr>
                      <a:r>
                        <a:rPr lang="zh-TW" sz="1300" kern="100" cap="none" spc="0">
                          <a:solidFill>
                            <a:schemeClr val="tx1"/>
                          </a:solidFill>
                          <a:effectLst/>
                        </a:rPr>
                        <a:t>積極建立與利害關係者之溝通</a:t>
                      </a:r>
                      <a:endParaRPr lang="zh-TW" sz="1300" kern="100" cap="none" spc="0">
                        <a:solidFill>
                          <a:schemeClr val="tx1"/>
                        </a:solidFill>
                        <a:effectLst/>
                        <a:latin typeface="Times New Roman" panose="02020603050405020304" pitchFamily="18" charset="0"/>
                        <a:ea typeface="新細明體" panose="02020500000000000000" pitchFamily="18" charset="-120"/>
                      </a:endParaRPr>
                    </a:p>
                  </a:txBody>
                  <a:tcPr marL="46504" marR="46504" marT="0" marB="7377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spcAft>
                          <a:spcPts val="0"/>
                        </a:spcAft>
                      </a:pPr>
                      <a:r>
                        <a:rPr lang="zh-TW" sz="1300" kern="100" cap="none" spc="0">
                          <a:solidFill>
                            <a:schemeClr val="tx1"/>
                          </a:solidFill>
                          <a:effectLst/>
                        </a:rPr>
                        <a:t>本公司設有發言人及代理發言人，利害關係人可藉此當作溝通管道，每年股東會依時程受理股東提案。有提案權之股東可於受理期間提出申請時，本公司將依相關規定召開董事會審查之。</a:t>
                      </a:r>
                      <a:endParaRPr lang="zh-TW" sz="1300" kern="100" cap="none" spc="0">
                        <a:solidFill>
                          <a:schemeClr val="tx1"/>
                        </a:solidFill>
                        <a:effectLst/>
                        <a:latin typeface="Times New Roman" panose="02020603050405020304" pitchFamily="18" charset="0"/>
                        <a:ea typeface="新細明體" panose="02020500000000000000" pitchFamily="18" charset="-120"/>
                      </a:endParaRPr>
                    </a:p>
                  </a:txBody>
                  <a:tcPr marL="46504" marR="46504" marT="0" marB="737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01546986"/>
                  </a:ext>
                </a:extLst>
              </a:tr>
              <a:tr h="1086926">
                <a:tc>
                  <a:txBody>
                    <a:bodyPr/>
                    <a:lstStyle/>
                    <a:p>
                      <a:pPr>
                        <a:spcAft>
                          <a:spcPts val="0"/>
                        </a:spcAft>
                      </a:pPr>
                      <a:r>
                        <a:rPr lang="zh-TW" sz="1300" kern="100" cap="none" spc="0">
                          <a:solidFill>
                            <a:schemeClr val="tx1"/>
                          </a:solidFill>
                          <a:effectLst/>
                        </a:rPr>
                        <a:t>加強專業知識</a:t>
                      </a:r>
                      <a:endParaRPr lang="zh-TW" sz="1300" kern="100" cap="none" spc="0">
                        <a:solidFill>
                          <a:schemeClr val="tx1"/>
                        </a:solidFill>
                        <a:effectLst/>
                        <a:latin typeface="Times New Roman" panose="02020603050405020304" pitchFamily="18" charset="0"/>
                        <a:ea typeface="新細明體" panose="02020500000000000000" pitchFamily="18" charset="-120"/>
                      </a:endParaRPr>
                    </a:p>
                  </a:txBody>
                  <a:tcPr marL="46504" marR="46504" marT="0" marB="7377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spcAft>
                          <a:spcPts val="0"/>
                        </a:spcAft>
                      </a:pPr>
                      <a:r>
                        <a:rPr lang="zh-TW" sz="1300" kern="100" cap="none" spc="0">
                          <a:solidFill>
                            <a:schemeClr val="tx1"/>
                          </a:solidFill>
                          <a:effectLst/>
                        </a:rPr>
                        <a:t>本公司董事進修時數依主管機關之規定辦理，且鼓勵董事會相關成員參與各項專業課程，相關進修情形請詳：参、公司治理報告之四、公司治理運作情形及與上市上櫃公司治理實務守則差異情形及原因。</a:t>
                      </a:r>
                      <a:endParaRPr lang="zh-TW" sz="1300" kern="100" cap="none" spc="0">
                        <a:solidFill>
                          <a:schemeClr val="tx1"/>
                        </a:solidFill>
                        <a:effectLst/>
                        <a:latin typeface="Times New Roman" panose="02020603050405020304" pitchFamily="18" charset="0"/>
                        <a:ea typeface="新細明體" panose="02020500000000000000" pitchFamily="18" charset="-120"/>
                      </a:endParaRPr>
                    </a:p>
                  </a:txBody>
                  <a:tcPr marL="46504" marR="46504" marT="0" marB="737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04643418"/>
                  </a:ext>
                </a:extLst>
              </a:tr>
              <a:tr h="496740">
                <a:tc>
                  <a:txBody>
                    <a:bodyPr/>
                    <a:lstStyle/>
                    <a:p>
                      <a:pPr>
                        <a:spcAft>
                          <a:spcPts val="0"/>
                        </a:spcAft>
                      </a:pPr>
                      <a:r>
                        <a:rPr lang="zh-TW" sz="1300" kern="100" cap="none" spc="0">
                          <a:solidFill>
                            <a:schemeClr val="tx1"/>
                          </a:solidFill>
                          <a:effectLst/>
                        </a:rPr>
                        <a:t>增加資訊透明度</a:t>
                      </a:r>
                      <a:endParaRPr lang="zh-TW" sz="1300" kern="100" cap="none" spc="0">
                        <a:solidFill>
                          <a:schemeClr val="tx1"/>
                        </a:solidFill>
                        <a:effectLst/>
                        <a:latin typeface="Times New Roman" panose="02020603050405020304" pitchFamily="18" charset="0"/>
                        <a:ea typeface="新細明體" panose="02020500000000000000" pitchFamily="18" charset="-120"/>
                      </a:endParaRPr>
                    </a:p>
                  </a:txBody>
                  <a:tcPr marL="46504" marR="46504" marT="0" marB="73773" anchor="ctr">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a:txBody>
                    <a:bodyPr/>
                    <a:lstStyle/>
                    <a:p>
                      <a:pPr>
                        <a:spcAft>
                          <a:spcPts val="0"/>
                        </a:spcAft>
                      </a:pPr>
                      <a:r>
                        <a:rPr lang="zh-TW" sz="1300" kern="100" cap="none" spc="0">
                          <a:solidFill>
                            <a:schemeClr val="tx1"/>
                          </a:solidFill>
                          <a:effectLst/>
                        </a:rPr>
                        <a:t>於本公司網站上充分揭露每次董事會議重要決議事項。</a:t>
                      </a:r>
                      <a:endParaRPr lang="zh-TW" sz="1300" kern="100" cap="none" spc="0">
                        <a:solidFill>
                          <a:schemeClr val="tx1"/>
                        </a:solidFill>
                        <a:effectLst/>
                        <a:latin typeface="Times New Roman" panose="02020603050405020304" pitchFamily="18" charset="0"/>
                        <a:ea typeface="新細明體" panose="02020500000000000000" pitchFamily="18" charset="-120"/>
                      </a:endParaRPr>
                    </a:p>
                  </a:txBody>
                  <a:tcPr marL="46504" marR="46504" marT="0" marB="73773"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46224110"/>
                  </a:ext>
                </a:extLst>
              </a:tr>
            </a:tbl>
          </a:graphicData>
        </a:graphic>
      </p:graphicFrame>
    </p:spTree>
    <p:extLst>
      <p:ext uri="{BB962C8B-B14F-4D97-AF65-F5344CB8AC3E}">
        <p14:creationId xmlns:p14="http://schemas.microsoft.com/office/powerpoint/2010/main" val="328410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9676F6A-ECCC-43CC-88AA-19A7E312900C}"/>
              </a:ext>
            </a:extLst>
          </p:cNvPr>
          <p:cNvSpPr/>
          <p:nvPr/>
        </p:nvSpPr>
        <p:spPr>
          <a:xfrm>
            <a:off x="342900" y="420498"/>
            <a:ext cx="6057900" cy="2862322"/>
          </a:xfrm>
          <a:prstGeom prst="rect">
            <a:avLst/>
          </a:prstGeom>
        </p:spPr>
        <p:txBody>
          <a:bodyPr wrap="square">
            <a:spAutoFit/>
          </a:bodyPr>
          <a:lstStyle/>
          <a:p>
            <a:pPr>
              <a:spcAft>
                <a:spcPts val="0"/>
              </a:spcAft>
            </a:pPr>
            <a:r>
              <a:rPr lang="zh-TW" altLang="zh-TW" kern="0" dirty="0">
                <a:solidFill>
                  <a:srgbClr val="000000"/>
                </a:solidFill>
                <a:latin typeface="Times New Roman" panose="02020603050405020304" pitchFamily="18" charset="0"/>
                <a:ea typeface="細明體" panose="02020509000000000000" pitchFamily="49" charset="-120"/>
              </a:rPr>
              <a:t>稽核室</a:t>
            </a:r>
            <a:endParaRPr lang="zh-TW" altLang="zh-TW" sz="1600" kern="100" dirty="0">
              <a:latin typeface="Times New Roman" panose="02020603050405020304" pitchFamily="18" charset="0"/>
            </a:endParaRPr>
          </a:p>
          <a:p>
            <a:pPr>
              <a:spcAft>
                <a:spcPts val="0"/>
              </a:spcAft>
            </a:pPr>
            <a:r>
              <a:rPr lang="en-US" altLang="zh-TW" kern="0" dirty="0">
                <a:solidFill>
                  <a:srgbClr val="000000"/>
                </a:solidFill>
                <a:latin typeface="細明體" panose="02020509000000000000" pitchFamily="49" charset="-120"/>
              </a:rPr>
              <a:t> </a:t>
            </a:r>
            <a:endParaRPr lang="zh-TW" altLang="zh-TW" sz="1600" kern="100" dirty="0">
              <a:latin typeface="Times New Roman" panose="02020603050405020304" pitchFamily="18" charset="0"/>
            </a:endParaRPr>
          </a:p>
          <a:p>
            <a:pPr>
              <a:spcAft>
                <a:spcPts val="0"/>
              </a:spcAft>
            </a:pPr>
            <a:r>
              <a:rPr lang="zh-TW" altLang="zh-TW" kern="0" dirty="0">
                <a:solidFill>
                  <a:srgbClr val="000000"/>
                </a:solidFill>
                <a:latin typeface="Times New Roman" panose="02020603050405020304" pitchFamily="18" charset="0"/>
                <a:ea typeface="細明體" panose="02020509000000000000" pitchFamily="49" charset="-120"/>
              </a:rPr>
              <a:t>訊達內部稽核部門直接隸屬於董事會，內部稽核主管之任免，應經審計委員會同意，並提董事會決議。</a:t>
            </a:r>
            <a:endParaRPr lang="zh-TW" altLang="zh-TW" sz="1600" kern="100" dirty="0">
              <a:latin typeface="Times New Roman" panose="02020603050405020304" pitchFamily="18" charset="0"/>
            </a:endParaRPr>
          </a:p>
          <a:p>
            <a:pPr>
              <a:spcAft>
                <a:spcPts val="0"/>
              </a:spcAft>
            </a:pPr>
            <a:r>
              <a:rPr lang="zh-TW" altLang="zh-TW" kern="0" dirty="0">
                <a:solidFill>
                  <a:srgbClr val="000000"/>
                </a:solidFill>
                <a:latin typeface="Times New Roman" panose="02020603050405020304" pitchFamily="18" charset="0"/>
                <a:ea typeface="細明體" panose="02020509000000000000" pitchFamily="49" charset="-120"/>
              </a:rPr>
              <a:t>依年度稽核計畫</a:t>
            </a:r>
            <a:r>
              <a:rPr lang="en-US" altLang="zh-TW" kern="0" dirty="0">
                <a:solidFill>
                  <a:srgbClr val="000000"/>
                </a:solidFill>
                <a:latin typeface="Times New Roman" panose="02020603050405020304" pitchFamily="18" charset="0"/>
                <a:ea typeface="細明體" panose="02020509000000000000" pitchFamily="49" charset="-120"/>
              </a:rPr>
              <a:t>,</a:t>
            </a:r>
            <a:r>
              <a:rPr lang="zh-TW" altLang="zh-TW" kern="0" dirty="0">
                <a:solidFill>
                  <a:srgbClr val="000000"/>
                </a:solidFill>
                <a:latin typeface="Times New Roman" panose="02020603050405020304" pitchFamily="18" charset="0"/>
                <a:ea typeface="細明體" panose="02020509000000000000" pitchFamily="49" charset="-120"/>
              </a:rPr>
              <a:t>據以檢查公司及子公司之內部控制制度，並檢附工作底稿及相關資料等作成稽核報告。</a:t>
            </a:r>
            <a:endParaRPr lang="zh-TW" altLang="zh-TW" sz="1600" kern="100" dirty="0">
              <a:latin typeface="Times New Roman" panose="02020603050405020304" pitchFamily="18" charset="0"/>
            </a:endParaRPr>
          </a:p>
          <a:p>
            <a:pPr>
              <a:spcAft>
                <a:spcPts val="0"/>
              </a:spcAft>
            </a:pPr>
            <a:r>
              <a:rPr lang="zh-TW" altLang="zh-TW" kern="0" dirty="0">
                <a:solidFill>
                  <a:srgbClr val="000000"/>
                </a:solidFill>
                <a:latin typeface="Times New Roman" panose="02020603050405020304" pitchFamily="18" charset="0"/>
                <a:ea typeface="細明體" panose="02020509000000000000" pitchFamily="49" charset="-120"/>
              </a:rPr>
              <a:t>對於檢查所發現之內部控制制度缺失及異常事項，除據實揭露於稽核報告陳核外，並應定期追蹤作成追蹤報告，以確定相關單位業已及時採取適當之改善措施。</a:t>
            </a:r>
            <a:endParaRPr lang="zh-TW" altLang="zh-TW" sz="1600" kern="100" dirty="0">
              <a:latin typeface="Times New Roman" panose="02020603050405020304" pitchFamily="18" charset="0"/>
            </a:endParaRPr>
          </a:p>
          <a:p>
            <a:r>
              <a:rPr lang="zh-TW" altLang="zh-TW" dirty="0">
                <a:solidFill>
                  <a:srgbClr val="000000"/>
                </a:solidFill>
                <a:ea typeface="細明體" panose="02020509000000000000" pitchFamily="49" charset="-120"/>
                <a:cs typeface="Times New Roman" panose="02020603050405020304" pitchFamily="18" charset="0"/>
              </a:rPr>
              <a:t>定期列席審計委員會及董事會報告稽核業務。</a:t>
            </a:r>
            <a:endParaRPr lang="zh-TW" altLang="en-US" dirty="0"/>
          </a:p>
        </p:txBody>
      </p:sp>
      <p:sp>
        <p:nvSpPr>
          <p:cNvPr id="3" name="矩形 2">
            <a:extLst>
              <a:ext uri="{FF2B5EF4-FFF2-40B4-BE49-F238E27FC236}">
                <a16:creationId xmlns:a16="http://schemas.microsoft.com/office/drawing/2014/main" id="{D56D5473-EB0E-4BF6-9CD4-E6FA532B8FB7}"/>
              </a:ext>
            </a:extLst>
          </p:cNvPr>
          <p:cNvSpPr/>
          <p:nvPr/>
        </p:nvSpPr>
        <p:spPr>
          <a:xfrm>
            <a:off x="594360" y="4738361"/>
            <a:ext cx="7315200" cy="3139321"/>
          </a:xfrm>
          <a:prstGeom prst="rect">
            <a:avLst/>
          </a:prstGeom>
        </p:spPr>
        <p:txBody>
          <a:bodyPr>
            <a:spAutoFit/>
          </a:bodyPr>
          <a:lstStyle/>
          <a:p>
            <a:pPr>
              <a:spcAft>
                <a:spcPts val="0"/>
              </a:spcAft>
            </a:pPr>
            <a:r>
              <a:rPr lang="en-US" altLang="zh-TW" dirty="0">
                <a:solidFill>
                  <a:srgbClr val="000000"/>
                </a:solidFill>
                <a:latin typeface="思源黑體"/>
                <a:cs typeface="Times New Roman" panose="02020603050405020304" pitchFamily="18" charset="0"/>
              </a:rPr>
              <a:t> </a:t>
            </a:r>
            <a:endParaRPr lang="zh-TW" altLang="zh-TW" sz="1600" dirty="0">
              <a:solidFill>
                <a:srgbClr val="000000"/>
              </a:solidFill>
              <a:latin typeface="思源黑體"/>
              <a:cs typeface="Times New Roman" panose="02020603050405020304" pitchFamily="18" charset="0"/>
            </a:endParaRPr>
          </a:p>
          <a:p>
            <a:pPr>
              <a:spcAft>
                <a:spcPts val="0"/>
              </a:spcAft>
            </a:pPr>
            <a:r>
              <a:rPr lang="zh-TW" altLang="zh-TW" b="1" kern="100" dirty="0">
                <a:latin typeface="Times New Roman" panose="02020603050405020304" pitchFamily="18" charset="0"/>
              </a:rPr>
              <a:t>功能性委員會</a:t>
            </a:r>
            <a:endParaRPr lang="zh-TW" altLang="zh-TW" sz="1600" kern="100" dirty="0">
              <a:latin typeface="Times New Roman" panose="02020603050405020304" pitchFamily="18" charset="0"/>
            </a:endParaRPr>
          </a:p>
          <a:p>
            <a:pPr>
              <a:spcAft>
                <a:spcPts val="0"/>
              </a:spcAft>
            </a:pPr>
            <a:r>
              <a:rPr lang="en-US" altLang="zh-TW" b="1" kern="100" dirty="0">
                <a:latin typeface="Times New Roman" panose="02020603050405020304" pitchFamily="18" charset="0"/>
              </a:rPr>
              <a:t> </a:t>
            </a:r>
            <a:endParaRPr lang="zh-TW" altLang="zh-TW" sz="1600" kern="100" dirty="0">
              <a:latin typeface="Times New Roman" panose="02020603050405020304" pitchFamily="18" charset="0"/>
            </a:endParaRPr>
          </a:p>
          <a:p>
            <a:pPr>
              <a:spcAft>
                <a:spcPts val="0"/>
              </a:spcAft>
            </a:pPr>
            <a:r>
              <a:rPr lang="zh-TW" altLang="zh-TW" kern="0" dirty="0">
                <a:solidFill>
                  <a:srgbClr val="000000"/>
                </a:solidFill>
                <a:latin typeface="Times New Roman" panose="02020603050405020304" pitchFamily="18" charset="0"/>
                <a:ea typeface="細明體" panose="02020509000000000000" pitchFamily="49" charset="-120"/>
              </a:rPr>
              <a:t>審計委員會</a:t>
            </a:r>
            <a:r>
              <a:rPr lang="en-US" altLang="zh-TW" kern="0" dirty="0">
                <a:solidFill>
                  <a:srgbClr val="000000"/>
                </a:solidFill>
                <a:latin typeface="Times New Roman" panose="02020603050405020304" pitchFamily="18" charset="0"/>
                <a:ea typeface="細明體" panose="02020509000000000000" pitchFamily="49" charset="-120"/>
              </a:rPr>
              <a:t>:</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審計委員會之運作，以下列事項之監督為主要目的：</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一、公司財務報表之允當表達。</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二、簽證會計師之選</a:t>
            </a:r>
            <a:r>
              <a:rPr lang="en-US" altLang="zh-TW" kern="0" dirty="0">
                <a:solidFill>
                  <a:srgbClr val="2F2F2F"/>
                </a:solidFill>
                <a:latin typeface="Times New Roman" panose="02020603050405020304" pitchFamily="18" charset="0"/>
                <a:ea typeface="細明體" panose="02020509000000000000" pitchFamily="49" charset="-120"/>
              </a:rPr>
              <a:t>(</a:t>
            </a:r>
            <a:r>
              <a:rPr lang="zh-TW" altLang="zh-TW" kern="0" dirty="0">
                <a:solidFill>
                  <a:srgbClr val="2F2F2F"/>
                </a:solidFill>
                <a:latin typeface="Times New Roman" panose="02020603050405020304" pitchFamily="18" charset="0"/>
                <a:ea typeface="細明體" panose="02020509000000000000" pitchFamily="49" charset="-120"/>
              </a:rPr>
              <a:t>解</a:t>
            </a:r>
            <a:r>
              <a:rPr lang="en-US" altLang="zh-TW" kern="0" dirty="0">
                <a:solidFill>
                  <a:srgbClr val="2F2F2F"/>
                </a:solidFill>
                <a:latin typeface="Times New Roman" panose="02020603050405020304" pitchFamily="18" charset="0"/>
                <a:ea typeface="細明體" panose="02020509000000000000" pitchFamily="49" charset="-120"/>
              </a:rPr>
              <a:t>)</a:t>
            </a:r>
            <a:r>
              <a:rPr lang="zh-TW" altLang="zh-TW" kern="0" dirty="0">
                <a:solidFill>
                  <a:srgbClr val="2F2F2F"/>
                </a:solidFill>
                <a:latin typeface="Times New Roman" panose="02020603050405020304" pitchFamily="18" charset="0"/>
                <a:ea typeface="細明體" panose="02020509000000000000" pitchFamily="49" charset="-120"/>
              </a:rPr>
              <a:t>任及獨立性與績效。</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三、公司內部控制之有效實施。</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四、公司遵循相關法令及規則。</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五、公司存在或潛在風險之管控。</a:t>
            </a:r>
            <a:endParaRPr lang="zh-TW" altLang="zh-TW" sz="1600" kern="100" dirty="0">
              <a:latin typeface="Times New Roman" panose="02020603050405020304" pitchFamily="18" charset="0"/>
            </a:endParaRPr>
          </a:p>
          <a:p>
            <a:pPr>
              <a:spcAft>
                <a:spcPts val="0"/>
              </a:spcAft>
            </a:pPr>
            <a:r>
              <a:rPr lang="en-US" altLang="zh-TW" kern="0" dirty="0">
                <a:solidFill>
                  <a:srgbClr val="2F2F2F"/>
                </a:solidFill>
                <a:latin typeface="細明體" panose="02020509000000000000" pitchFamily="49" charset="-120"/>
              </a:rPr>
              <a:t> </a:t>
            </a:r>
            <a:endParaRPr lang="zh-TW" altLang="zh-TW" sz="1600" kern="100" dirty="0">
              <a:latin typeface="Times New Roman" panose="02020603050405020304" pitchFamily="18" charset="0"/>
            </a:endParaRPr>
          </a:p>
        </p:txBody>
      </p:sp>
      <p:sp>
        <p:nvSpPr>
          <p:cNvPr id="4" name="矩形 3">
            <a:extLst>
              <a:ext uri="{FF2B5EF4-FFF2-40B4-BE49-F238E27FC236}">
                <a16:creationId xmlns:a16="http://schemas.microsoft.com/office/drawing/2014/main" id="{07F006E7-229E-4A0F-BCB8-311684DD3785}"/>
              </a:ext>
            </a:extLst>
          </p:cNvPr>
          <p:cNvSpPr/>
          <p:nvPr/>
        </p:nvSpPr>
        <p:spPr>
          <a:xfrm>
            <a:off x="6720840" y="1826032"/>
            <a:ext cx="7315200" cy="4524315"/>
          </a:xfrm>
          <a:prstGeom prst="rect">
            <a:avLst/>
          </a:prstGeom>
        </p:spPr>
        <p:txBody>
          <a:bodyPr>
            <a:spAutoFit/>
          </a:bodyPr>
          <a:lstStyle/>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審計委員會之職權事項如下：</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一、依證交法第十四條之一規定訂定或修正內部控制制度。</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二、內部控制制度有效性之考核。</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三、依證交法第三十六條之一規定訂定或修正取得或處分資產、從事衍生性商品交易、資金貸與他人、為他人背書或提供保證之重大財務業務行為之處理程序。</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四、涉及董事自身利害關係之事項。</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五、重大之資產或衍生性商品交易。</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六、重大之資金貸與、背書或提供保證。</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七、募集、發行或私募具有股權性質之有價證券。</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八、簽證會計師之委任、解任或報酬。</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九、財務、會計或內部稽核主管之任免。</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十、由董事長、經理人及會計主管簽名或蓋章之年度財務報告及須經會計師查核簽證之第二季財務報告。</a:t>
            </a:r>
            <a:endParaRPr lang="zh-TW" altLang="zh-TW" sz="1600" kern="100" dirty="0">
              <a:latin typeface="Times New Roman" panose="02020603050405020304" pitchFamily="18" charset="0"/>
            </a:endParaRPr>
          </a:p>
          <a:p>
            <a:pPr>
              <a:spcAft>
                <a:spcPts val="0"/>
              </a:spcAft>
            </a:pPr>
            <a:r>
              <a:rPr lang="zh-TW" altLang="zh-TW" kern="0" dirty="0">
                <a:solidFill>
                  <a:srgbClr val="2F2F2F"/>
                </a:solidFill>
                <a:latin typeface="Times New Roman" panose="02020603050405020304" pitchFamily="18" charset="0"/>
                <a:ea typeface="細明體" panose="02020509000000000000" pitchFamily="49" charset="-120"/>
              </a:rPr>
              <a:t>十一、其他公司或主管機關規定之重大事項。</a:t>
            </a:r>
            <a:endParaRPr lang="zh-TW" altLang="zh-TW" sz="1600" kern="100" dirty="0">
              <a:latin typeface="Times New Roman" panose="02020603050405020304" pitchFamily="18" charset="0"/>
            </a:endParaRPr>
          </a:p>
          <a:p>
            <a:r>
              <a:rPr lang="zh-TW" altLang="zh-TW" dirty="0">
                <a:solidFill>
                  <a:srgbClr val="000000"/>
                </a:solidFill>
                <a:ea typeface="細明體" panose="02020509000000000000" pitchFamily="49" charset="-120"/>
                <a:cs typeface="Times New Roman" panose="02020603050405020304" pitchFamily="18" charset="0"/>
              </a:rPr>
              <a:t>審計委員會詳細運作情形請見年報</a:t>
            </a:r>
            <a:r>
              <a:rPr lang="en-US" altLang="zh-TW" dirty="0">
                <a:solidFill>
                  <a:srgbClr val="0000FF"/>
                </a:solidFill>
                <a:latin typeface="細明體" panose="02020509000000000000" pitchFamily="49" charset="-120"/>
                <a:cs typeface="Times New Roman" panose="02020603050405020304" pitchFamily="18" charset="0"/>
              </a:rPr>
              <a:t>p35</a:t>
            </a:r>
            <a:endParaRPr lang="zh-TW" altLang="en-US" dirty="0"/>
          </a:p>
        </p:txBody>
      </p:sp>
    </p:spTree>
    <p:extLst>
      <p:ext uri="{BB962C8B-B14F-4D97-AF65-F5344CB8AC3E}">
        <p14:creationId xmlns:p14="http://schemas.microsoft.com/office/powerpoint/2010/main" val="532525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3415410-1CB2-4A6D-BD3F-BB82D80C30F1}"/>
              </a:ext>
            </a:extLst>
          </p:cNvPr>
          <p:cNvSpPr/>
          <p:nvPr/>
        </p:nvSpPr>
        <p:spPr>
          <a:xfrm>
            <a:off x="2948940" y="936992"/>
            <a:ext cx="7315200" cy="3929281"/>
          </a:xfrm>
          <a:prstGeom prst="rect">
            <a:avLst/>
          </a:prstGeom>
        </p:spPr>
        <p:txBody>
          <a:bodyPr>
            <a:spAutoFit/>
          </a:bodyPr>
          <a:lstStyle/>
          <a:p>
            <a:pPr>
              <a:spcAft>
                <a:spcPts val="800"/>
              </a:spcAft>
            </a:pPr>
            <a:r>
              <a:rPr lang="zh-TW" altLang="zh-TW" dirty="0">
                <a:solidFill>
                  <a:srgbClr val="333333"/>
                </a:solidFill>
                <a:latin typeface="新細明體" panose="02020500000000000000" pitchFamily="18" charset="-120"/>
                <a:ea typeface="細明體" panose="02020509000000000000" pitchFamily="49" charset="-120"/>
                <a:cs typeface="Times New Roman" panose="02020603050405020304" pitchFamily="18" charset="0"/>
              </a:rPr>
              <a:t>薪酬委員會</a:t>
            </a:r>
            <a:endParaRPr lang="zh-TW" altLang="zh-TW" sz="1600" dirty="0">
              <a:latin typeface="新細明體" panose="02020500000000000000" pitchFamily="18" charset="-120"/>
              <a:cs typeface="Times New Roman" panose="02020603050405020304" pitchFamily="18" charset="0"/>
            </a:endParaRPr>
          </a:p>
          <a:p>
            <a:pPr indent="355600">
              <a:spcAft>
                <a:spcPts val="800"/>
              </a:spcAft>
            </a:pPr>
            <a:r>
              <a:rPr lang="zh-TW" altLang="zh-TW" dirty="0">
                <a:solidFill>
                  <a:srgbClr val="333333"/>
                </a:solidFill>
                <a:latin typeface="新細明體" panose="02020500000000000000" pitchFamily="18" charset="-120"/>
                <a:ea typeface="細明體" panose="02020509000000000000" pitchFamily="49" charset="-120"/>
                <a:cs typeface="Times New Roman" panose="02020603050405020304" pitchFamily="18" charset="0"/>
              </a:rPr>
              <a:t>本公司薪酬委員會均由獨立董事組成，均符合獨立性及專業性資格，定期針對以下議題進行評估及決議。</a:t>
            </a:r>
            <a:endParaRPr lang="zh-TW" altLang="zh-TW" sz="1600" dirty="0">
              <a:latin typeface="新細明體" panose="02020500000000000000" pitchFamily="18" charset="-120"/>
              <a:cs typeface="Times New Roman" panose="02020603050405020304" pitchFamily="18" charset="0"/>
            </a:endParaRPr>
          </a:p>
          <a:p>
            <a:pPr marL="304800" indent="-114300">
              <a:spcAft>
                <a:spcPts val="800"/>
              </a:spcAft>
            </a:pPr>
            <a:r>
              <a:rPr lang="en-US" altLang="zh-TW" dirty="0">
                <a:solidFill>
                  <a:srgbClr val="000000"/>
                </a:solidFill>
                <a:latin typeface="細明體" panose="02020509000000000000" pitchFamily="49" charset="-120"/>
                <a:cs typeface="Times New Roman" panose="02020603050405020304" pitchFamily="18" charset="0"/>
              </a:rPr>
              <a:t>(1)</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定期檢討薪資報酬委員會組織規程並提出修正建議。</a:t>
            </a:r>
            <a:endParaRPr lang="zh-TW" altLang="zh-TW" sz="1600" dirty="0">
              <a:latin typeface="新細明體" panose="02020500000000000000" pitchFamily="18" charset="-120"/>
              <a:cs typeface="Times New Roman" panose="02020603050405020304" pitchFamily="18" charset="0"/>
            </a:endParaRPr>
          </a:p>
          <a:p>
            <a:pPr marL="304800" indent="-114300">
              <a:spcAft>
                <a:spcPts val="800"/>
              </a:spcAft>
            </a:pPr>
            <a:r>
              <a:rPr lang="en-US" altLang="zh-TW" dirty="0">
                <a:solidFill>
                  <a:srgbClr val="000000"/>
                </a:solidFill>
                <a:latin typeface="細明體" panose="02020509000000000000" pitchFamily="49" charset="-120"/>
                <a:cs typeface="Times New Roman" panose="02020603050405020304" pitchFamily="18" charset="0"/>
              </a:rPr>
              <a:t>(2)</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訂定並定期檢討本公司董事及經理人年度及長期之績效目標與薪資報酬之政策、制度、標準與結構。</a:t>
            </a:r>
            <a:endParaRPr lang="zh-TW" altLang="zh-TW" sz="1600" dirty="0">
              <a:latin typeface="新細明體" panose="02020500000000000000" pitchFamily="18" charset="-120"/>
              <a:cs typeface="Times New Roman" panose="02020603050405020304" pitchFamily="18" charset="0"/>
            </a:endParaRPr>
          </a:p>
          <a:p>
            <a:pPr marL="304800">
              <a:spcAft>
                <a:spcPts val="800"/>
              </a:spcAft>
            </a:pPr>
            <a:r>
              <a:rPr lang="en-US" altLang="zh-TW" dirty="0">
                <a:solidFill>
                  <a:srgbClr val="000000"/>
                </a:solidFill>
                <a:latin typeface="細明體" panose="02020509000000000000" pitchFamily="49" charset="-120"/>
                <a:cs typeface="Times New Roman" panose="02020603050405020304" pitchFamily="18" charset="0"/>
              </a:rPr>
              <a:t>(3)</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定期評估本公司董事及經理人之績效目標達成情形，並訂定其個別薪資報酬之內容及數額。</a:t>
            </a:r>
            <a:endParaRPr lang="zh-TW" altLang="zh-TW" sz="1600" dirty="0">
              <a:latin typeface="新細明體" panose="02020500000000000000" pitchFamily="18" charset="-120"/>
              <a:cs typeface="Times New Roman" panose="02020603050405020304" pitchFamily="18" charset="0"/>
            </a:endParaRPr>
          </a:p>
          <a:p>
            <a:pPr>
              <a:spcAft>
                <a:spcPts val="0"/>
              </a:spcAft>
            </a:pPr>
            <a:r>
              <a:rPr lang="en-US" altLang="zh-TW" b="1" kern="100" dirty="0">
                <a:solidFill>
                  <a:srgbClr val="555555"/>
                </a:solidFill>
                <a:latin typeface="細明體" panose="02020509000000000000" pitchFamily="49" charset="-120"/>
                <a:cs typeface="Times New Roman" panose="02020603050405020304" pitchFamily="18" charset="0"/>
              </a:rPr>
              <a:t>GRI 2-10 </a:t>
            </a:r>
            <a:r>
              <a:rPr lang="zh-TW" altLang="zh-TW" b="1" kern="100" dirty="0">
                <a:solidFill>
                  <a:srgbClr val="555555"/>
                </a:solidFill>
                <a:latin typeface="Times New Roman" panose="02020603050405020304" pitchFamily="18" charset="0"/>
                <a:ea typeface="細明體" panose="02020509000000000000" pitchFamily="49" charset="-120"/>
                <a:cs typeface="Times New Roman" panose="02020603050405020304" pitchFamily="18" charset="0"/>
              </a:rPr>
              <a:t>最高治理單位的提名與遴選</a:t>
            </a:r>
            <a:endParaRPr lang="zh-TW" altLang="zh-TW" sz="1600" kern="100" dirty="0">
              <a:latin typeface="Times New Roman" panose="02020603050405020304" pitchFamily="18" charset="0"/>
              <a:cs typeface="Times New Roman" panose="02020603050405020304" pitchFamily="18" charset="0"/>
            </a:endParaRPr>
          </a:p>
          <a:p>
            <a:r>
              <a:rPr lang="zh-TW" altLang="zh-TW" kern="100" dirty="0">
                <a:ea typeface="細明體" panose="02020509000000000000" pitchFamily="49" charset="-120"/>
                <a:cs typeface="Times New Roman" panose="02020603050405020304" pitchFamily="18" charset="0"/>
              </a:rPr>
              <a:t>本屆薪酬委員任期：</a:t>
            </a:r>
            <a:r>
              <a:rPr lang="en-US" altLang="zh-TW" kern="100" dirty="0">
                <a:ea typeface="細明體" panose="02020509000000000000" pitchFamily="49" charset="-120"/>
                <a:cs typeface="Times New Roman" panose="02020603050405020304" pitchFamily="18" charset="0"/>
              </a:rPr>
              <a:t>111</a:t>
            </a:r>
            <a:r>
              <a:rPr lang="zh-TW" altLang="zh-TW" kern="100" dirty="0">
                <a:ea typeface="細明體" panose="02020509000000000000" pitchFamily="49" charset="-120"/>
                <a:cs typeface="Times New Roman" panose="02020603050405020304" pitchFamily="18" charset="0"/>
              </a:rPr>
              <a:t>年</a:t>
            </a:r>
            <a:r>
              <a:rPr lang="en-US" altLang="zh-TW" kern="100" dirty="0">
                <a:ea typeface="細明體" panose="02020509000000000000" pitchFamily="49" charset="-120"/>
                <a:cs typeface="Times New Roman" panose="02020603050405020304" pitchFamily="18" charset="0"/>
              </a:rPr>
              <a:t>6</a:t>
            </a:r>
            <a:r>
              <a:rPr lang="zh-TW" altLang="zh-TW" kern="100" dirty="0">
                <a:ea typeface="細明體" panose="02020509000000000000" pitchFamily="49" charset="-120"/>
                <a:cs typeface="Times New Roman" panose="02020603050405020304" pitchFamily="18" charset="0"/>
              </a:rPr>
              <a:t>月</a:t>
            </a:r>
            <a:r>
              <a:rPr lang="en-US" altLang="zh-TW" kern="100" dirty="0">
                <a:ea typeface="細明體" panose="02020509000000000000" pitchFamily="49" charset="-120"/>
                <a:cs typeface="Times New Roman" panose="02020603050405020304" pitchFamily="18" charset="0"/>
              </a:rPr>
              <a:t>24</a:t>
            </a:r>
            <a:r>
              <a:rPr lang="zh-TW" altLang="zh-TW" kern="100" dirty="0">
                <a:ea typeface="細明體" panose="02020509000000000000" pitchFamily="49" charset="-120"/>
                <a:cs typeface="Times New Roman" panose="02020603050405020304" pitchFamily="18" charset="0"/>
              </a:rPr>
              <a:t>日至</a:t>
            </a:r>
            <a:r>
              <a:rPr lang="en-US" altLang="zh-TW" kern="100" dirty="0">
                <a:ea typeface="細明體" panose="02020509000000000000" pitchFamily="49" charset="-120"/>
                <a:cs typeface="Times New Roman" panose="02020603050405020304" pitchFamily="18" charset="0"/>
              </a:rPr>
              <a:t>114</a:t>
            </a:r>
            <a:r>
              <a:rPr lang="zh-TW" altLang="zh-TW" kern="100" dirty="0">
                <a:ea typeface="細明體" panose="02020509000000000000" pitchFamily="49" charset="-120"/>
                <a:cs typeface="Times New Roman" panose="02020603050405020304" pitchFamily="18" charset="0"/>
              </a:rPr>
              <a:t>年</a:t>
            </a:r>
            <a:r>
              <a:rPr lang="en-US" altLang="zh-TW" kern="100" dirty="0">
                <a:ea typeface="細明體" panose="02020509000000000000" pitchFamily="49" charset="-120"/>
                <a:cs typeface="Times New Roman" panose="02020603050405020304" pitchFamily="18" charset="0"/>
              </a:rPr>
              <a:t>6</a:t>
            </a:r>
            <a:r>
              <a:rPr lang="zh-TW" altLang="zh-TW" kern="100" dirty="0">
                <a:ea typeface="細明體" panose="02020509000000000000" pitchFamily="49" charset="-120"/>
                <a:cs typeface="Times New Roman" panose="02020603050405020304" pitchFamily="18" charset="0"/>
              </a:rPr>
              <a:t>月</a:t>
            </a:r>
            <a:r>
              <a:rPr lang="en-US" altLang="zh-TW" kern="100" dirty="0">
                <a:ea typeface="細明體" panose="02020509000000000000" pitchFamily="49" charset="-120"/>
                <a:cs typeface="Times New Roman" panose="02020603050405020304" pitchFamily="18" charset="0"/>
              </a:rPr>
              <a:t>23</a:t>
            </a:r>
            <a:r>
              <a:rPr lang="zh-TW" altLang="zh-TW" kern="100" dirty="0">
                <a:ea typeface="細明體" panose="02020509000000000000" pitchFamily="49" charset="-120"/>
                <a:cs typeface="Times New Roman" panose="02020603050405020304" pitchFamily="18" charset="0"/>
              </a:rPr>
              <a:t>日，</a:t>
            </a:r>
            <a:r>
              <a:rPr lang="zh-TW" altLang="zh-TW" kern="100" dirty="0">
                <a:highlight>
                  <a:srgbClr val="FFFF00"/>
                </a:highlight>
                <a:ea typeface="細明體" panose="02020509000000000000" pitchFamily="49" charset="-120"/>
                <a:cs typeface="Times New Roman" panose="02020603050405020304" pitchFamily="18" charset="0"/>
              </a:rPr>
              <a:t>最近年度（</a:t>
            </a:r>
            <a:r>
              <a:rPr lang="en-US" altLang="zh-TW" kern="100" dirty="0">
                <a:highlight>
                  <a:srgbClr val="FFFF00"/>
                </a:highlight>
                <a:ea typeface="細明體" panose="02020509000000000000" pitchFamily="49" charset="-120"/>
                <a:cs typeface="Times New Roman" panose="02020603050405020304" pitchFamily="18" charset="0"/>
              </a:rPr>
              <a:t>113</a:t>
            </a:r>
            <a:r>
              <a:rPr lang="zh-TW" altLang="zh-TW" kern="100" dirty="0">
                <a:highlight>
                  <a:srgbClr val="FFFF00"/>
                </a:highlight>
                <a:ea typeface="細明體" panose="02020509000000000000" pitchFamily="49" charset="-120"/>
                <a:cs typeface="Times New Roman" panose="02020603050405020304" pitchFamily="18" charset="0"/>
              </a:rPr>
              <a:t>年度）及截至</a:t>
            </a:r>
            <a:r>
              <a:rPr lang="en-US" altLang="zh-TW" kern="100" dirty="0">
                <a:highlight>
                  <a:srgbClr val="FFFF00"/>
                </a:highlight>
                <a:ea typeface="細明體" panose="02020509000000000000" pitchFamily="49" charset="-120"/>
                <a:cs typeface="Times New Roman" panose="02020603050405020304" pitchFamily="18" charset="0"/>
              </a:rPr>
              <a:t>114</a:t>
            </a:r>
            <a:r>
              <a:rPr lang="zh-TW" altLang="zh-TW" kern="100" dirty="0">
                <a:highlight>
                  <a:srgbClr val="FFFF00"/>
                </a:highlight>
                <a:ea typeface="細明體" panose="02020509000000000000" pitchFamily="49" charset="-120"/>
                <a:cs typeface="Times New Roman" panose="02020603050405020304" pitchFamily="18" charset="0"/>
              </a:rPr>
              <a:t>年</a:t>
            </a:r>
            <a:r>
              <a:rPr lang="en-US" altLang="zh-TW" kern="100" dirty="0">
                <a:highlight>
                  <a:srgbClr val="FFFF00"/>
                </a:highlight>
                <a:ea typeface="細明體" panose="02020509000000000000" pitchFamily="49" charset="-120"/>
                <a:cs typeface="Times New Roman" panose="02020603050405020304" pitchFamily="18" charset="0"/>
              </a:rPr>
              <a:t>4</a:t>
            </a:r>
            <a:r>
              <a:rPr lang="zh-TW" altLang="zh-TW" kern="100" dirty="0">
                <a:highlight>
                  <a:srgbClr val="FFFF00"/>
                </a:highlight>
                <a:ea typeface="細明體" panose="02020509000000000000" pitchFamily="49" charset="-120"/>
                <a:cs typeface="Times New Roman" panose="02020603050405020304" pitchFamily="18" charset="0"/>
              </a:rPr>
              <a:t>月</a:t>
            </a:r>
            <a:r>
              <a:rPr lang="en-US" altLang="zh-TW" kern="100" dirty="0">
                <a:highlight>
                  <a:srgbClr val="FFFF00"/>
                </a:highlight>
                <a:ea typeface="細明體" panose="02020509000000000000" pitchFamily="49" charset="-120"/>
                <a:cs typeface="Times New Roman" panose="02020603050405020304" pitchFamily="18" charset="0"/>
              </a:rPr>
              <a:t>30</a:t>
            </a:r>
            <a:r>
              <a:rPr lang="zh-TW" altLang="zh-TW" kern="100" dirty="0">
                <a:highlight>
                  <a:srgbClr val="FFFF00"/>
                </a:highlight>
                <a:ea typeface="細明體" panose="02020509000000000000" pitchFamily="49" charset="-120"/>
                <a:cs typeface="Times New Roman" panose="02020603050405020304" pitchFamily="18" charset="0"/>
              </a:rPr>
              <a:t>日</a:t>
            </a:r>
            <a:r>
              <a:rPr lang="zh-TW" altLang="zh-TW" kern="100" dirty="0">
                <a:ea typeface="細明體" panose="02020509000000000000" pitchFamily="49" charset="-120"/>
                <a:cs typeface="Times New Roman" panose="02020603050405020304" pitchFamily="18" charset="0"/>
              </a:rPr>
              <a:t>止薪資報酬委員會開會四次</a:t>
            </a:r>
            <a:r>
              <a:rPr lang="en-US" altLang="zh-TW" kern="100" dirty="0">
                <a:ea typeface="細明體" panose="02020509000000000000" pitchFamily="49" charset="-120"/>
                <a:cs typeface="Times New Roman" panose="02020603050405020304" pitchFamily="18" charset="0"/>
              </a:rPr>
              <a:t>(</a:t>
            </a:r>
            <a:r>
              <a:rPr lang="zh-TW" altLang="zh-TW" kern="100" dirty="0">
                <a:ea typeface="細明體" panose="02020509000000000000" pitchFamily="49" charset="-120"/>
                <a:cs typeface="Times New Roman" panose="02020603050405020304" pitchFamily="18" charset="0"/>
              </a:rPr>
              <a:t>Ａ</a:t>
            </a:r>
            <a:r>
              <a:rPr lang="en-US" altLang="zh-TW" kern="100" dirty="0">
                <a:ea typeface="細明體" panose="02020509000000000000" pitchFamily="49" charset="-120"/>
                <a:cs typeface="Times New Roman" panose="02020603050405020304" pitchFamily="18" charset="0"/>
              </a:rPr>
              <a:t>)</a:t>
            </a:r>
            <a:r>
              <a:rPr lang="zh-TW" altLang="zh-TW" kern="100" dirty="0">
                <a:ea typeface="細明體" panose="02020509000000000000" pitchFamily="49" charset="-120"/>
                <a:cs typeface="Times New Roman" panose="02020603050405020304" pitchFamily="18" charset="0"/>
              </a:rPr>
              <a:t>，委員資格及出席情形如下：</a:t>
            </a:r>
            <a:endParaRPr lang="zh-TW" altLang="en-US" dirty="0"/>
          </a:p>
        </p:txBody>
      </p:sp>
      <p:graphicFrame>
        <p:nvGraphicFramePr>
          <p:cNvPr id="3" name="表格 2">
            <a:extLst>
              <a:ext uri="{FF2B5EF4-FFF2-40B4-BE49-F238E27FC236}">
                <a16:creationId xmlns:a16="http://schemas.microsoft.com/office/drawing/2014/main" id="{C4F04F49-4BD3-4358-8666-F89292DACB32}"/>
              </a:ext>
            </a:extLst>
          </p:cNvPr>
          <p:cNvGraphicFramePr>
            <a:graphicFrameLocks noGrp="1"/>
          </p:cNvGraphicFramePr>
          <p:nvPr>
            <p:extLst>
              <p:ext uri="{D42A27DB-BD31-4B8C-83A1-F6EECF244321}">
                <p14:modId xmlns:p14="http://schemas.microsoft.com/office/powerpoint/2010/main" val="60051618"/>
              </p:ext>
            </p:extLst>
          </p:nvPr>
        </p:nvGraphicFramePr>
        <p:xfrm>
          <a:off x="1486535" y="5327967"/>
          <a:ext cx="12617450" cy="1080135"/>
        </p:xfrm>
        <a:graphic>
          <a:graphicData uri="http://schemas.openxmlformats.org/drawingml/2006/table">
            <a:tbl>
              <a:tblPr>
                <a:tableStyleId>{5C22544A-7EE6-4342-B048-85BDC9FD1C3A}</a:tableStyleId>
              </a:tblPr>
              <a:tblGrid>
                <a:gridCol w="2523490">
                  <a:extLst>
                    <a:ext uri="{9D8B030D-6E8A-4147-A177-3AD203B41FA5}">
                      <a16:colId xmlns:a16="http://schemas.microsoft.com/office/drawing/2014/main" val="1698027859"/>
                    </a:ext>
                  </a:extLst>
                </a:gridCol>
                <a:gridCol w="2523490">
                  <a:extLst>
                    <a:ext uri="{9D8B030D-6E8A-4147-A177-3AD203B41FA5}">
                      <a16:colId xmlns:a16="http://schemas.microsoft.com/office/drawing/2014/main" val="3282038549"/>
                    </a:ext>
                  </a:extLst>
                </a:gridCol>
                <a:gridCol w="2523490">
                  <a:extLst>
                    <a:ext uri="{9D8B030D-6E8A-4147-A177-3AD203B41FA5}">
                      <a16:colId xmlns:a16="http://schemas.microsoft.com/office/drawing/2014/main" val="3986430013"/>
                    </a:ext>
                  </a:extLst>
                </a:gridCol>
                <a:gridCol w="2523490">
                  <a:extLst>
                    <a:ext uri="{9D8B030D-6E8A-4147-A177-3AD203B41FA5}">
                      <a16:colId xmlns:a16="http://schemas.microsoft.com/office/drawing/2014/main" val="546356425"/>
                    </a:ext>
                  </a:extLst>
                </a:gridCol>
                <a:gridCol w="2523490">
                  <a:extLst>
                    <a:ext uri="{9D8B030D-6E8A-4147-A177-3AD203B41FA5}">
                      <a16:colId xmlns:a16="http://schemas.microsoft.com/office/drawing/2014/main" val="1088364433"/>
                    </a:ext>
                  </a:extLst>
                </a:gridCol>
              </a:tblGrid>
              <a:tr h="440055">
                <a:tc>
                  <a:txBody>
                    <a:bodyPr/>
                    <a:lstStyle/>
                    <a:p>
                      <a:pPr>
                        <a:spcAft>
                          <a:spcPts val="0"/>
                        </a:spcAft>
                      </a:pPr>
                      <a:r>
                        <a:rPr lang="zh-TW" sz="1400" kern="100">
                          <a:effectLst/>
                        </a:rPr>
                        <a:t>職稱</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spcAft>
                          <a:spcPts val="0"/>
                        </a:spcAft>
                      </a:pPr>
                      <a:r>
                        <a:rPr lang="zh-TW" sz="1400" kern="100">
                          <a:effectLst/>
                        </a:rPr>
                        <a:t>姓名</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spcAft>
                          <a:spcPts val="0"/>
                        </a:spcAft>
                      </a:pPr>
                      <a:r>
                        <a:rPr lang="zh-TW" sz="1400" kern="100">
                          <a:effectLst/>
                        </a:rPr>
                        <a:t>實際出席次數</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spcAft>
                          <a:spcPts val="0"/>
                        </a:spcAft>
                      </a:pPr>
                      <a:r>
                        <a:rPr lang="zh-TW" sz="1400" kern="100">
                          <a:effectLst/>
                        </a:rPr>
                        <a:t>委託出席次數</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spcAft>
                          <a:spcPts val="0"/>
                        </a:spcAft>
                      </a:pPr>
                      <a:r>
                        <a:rPr lang="zh-TW" sz="1400" kern="100">
                          <a:effectLst/>
                        </a:rPr>
                        <a:t>實際出席率</a:t>
                      </a:r>
                      <a:r>
                        <a:rPr lang="en-US" sz="1400" kern="100">
                          <a:effectLst/>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val="3091693068"/>
                  </a:ext>
                </a:extLst>
              </a:tr>
              <a:tr h="0">
                <a:tc>
                  <a:txBody>
                    <a:bodyPr/>
                    <a:lstStyle/>
                    <a:p>
                      <a:pPr>
                        <a:spcAft>
                          <a:spcPts val="0"/>
                        </a:spcAft>
                      </a:pPr>
                      <a:r>
                        <a:rPr lang="zh-TW" sz="1400" kern="100">
                          <a:effectLst/>
                        </a:rPr>
                        <a:t>召集人</a:t>
                      </a:r>
                      <a:endParaRPr lang="zh-TW" sz="1200" kern="10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pPr>
                      <a:r>
                        <a:rPr lang="zh-TW" sz="1400" kern="100">
                          <a:effectLst/>
                        </a:rPr>
                        <a:t>沈大白</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spcAft>
                          <a:spcPts val="0"/>
                        </a:spcAft>
                      </a:pPr>
                      <a:r>
                        <a:rPr lang="en-US" altLang="zh-TW" sz="1400" kern="100" dirty="0">
                          <a:effectLst/>
                          <a:latin typeface="Times New Roman" panose="02020603050405020304" pitchFamily="18" charset="0"/>
                          <a:ea typeface="新細明體" panose="02020500000000000000" pitchFamily="18" charset="-120"/>
                        </a:rPr>
                        <a:t>3</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pPr>
                      <a:r>
                        <a:rPr lang="en-US" sz="1400" kern="100">
                          <a:effectLst/>
                        </a:rPr>
                        <a:t>0</a:t>
                      </a:r>
                      <a:endParaRPr lang="zh-TW" sz="1200" kern="10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pPr>
                      <a:r>
                        <a:rPr lang="en-US" sz="1400" kern="100">
                          <a:effectLst/>
                        </a:rPr>
                        <a:t>100%</a:t>
                      </a:r>
                      <a:endParaRPr lang="zh-TW" sz="1200" kern="100">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val="3011885361"/>
                  </a:ext>
                </a:extLst>
              </a:tr>
              <a:tr h="0">
                <a:tc>
                  <a:txBody>
                    <a:bodyPr/>
                    <a:lstStyle/>
                    <a:p>
                      <a:pPr>
                        <a:spcAft>
                          <a:spcPts val="0"/>
                        </a:spcAft>
                      </a:pPr>
                      <a:r>
                        <a:rPr lang="zh-TW" sz="1400" kern="100">
                          <a:effectLst/>
                        </a:rPr>
                        <a:t>委員</a:t>
                      </a:r>
                      <a:endParaRPr lang="zh-TW" sz="1200" kern="10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pPr>
                      <a:r>
                        <a:rPr lang="zh-TW" sz="1400" kern="100">
                          <a:effectLst/>
                        </a:rPr>
                        <a:t>黃芳祐</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spcAft>
                          <a:spcPts val="0"/>
                        </a:spcAft>
                      </a:pPr>
                      <a:r>
                        <a:rPr lang="en-US" altLang="zh-TW" sz="1400" kern="100" dirty="0">
                          <a:effectLst/>
                          <a:latin typeface="Times New Roman" panose="02020603050405020304" pitchFamily="18" charset="0"/>
                          <a:ea typeface="新細明體" panose="02020500000000000000" pitchFamily="18" charset="-120"/>
                        </a:rPr>
                        <a:t>3</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pPr>
                      <a:r>
                        <a:rPr lang="en-US" sz="1400" kern="100">
                          <a:effectLst/>
                        </a:rPr>
                        <a:t>0</a:t>
                      </a:r>
                      <a:endParaRPr lang="zh-TW" sz="1200" kern="10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pPr>
                      <a:r>
                        <a:rPr lang="en-US" sz="1400" kern="100">
                          <a:effectLst/>
                        </a:rPr>
                        <a:t>100%</a:t>
                      </a:r>
                      <a:endParaRPr lang="zh-TW" sz="1200" kern="100">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val="4287264316"/>
                  </a:ext>
                </a:extLst>
              </a:tr>
              <a:tr h="0">
                <a:tc>
                  <a:txBody>
                    <a:bodyPr/>
                    <a:lstStyle/>
                    <a:p>
                      <a:pPr>
                        <a:spcAft>
                          <a:spcPts val="0"/>
                        </a:spcAft>
                      </a:pPr>
                      <a:r>
                        <a:rPr lang="zh-TW" sz="1400" kern="100">
                          <a:effectLst/>
                        </a:rPr>
                        <a:t>委員</a:t>
                      </a:r>
                      <a:endParaRPr lang="zh-TW" sz="1200" kern="10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pPr>
                      <a:r>
                        <a:rPr lang="zh-TW" sz="1400" kern="100">
                          <a:effectLst/>
                        </a:rPr>
                        <a:t>陳專塗</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spcAft>
                          <a:spcPts val="0"/>
                        </a:spcAft>
                      </a:pPr>
                      <a:r>
                        <a:rPr lang="en-US" altLang="zh-TW" sz="1400" kern="100" dirty="0">
                          <a:effectLst/>
                          <a:latin typeface="Times New Roman" panose="02020603050405020304" pitchFamily="18" charset="0"/>
                          <a:ea typeface="新細明體" panose="02020500000000000000" pitchFamily="18" charset="-120"/>
                        </a:rPr>
                        <a:t>3</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pPr>
                      <a:r>
                        <a:rPr lang="en-US" sz="1400" kern="100">
                          <a:effectLst/>
                        </a:rPr>
                        <a:t>0</a:t>
                      </a:r>
                      <a:endParaRPr lang="zh-TW" sz="1200" kern="100">
                        <a:effectLst/>
                        <a:latin typeface="Times New Roman" panose="02020603050405020304" pitchFamily="18" charset="0"/>
                        <a:ea typeface="新細明體" panose="02020500000000000000" pitchFamily="18" charset="-120"/>
                      </a:endParaRPr>
                    </a:p>
                  </a:txBody>
                  <a:tcPr marL="68580" marR="68580" marT="0" marB="0"/>
                </a:tc>
                <a:tc>
                  <a:txBody>
                    <a:bodyPr/>
                    <a:lstStyle/>
                    <a:p>
                      <a:pPr>
                        <a:spcAft>
                          <a:spcPts val="0"/>
                        </a:spcAft>
                      </a:pPr>
                      <a:r>
                        <a:rPr lang="en-US" sz="1400" kern="100" dirty="0">
                          <a:effectLst/>
                        </a:rPr>
                        <a:t>100%</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val="4002185080"/>
                  </a:ext>
                </a:extLst>
              </a:tr>
            </a:tbl>
          </a:graphicData>
        </a:graphic>
      </p:graphicFrame>
    </p:spTree>
    <p:extLst>
      <p:ext uri="{BB962C8B-B14F-4D97-AF65-F5344CB8AC3E}">
        <p14:creationId xmlns:p14="http://schemas.microsoft.com/office/powerpoint/2010/main" val="192815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68693" y="572929"/>
            <a:ext cx="3107293" cy="388382"/>
          </a:xfrm>
          <a:prstGeom prst="rect">
            <a:avLst/>
          </a:prstGeom>
          <a:noFill/>
          <a:ln/>
        </p:spPr>
        <p:txBody>
          <a:bodyPr wrap="none" lIns="0" tIns="0" rIns="0" bIns="0" rtlCol="0" anchor="t"/>
          <a:lstStyle/>
          <a:p>
            <a:pPr marL="0" indent="0">
              <a:lnSpc>
                <a:spcPts val="3050"/>
              </a:lnSpc>
              <a:buNone/>
            </a:pPr>
            <a:r>
              <a:rPr lang="en-US" sz="2400" dirty="0">
                <a:solidFill>
                  <a:srgbClr val="00002E"/>
                </a:solidFill>
                <a:latin typeface="Nunito Semi Bold" pitchFamily="34" charset="0"/>
                <a:ea typeface="Nunito Semi Bold" pitchFamily="34" charset="-122"/>
                <a:cs typeface="Nunito Semi Bold" pitchFamily="34" charset="-120"/>
              </a:rPr>
              <a:t>關於報告書</a:t>
            </a:r>
            <a:endParaRPr lang="en-US" sz="2400" dirty="0"/>
          </a:p>
        </p:txBody>
      </p:sp>
      <p:sp>
        <p:nvSpPr>
          <p:cNvPr id="3" name="Text 1"/>
          <p:cNvSpPr/>
          <p:nvPr/>
        </p:nvSpPr>
        <p:spPr>
          <a:xfrm>
            <a:off x="968693" y="1225391"/>
            <a:ext cx="12692896" cy="422434"/>
          </a:xfrm>
          <a:prstGeom prst="rect">
            <a:avLst/>
          </a:prstGeom>
          <a:noFill/>
          <a:ln/>
        </p:spPr>
        <p:txBody>
          <a:bodyPr wrap="square" lIns="0" tIns="0" rIns="0" bIns="0" rtlCol="0" anchor="t"/>
          <a:lstStyle/>
          <a:p>
            <a:pPr marL="0" indent="0">
              <a:lnSpc>
                <a:spcPts val="1650"/>
              </a:lnSpc>
              <a:buNone/>
            </a:pPr>
            <a:r>
              <a:rPr lang="en-US" sz="1000" dirty="0">
                <a:solidFill>
                  <a:srgbClr val="00002E"/>
                </a:solidFill>
                <a:latin typeface="PT Sans" pitchFamily="34" charset="0"/>
                <a:ea typeface="PT Sans" pitchFamily="34" charset="-122"/>
                <a:cs typeface="PT Sans" pitchFamily="34" charset="-120"/>
              </a:rPr>
              <a:t>本報告書為訊達電腦股份有限公司 ( 以下簡稱訊達、Dimension) 發行之第一本永續報告書，以「永續發展」、「公司治理」、「健康友善職場」、「環境永續行動」、「永續夥伴關係」共五大章節為主軸，說明治理、環境與社會 (ESG) 各面向之永續現況，利害關係人可藉由本報告書更清楚瞭解大世科在推動永續發展上的貢獻及成果。</a:t>
            </a:r>
            <a:endParaRPr lang="en-US" sz="1000" dirty="0"/>
          </a:p>
        </p:txBody>
      </p:sp>
      <p:sp>
        <p:nvSpPr>
          <p:cNvPr id="4" name="Text 2"/>
          <p:cNvSpPr/>
          <p:nvPr/>
        </p:nvSpPr>
        <p:spPr>
          <a:xfrm>
            <a:off x="968693" y="1845826"/>
            <a:ext cx="2485906" cy="310753"/>
          </a:xfrm>
          <a:prstGeom prst="rect">
            <a:avLst/>
          </a:prstGeom>
          <a:noFill/>
          <a:ln/>
        </p:spPr>
        <p:txBody>
          <a:bodyPr wrap="none" lIns="0" tIns="0" rIns="0" bIns="0" rtlCol="0" anchor="t"/>
          <a:lstStyle/>
          <a:p>
            <a:pPr marL="0" indent="0">
              <a:lnSpc>
                <a:spcPts val="2400"/>
              </a:lnSpc>
              <a:buNone/>
            </a:pPr>
            <a:r>
              <a:rPr lang="en-US" sz="1950" dirty="0">
                <a:solidFill>
                  <a:srgbClr val="00002E"/>
                </a:solidFill>
                <a:latin typeface="Nunito Semi Bold" pitchFamily="34" charset="0"/>
                <a:ea typeface="Nunito Semi Bold" pitchFamily="34" charset="-122"/>
                <a:cs typeface="Nunito Semi Bold" pitchFamily="34" charset="-120"/>
              </a:rPr>
              <a:t>報告框架</a:t>
            </a:r>
            <a:endParaRPr lang="en-US" sz="1950" dirty="0"/>
          </a:p>
        </p:txBody>
      </p:sp>
      <p:sp>
        <p:nvSpPr>
          <p:cNvPr id="5" name="Text 3"/>
          <p:cNvSpPr/>
          <p:nvPr/>
        </p:nvSpPr>
        <p:spPr>
          <a:xfrm>
            <a:off x="968693" y="2354580"/>
            <a:ext cx="12692896" cy="422434"/>
          </a:xfrm>
          <a:prstGeom prst="rect">
            <a:avLst/>
          </a:prstGeom>
          <a:noFill/>
          <a:ln/>
        </p:spPr>
        <p:txBody>
          <a:bodyPr wrap="square" lIns="0" tIns="0" rIns="0" bIns="0" rtlCol="0" anchor="t"/>
          <a:lstStyle/>
          <a:p>
            <a:pPr marL="0" indent="0">
              <a:lnSpc>
                <a:spcPts val="1650"/>
              </a:lnSpc>
              <a:buNone/>
            </a:pPr>
            <a:r>
              <a:rPr lang="en-US" sz="1000" dirty="0">
                <a:solidFill>
                  <a:srgbClr val="00002E"/>
                </a:solidFill>
                <a:latin typeface="PT Sans" pitchFamily="34" charset="0"/>
                <a:ea typeface="PT Sans" pitchFamily="34" charset="-122"/>
                <a:cs typeface="PT Sans" pitchFamily="34" charset="-120"/>
              </a:rPr>
              <a:t>本報告書編製依循全球永續性報告協會 ( Global Reporting Initiative, GRI ) 發布之最新版 GRI 準則 ( GRI Standards 2021 年版 ) 及臺灣證券交易所《上市公司編製與申報永續報告書作業辦法》，同時參考氣候相關財務揭露(TCFD) 建議，永續會計準則委員會(SASB) - Software &amp; IT Services 分類揭露參照，同時考量聯合國永續發展目標SDGs，並依據編輯原則揭露訊達重大主題相關策略、目標和具體作為，GRI 內容索引詳如附錄。</a:t>
            </a:r>
            <a:endParaRPr lang="en-US" sz="1000" dirty="0"/>
          </a:p>
        </p:txBody>
      </p:sp>
      <p:sp>
        <p:nvSpPr>
          <p:cNvPr id="6" name="Text 4"/>
          <p:cNvSpPr/>
          <p:nvPr/>
        </p:nvSpPr>
        <p:spPr>
          <a:xfrm>
            <a:off x="968693" y="2975015"/>
            <a:ext cx="2485906" cy="310753"/>
          </a:xfrm>
          <a:prstGeom prst="rect">
            <a:avLst/>
          </a:prstGeom>
          <a:noFill/>
          <a:ln/>
        </p:spPr>
        <p:txBody>
          <a:bodyPr wrap="none" lIns="0" tIns="0" rIns="0" bIns="0" rtlCol="0" anchor="t"/>
          <a:lstStyle/>
          <a:p>
            <a:pPr marL="0" indent="0">
              <a:lnSpc>
                <a:spcPts val="2400"/>
              </a:lnSpc>
              <a:buNone/>
            </a:pPr>
            <a:r>
              <a:rPr lang="en-US" sz="1950" dirty="0">
                <a:solidFill>
                  <a:srgbClr val="00002E"/>
                </a:solidFill>
                <a:latin typeface="Nunito Semi Bold" pitchFamily="34" charset="0"/>
                <a:ea typeface="Nunito Semi Bold" pitchFamily="34" charset="-122"/>
                <a:cs typeface="Nunito Semi Bold" pitchFamily="34" charset="-120"/>
              </a:rPr>
              <a:t>揭露範圍</a:t>
            </a:r>
            <a:endParaRPr lang="en-US" sz="1950" dirty="0"/>
          </a:p>
        </p:txBody>
      </p:sp>
      <p:sp>
        <p:nvSpPr>
          <p:cNvPr id="7" name="Text 5"/>
          <p:cNvSpPr/>
          <p:nvPr/>
        </p:nvSpPr>
        <p:spPr>
          <a:xfrm>
            <a:off x="968693" y="3483769"/>
            <a:ext cx="12692896" cy="422434"/>
          </a:xfrm>
          <a:prstGeom prst="rect">
            <a:avLst/>
          </a:prstGeom>
          <a:noFill/>
          <a:ln/>
        </p:spPr>
        <p:txBody>
          <a:bodyPr wrap="square" lIns="0" tIns="0" rIns="0" bIns="0" rtlCol="0" anchor="t"/>
          <a:lstStyle/>
          <a:p>
            <a:pPr marL="0" indent="0">
              <a:lnSpc>
                <a:spcPts val="1650"/>
              </a:lnSpc>
              <a:buNone/>
            </a:pPr>
            <a:r>
              <a:rPr lang="en-US" sz="1000" dirty="0">
                <a:solidFill>
                  <a:srgbClr val="00002E"/>
                </a:solidFill>
                <a:latin typeface="PT Sans" pitchFamily="34" charset="0"/>
                <a:ea typeface="PT Sans" pitchFamily="34" charset="-122"/>
                <a:cs typeface="PT Sans" pitchFamily="34" charset="-120"/>
              </a:rPr>
              <a:t>本報告範疇以訊達台灣營運據點 ( 台北總部及北中南辦公室) 為主，不包含合併財務報表中之子公司及海外據點 ( 關係企業相關資料請參閱訊達 113 年度年報 )，部份內容亦涵蓋 2024 年以前及以後之事例、管理方針、目標等說明；若有涉及其它報告範疇則於報告書內文中特別註明。</a:t>
            </a:r>
            <a:endParaRPr lang="en-US" sz="1000" dirty="0"/>
          </a:p>
        </p:txBody>
      </p:sp>
      <p:sp>
        <p:nvSpPr>
          <p:cNvPr id="8" name="Shape 6"/>
          <p:cNvSpPr/>
          <p:nvPr/>
        </p:nvSpPr>
        <p:spPr>
          <a:xfrm>
            <a:off x="1159073" y="4054673"/>
            <a:ext cx="15240" cy="3601998"/>
          </a:xfrm>
          <a:prstGeom prst="roundRect">
            <a:avLst>
              <a:gd name="adj" fmla="val 1299852"/>
            </a:avLst>
          </a:prstGeom>
          <a:solidFill>
            <a:srgbClr val="000000">
              <a:alpha val="8000"/>
            </a:srgbClr>
          </a:solidFill>
          <a:ln/>
        </p:spPr>
        <p:txBody>
          <a:bodyPr/>
          <a:lstStyle/>
          <a:p>
            <a:endParaRPr lang="zh-TW" altLang="en-US"/>
          </a:p>
        </p:txBody>
      </p:sp>
      <p:sp>
        <p:nvSpPr>
          <p:cNvPr id="9" name="Shape 7"/>
          <p:cNvSpPr/>
          <p:nvPr/>
        </p:nvSpPr>
        <p:spPr>
          <a:xfrm>
            <a:off x="1299984" y="4343995"/>
            <a:ext cx="462201" cy="15240"/>
          </a:xfrm>
          <a:prstGeom prst="roundRect">
            <a:avLst>
              <a:gd name="adj" fmla="val 1299852"/>
            </a:avLst>
          </a:prstGeom>
          <a:solidFill>
            <a:srgbClr val="2D4DF2"/>
          </a:solidFill>
          <a:ln/>
        </p:spPr>
        <p:txBody>
          <a:bodyPr/>
          <a:lstStyle/>
          <a:p>
            <a:endParaRPr lang="zh-TW" altLang="en-US"/>
          </a:p>
        </p:txBody>
      </p:sp>
      <p:sp>
        <p:nvSpPr>
          <p:cNvPr id="10" name="Shape 8"/>
          <p:cNvSpPr/>
          <p:nvPr/>
        </p:nvSpPr>
        <p:spPr>
          <a:xfrm>
            <a:off x="1018163" y="4203144"/>
            <a:ext cx="297061" cy="297061"/>
          </a:xfrm>
          <a:prstGeom prst="roundRect">
            <a:avLst>
              <a:gd name="adj" fmla="val 66686"/>
            </a:avLst>
          </a:prstGeom>
          <a:solidFill>
            <a:srgbClr val="F3F3FF"/>
          </a:solidFill>
          <a:ln w="15240">
            <a:solidFill>
              <a:srgbClr val="2D4DF2"/>
            </a:solidFill>
            <a:prstDash val="solid"/>
          </a:ln>
        </p:spPr>
        <p:txBody>
          <a:bodyPr/>
          <a:lstStyle/>
          <a:p>
            <a:endParaRPr lang="zh-TW" altLang="en-US"/>
          </a:p>
        </p:txBody>
      </p:sp>
      <p:sp>
        <p:nvSpPr>
          <p:cNvPr id="11" name="Text 9"/>
          <p:cNvSpPr/>
          <p:nvPr/>
        </p:nvSpPr>
        <p:spPr>
          <a:xfrm>
            <a:off x="1110675" y="4258389"/>
            <a:ext cx="111919" cy="186452"/>
          </a:xfrm>
          <a:prstGeom prst="rect">
            <a:avLst/>
          </a:prstGeom>
          <a:noFill/>
          <a:ln/>
        </p:spPr>
        <p:txBody>
          <a:bodyPr wrap="none" lIns="0" tIns="0" rIns="0" bIns="0" rtlCol="0" anchor="t"/>
          <a:lstStyle/>
          <a:p>
            <a:pPr marL="0" indent="0" algn="ctr">
              <a:lnSpc>
                <a:spcPts val="1450"/>
              </a:lnSpc>
              <a:buNone/>
            </a:pPr>
            <a:r>
              <a:rPr lang="en-US" sz="1450" dirty="0">
                <a:solidFill>
                  <a:srgbClr val="00002E"/>
                </a:solidFill>
                <a:latin typeface="Nunito Semi Bold" pitchFamily="34" charset="0"/>
                <a:ea typeface="Nunito Semi Bold" pitchFamily="34" charset="-122"/>
                <a:cs typeface="Nunito Semi Bold" pitchFamily="34" charset="-120"/>
              </a:rPr>
              <a:t>1</a:t>
            </a:r>
            <a:endParaRPr lang="en-US" sz="1450" dirty="0"/>
          </a:p>
        </p:txBody>
      </p:sp>
      <p:sp>
        <p:nvSpPr>
          <p:cNvPr id="12" name="Text 10"/>
          <p:cNvSpPr/>
          <p:nvPr/>
        </p:nvSpPr>
        <p:spPr>
          <a:xfrm>
            <a:off x="1892975" y="4186714"/>
            <a:ext cx="1553647" cy="194191"/>
          </a:xfrm>
          <a:prstGeom prst="rect">
            <a:avLst/>
          </a:prstGeom>
          <a:noFill/>
          <a:ln/>
        </p:spPr>
        <p:txBody>
          <a:bodyPr wrap="none" lIns="0" tIns="0" rIns="0" bIns="0" rtlCol="0" anchor="t"/>
          <a:lstStyle/>
          <a:p>
            <a:pPr marL="0" indent="0" algn="l">
              <a:lnSpc>
                <a:spcPts val="1500"/>
              </a:lnSpc>
              <a:buNone/>
            </a:pPr>
            <a:r>
              <a:rPr lang="en-US" sz="1200" dirty="0">
                <a:solidFill>
                  <a:srgbClr val="00002E"/>
                </a:solidFill>
                <a:latin typeface="Nunito Semi Bold" pitchFamily="34" charset="0"/>
                <a:ea typeface="Nunito Semi Bold" pitchFamily="34" charset="-122"/>
                <a:cs typeface="Nunito Semi Bold" pitchFamily="34" charset="-120"/>
              </a:rPr>
              <a:t>報告週期與期間</a:t>
            </a:r>
            <a:endParaRPr lang="en-US" sz="1200" dirty="0"/>
          </a:p>
        </p:txBody>
      </p:sp>
      <p:sp>
        <p:nvSpPr>
          <p:cNvPr id="13" name="Text 11"/>
          <p:cNvSpPr/>
          <p:nvPr/>
        </p:nvSpPr>
        <p:spPr>
          <a:xfrm>
            <a:off x="1892975" y="4460081"/>
            <a:ext cx="11768614" cy="211217"/>
          </a:xfrm>
          <a:prstGeom prst="rect">
            <a:avLst/>
          </a:prstGeom>
          <a:noFill/>
          <a:ln/>
        </p:spPr>
        <p:txBody>
          <a:bodyPr wrap="none" lIns="0" tIns="0" rIns="0" bIns="0" rtlCol="0" anchor="t"/>
          <a:lstStyle/>
          <a:p>
            <a:pPr marL="0" indent="0" algn="l">
              <a:lnSpc>
                <a:spcPts val="1650"/>
              </a:lnSpc>
              <a:buNone/>
            </a:pPr>
            <a:r>
              <a:rPr lang="en-US" sz="1000" dirty="0">
                <a:solidFill>
                  <a:srgbClr val="00002E"/>
                </a:solidFill>
                <a:latin typeface="PT Sans" pitchFamily="34" charset="0"/>
                <a:ea typeface="PT Sans" pitchFamily="34" charset="-122"/>
                <a:cs typeface="PT Sans" pitchFamily="34" charset="-120"/>
              </a:rPr>
              <a:t>每年定期編制報告。本次( 首次) 為公司第一本永續報告書2024 年度。 發行版本日期：2025 年 8 月 。本報告期間為2024 年1 月1 日到2024 年12 月31 日。下一次發行版本：預計 2026 年 6 月發行。</a:t>
            </a:r>
            <a:endParaRPr lang="en-US" sz="1000" dirty="0"/>
          </a:p>
        </p:txBody>
      </p:sp>
      <p:sp>
        <p:nvSpPr>
          <p:cNvPr id="14" name="Shape 12"/>
          <p:cNvSpPr/>
          <p:nvPr/>
        </p:nvSpPr>
        <p:spPr>
          <a:xfrm>
            <a:off x="1299984" y="5224701"/>
            <a:ext cx="462201" cy="15240"/>
          </a:xfrm>
          <a:prstGeom prst="roundRect">
            <a:avLst>
              <a:gd name="adj" fmla="val 1299852"/>
            </a:avLst>
          </a:prstGeom>
          <a:solidFill>
            <a:srgbClr val="018CE1"/>
          </a:solidFill>
          <a:ln/>
        </p:spPr>
        <p:txBody>
          <a:bodyPr/>
          <a:lstStyle/>
          <a:p>
            <a:endParaRPr lang="zh-TW" altLang="en-US"/>
          </a:p>
        </p:txBody>
      </p:sp>
      <p:sp>
        <p:nvSpPr>
          <p:cNvPr id="15" name="Shape 13"/>
          <p:cNvSpPr/>
          <p:nvPr/>
        </p:nvSpPr>
        <p:spPr>
          <a:xfrm>
            <a:off x="1018163" y="5083850"/>
            <a:ext cx="297061" cy="297061"/>
          </a:xfrm>
          <a:prstGeom prst="roundRect">
            <a:avLst>
              <a:gd name="adj" fmla="val 66686"/>
            </a:avLst>
          </a:prstGeom>
          <a:solidFill>
            <a:srgbClr val="F3F3FF"/>
          </a:solidFill>
          <a:ln w="15240">
            <a:solidFill>
              <a:srgbClr val="018CE1"/>
            </a:solidFill>
            <a:prstDash val="solid"/>
          </a:ln>
        </p:spPr>
        <p:txBody>
          <a:bodyPr/>
          <a:lstStyle/>
          <a:p>
            <a:endParaRPr lang="zh-TW" altLang="en-US"/>
          </a:p>
        </p:txBody>
      </p:sp>
      <p:sp>
        <p:nvSpPr>
          <p:cNvPr id="16" name="Text 14"/>
          <p:cNvSpPr/>
          <p:nvPr/>
        </p:nvSpPr>
        <p:spPr>
          <a:xfrm>
            <a:off x="1110675" y="5139095"/>
            <a:ext cx="111919" cy="186452"/>
          </a:xfrm>
          <a:prstGeom prst="rect">
            <a:avLst/>
          </a:prstGeom>
          <a:noFill/>
          <a:ln/>
        </p:spPr>
        <p:txBody>
          <a:bodyPr wrap="none" lIns="0" tIns="0" rIns="0" bIns="0" rtlCol="0" anchor="t"/>
          <a:lstStyle/>
          <a:p>
            <a:pPr marL="0" indent="0" algn="ctr">
              <a:lnSpc>
                <a:spcPts val="1450"/>
              </a:lnSpc>
              <a:buNone/>
            </a:pPr>
            <a:r>
              <a:rPr lang="en-US" sz="1450" dirty="0">
                <a:solidFill>
                  <a:srgbClr val="00002E"/>
                </a:solidFill>
                <a:latin typeface="Nunito Semi Bold" pitchFamily="34" charset="0"/>
                <a:ea typeface="Nunito Semi Bold" pitchFamily="34" charset="-122"/>
                <a:cs typeface="Nunito Semi Bold" pitchFamily="34" charset="-120"/>
              </a:rPr>
              <a:t>2</a:t>
            </a:r>
            <a:endParaRPr lang="en-US" sz="1450" dirty="0"/>
          </a:p>
        </p:txBody>
      </p:sp>
      <p:sp>
        <p:nvSpPr>
          <p:cNvPr id="17" name="Text 15"/>
          <p:cNvSpPr/>
          <p:nvPr/>
        </p:nvSpPr>
        <p:spPr>
          <a:xfrm>
            <a:off x="1892975" y="5067419"/>
            <a:ext cx="1553647" cy="194191"/>
          </a:xfrm>
          <a:prstGeom prst="rect">
            <a:avLst/>
          </a:prstGeom>
          <a:noFill/>
          <a:ln/>
        </p:spPr>
        <p:txBody>
          <a:bodyPr wrap="none" lIns="0" tIns="0" rIns="0" bIns="0" rtlCol="0" anchor="t"/>
          <a:lstStyle/>
          <a:p>
            <a:pPr marL="0" indent="0" algn="l">
              <a:lnSpc>
                <a:spcPts val="1500"/>
              </a:lnSpc>
              <a:buNone/>
            </a:pPr>
            <a:r>
              <a:rPr lang="en-US" sz="1200" dirty="0">
                <a:solidFill>
                  <a:srgbClr val="00002E"/>
                </a:solidFill>
                <a:latin typeface="Nunito Semi Bold" pitchFamily="34" charset="0"/>
                <a:ea typeface="Nunito Semi Bold" pitchFamily="34" charset="-122"/>
                <a:cs typeface="Nunito Semi Bold" pitchFamily="34" charset="-120"/>
              </a:rPr>
              <a:t>資訊重編</a:t>
            </a:r>
            <a:endParaRPr lang="en-US" sz="1200" dirty="0"/>
          </a:p>
        </p:txBody>
      </p:sp>
      <p:sp>
        <p:nvSpPr>
          <p:cNvPr id="18" name="Text 16"/>
          <p:cNvSpPr/>
          <p:nvPr/>
        </p:nvSpPr>
        <p:spPr>
          <a:xfrm>
            <a:off x="1892975" y="5340787"/>
            <a:ext cx="11768614" cy="211217"/>
          </a:xfrm>
          <a:prstGeom prst="rect">
            <a:avLst/>
          </a:prstGeom>
          <a:noFill/>
          <a:ln/>
        </p:spPr>
        <p:txBody>
          <a:bodyPr wrap="none" lIns="0" tIns="0" rIns="0" bIns="0" rtlCol="0" anchor="t"/>
          <a:lstStyle/>
          <a:p>
            <a:pPr marL="0" indent="0" algn="l">
              <a:lnSpc>
                <a:spcPts val="1650"/>
              </a:lnSpc>
              <a:buNone/>
            </a:pPr>
            <a:r>
              <a:rPr lang="en-US" sz="1000" dirty="0">
                <a:solidFill>
                  <a:srgbClr val="00002E"/>
                </a:solidFill>
                <a:latin typeface="PT Sans" pitchFamily="34" charset="0"/>
                <a:ea typeface="PT Sans" pitchFamily="34" charset="-122"/>
                <a:cs typeface="PT Sans" pitchFamily="34" charset="-120"/>
              </a:rPr>
              <a:t>此版無資訊重編。未來將持續每年發行永續報告書，同時於公司官網公開發表。</a:t>
            </a:r>
            <a:endParaRPr lang="en-US" sz="1000" dirty="0"/>
          </a:p>
        </p:txBody>
      </p:sp>
      <p:sp>
        <p:nvSpPr>
          <p:cNvPr id="19" name="Shape 17"/>
          <p:cNvSpPr/>
          <p:nvPr/>
        </p:nvSpPr>
        <p:spPr>
          <a:xfrm>
            <a:off x="1299984" y="6105406"/>
            <a:ext cx="462201" cy="15240"/>
          </a:xfrm>
          <a:prstGeom prst="roundRect">
            <a:avLst>
              <a:gd name="adj" fmla="val 1299852"/>
            </a:avLst>
          </a:prstGeom>
          <a:solidFill>
            <a:srgbClr val="DA33BF"/>
          </a:solidFill>
          <a:ln/>
        </p:spPr>
        <p:txBody>
          <a:bodyPr/>
          <a:lstStyle/>
          <a:p>
            <a:endParaRPr lang="zh-TW" altLang="en-US"/>
          </a:p>
        </p:txBody>
      </p:sp>
      <p:sp>
        <p:nvSpPr>
          <p:cNvPr id="20" name="Shape 18"/>
          <p:cNvSpPr/>
          <p:nvPr/>
        </p:nvSpPr>
        <p:spPr>
          <a:xfrm>
            <a:off x="1018163" y="5964555"/>
            <a:ext cx="297061" cy="297061"/>
          </a:xfrm>
          <a:prstGeom prst="roundRect">
            <a:avLst>
              <a:gd name="adj" fmla="val 66686"/>
            </a:avLst>
          </a:prstGeom>
          <a:solidFill>
            <a:srgbClr val="F3F3FF"/>
          </a:solidFill>
          <a:ln w="15240">
            <a:solidFill>
              <a:srgbClr val="DA33BF"/>
            </a:solidFill>
            <a:prstDash val="solid"/>
          </a:ln>
        </p:spPr>
        <p:txBody>
          <a:bodyPr/>
          <a:lstStyle/>
          <a:p>
            <a:endParaRPr lang="zh-TW" altLang="en-US"/>
          </a:p>
        </p:txBody>
      </p:sp>
      <p:sp>
        <p:nvSpPr>
          <p:cNvPr id="21" name="Text 19"/>
          <p:cNvSpPr/>
          <p:nvPr/>
        </p:nvSpPr>
        <p:spPr>
          <a:xfrm>
            <a:off x="1110675" y="6019800"/>
            <a:ext cx="111919" cy="186452"/>
          </a:xfrm>
          <a:prstGeom prst="rect">
            <a:avLst/>
          </a:prstGeom>
          <a:noFill/>
          <a:ln/>
        </p:spPr>
        <p:txBody>
          <a:bodyPr wrap="none" lIns="0" tIns="0" rIns="0" bIns="0" rtlCol="0" anchor="t"/>
          <a:lstStyle/>
          <a:p>
            <a:pPr marL="0" indent="0" algn="ctr">
              <a:lnSpc>
                <a:spcPts val="1450"/>
              </a:lnSpc>
              <a:buNone/>
            </a:pPr>
            <a:r>
              <a:rPr lang="en-US" sz="1450" dirty="0">
                <a:solidFill>
                  <a:srgbClr val="00002E"/>
                </a:solidFill>
                <a:latin typeface="Nunito Semi Bold" pitchFamily="34" charset="0"/>
                <a:ea typeface="Nunito Semi Bold" pitchFamily="34" charset="-122"/>
                <a:cs typeface="Nunito Semi Bold" pitchFamily="34" charset="-120"/>
              </a:rPr>
              <a:t>3</a:t>
            </a:r>
            <a:endParaRPr lang="en-US" sz="1450" dirty="0"/>
          </a:p>
        </p:txBody>
      </p:sp>
      <p:sp>
        <p:nvSpPr>
          <p:cNvPr id="22" name="Text 20"/>
          <p:cNvSpPr/>
          <p:nvPr/>
        </p:nvSpPr>
        <p:spPr>
          <a:xfrm>
            <a:off x="1892975" y="5948124"/>
            <a:ext cx="1553647" cy="194191"/>
          </a:xfrm>
          <a:prstGeom prst="rect">
            <a:avLst/>
          </a:prstGeom>
          <a:noFill/>
          <a:ln/>
        </p:spPr>
        <p:txBody>
          <a:bodyPr wrap="none" lIns="0" tIns="0" rIns="0" bIns="0" rtlCol="0" anchor="t"/>
          <a:lstStyle/>
          <a:p>
            <a:pPr marL="0" indent="0" algn="l">
              <a:lnSpc>
                <a:spcPts val="1500"/>
              </a:lnSpc>
              <a:buNone/>
            </a:pPr>
            <a:r>
              <a:rPr lang="en-US" sz="1200" dirty="0">
                <a:solidFill>
                  <a:srgbClr val="00002E"/>
                </a:solidFill>
                <a:latin typeface="Nunito Semi Bold" pitchFamily="34" charset="0"/>
                <a:ea typeface="Nunito Semi Bold" pitchFamily="34" charset="-122"/>
                <a:cs typeface="Nunito Semi Bold" pitchFamily="34" charset="-120"/>
              </a:rPr>
              <a:t>數據量測</a:t>
            </a:r>
            <a:endParaRPr lang="en-US" sz="1200" dirty="0"/>
          </a:p>
        </p:txBody>
      </p:sp>
      <p:sp>
        <p:nvSpPr>
          <p:cNvPr id="23" name="Text 21"/>
          <p:cNvSpPr/>
          <p:nvPr/>
        </p:nvSpPr>
        <p:spPr>
          <a:xfrm>
            <a:off x="1892975" y="6221492"/>
            <a:ext cx="11768614" cy="422434"/>
          </a:xfrm>
          <a:prstGeom prst="rect">
            <a:avLst/>
          </a:prstGeom>
          <a:noFill/>
          <a:ln/>
        </p:spPr>
        <p:txBody>
          <a:bodyPr wrap="square" lIns="0" tIns="0" rIns="0" bIns="0" rtlCol="0" anchor="t"/>
          <a:lstStyle/>
          <a:p>
            <a:pPr marL="0" indent="0" algn="l">
              <a:lnSpc>
                <a:spcPts val="1650"/>
              </a:lnSpc>
              <a:buNone/>
            </a:pPr>
            <a:r>
              <a:rPr lang="en-US" sz="1000" dirty="0">
                <a:solidFill>
                  <a:srgbClr val="00002E"/>
                </a:solidFill>
                <a:latin typeface="PT Sans" pitchFamily="34" charset="0"/>
                <a:ea typeface="PT Sans" pitchFamily="34" charset="-122"/>
                <a:cs typeface="PT Sans" pitchFamily="34" charset="-120"/>
              </a:rPr>
              <a:t>本報告書由永續推動小組及相關執行單位統計相關數據，並以國際通用指標及單位呈現； 其中財務營運相關數據揭露範疇與年報一致。財務營運績效取自於年報，包含合併財務報表之所有關係企業，依據國際財務報告準則(IFRS)，幣值以新台幣計算，並由安侯建業聯合會計師事務所確認，詳情請參閱財報。</a:t>
            </a:r>
            <a:endParaRPr lang="en-US" sz="1000" dirty="0"/>
          </a:p>
        </p:txBody>
      </p:sp>
      <p:sp>
        <p:nvSpPr>
          <p:cNvPr id="24" name="Shape 22"/>
          <p:cNvSpPr/>
          <p:nvPr/>
        </p:nvSpPr>
        <p:spPr>
          <a:xfrm>
            <a:off x="1299984" y="7197328"/>
            <a:ext cx="462201" cy="15240"/>
          </a:xfrm>
          <a:prstGeom prst="roundRect">
            <a:avLst>
              <a:gd name="adj" fmla="val 1299852"/>
            </a:avLst>
          </a:prstGeom>
          <a:solidFill>
            <a:srgbClr val="2D4DF2"/>
          </a:solidFill>
          <a:ln/>
        </p:spPr>
        <p:txBody>
          <a:bodyPr/>
          <a:lstStyle/>
          <a:p>
            <a:endParaRPr lang="zh-TW" altLang="en-US"/>
          </a:p>
        </p:txBody>
      </p:sp>
      <p:sp>
        <p:nvSpPr>
          <p:cNvPr id="25" name="Shape 23"/>
          <p:cNvSpPr/>
          <p:nvPr/>
        </p:nvSpPr>
        <p:spPr>
          <a:xfrm>
            <a:off x="1018163" y="7056477"/>
            <a:ext cx="297061" cy="297061"/>
          </a:xfrm>
          <a:prstGeom prst="roundRect">
            <a:avLst>
              <a:gd name="adj" fmla="val 66686"/>
            </a:avLst>
          </a:prstGeom>
          <a:solidFill>
            <a:srgbClr val="F3F3FF"/>
          </a:solidFill>
          <a:ln w="15240">
            <a:solidFill>
              <a:srgbClr val="2D4DF2"/>
            </a:solidFill>
            <a:prstDash val="solid"/>
          </a:ln>
        </p:spPr>
        <p:txBody>
          <a:bodyPr/>
          <a:lstStyle/>
          <a:p>
            <a:endParaRPr lang="zh-TW" altLang="en-US"/>
          </a:p>
        </p:txBody>
      </p:sp>
      <p:sp>
        <p:nvSpPr>
          <p:cNvPr id="26" name="Text 24"/>
          <p:cNvSpPr/>
          <p:nvPr/>
        </p:nvSpPr>
        <p:spPr>
          <a:xfrm>
            <a:off x="1110675" y="7111722"/>
            <a:ext cx="111919" cy="186452"/>
          </a:xfrm>
          <a:prstGeom prst="rect">
            <a:avLst/>
          </a:prstGeom>
          <a:noFill/>
          <a:ln/>
        </p:spPr>
        <p:txBody>
          <a:bodyPr wrap="none" lIns="0" tIns="0" rIns="0" bIns="0" rtlCol="0" anchor="t"/>
          <a:lstStyle/>
          <a:p>
            <a:pPr marL="0" indent="0" algn="ctr">
              <a:lnSpc>
                <a:spcPts val="1450"/>
              </a:lnSpc>
              <a:buNone/>
            </a:pPr>
            <a:r>
              <a:rPr lang="en-US" sz="1450" dirty="0">
                <a:solidFill>
                  <a:srgbClr val="00002E"/>
                </a:solidFill>
                <a:latin typeface="Nunito Semi Bold" pitchFamily="34" charset="0"/>
                <a:ea typeface="Nunito Semi Bold" pitchFamily="34" charset="-122"/>
                <a:cs typeface="Nunito Semi Bold" pitchFamily="34" charset="-120"/>
              </a:rPr>
              <a:t>4</a:t>
            </a:r>
            <a:endParaRPr lang="en-US" sz="1450" dirty="0"/>
          </a:p>
        </p:txBody>
      </p:sp>
      <p:sp>
        <p:nvSpPr>
          <p:cNvPr id="27" name="Text 25"/>
          <p:cNvSpPr/>
          <p:nvPr/>
        </p:nvSpPr>
        <p:spPr>
          <a:xfrm>
            <a:off x="1892975" y="7040047"/>
            <a:ext cx="1553647" cy="194191"/>
          </a:xfrm>
          <a:prstGeom prst="rect">
            <a:avLst/>
          </a:prstGeom>
          <a:noFill/>
          <a:ln/>
        </p:spPr>
        <p:txBody>
          <a:bodyPr wrap="none" lIns="0" tIns="0" rIns="0" bIns="0" rtlCol="0" anchor="t"/>
          <a:lstStyle/>
          <a:p>
            <a:pPr marL="0" indent="0" algn="l">
              <a:lnSpc>
                <a:spcPts val="1500"/>
              </a:lnSpc>
              <a:buNone/>
            </a:pPr>
            <a:r>
              <a:rPr lang="en-US" sz="1200" dirty="0">
                <a:solidFill>
                  <a:srgbClr val="00002E"/>
                </a:solidFill>
                <a:latin typeface="Nunito Semi Bold" pitchFamily="34" charset="0"/>
                <a:ea typeface="Nunito Semi Bold" pitchFamily="34" charset="-122"/>
                <a:cs typeface="Nunito Semi Bold" pitchFamily="34" charset="-120"/>
              </a:rPr>
              <a:t>保證確信</a:t>
            </a:r>
            <a:endParaRPr lang="en-US" sz="1200" dirty="0"/>
          </a:p>
        </p:txBody>
      </p:sp>
      <p:sp>
        <p:nvSpPr>
          <p:cNvPr id="28" name="Text 26"/>
          <p:cNvSpPr/>
          <p:nvPr/>
        </p:nvSpPr>
        <p:spPr>
          <a:xfrm>
            <a:off x="1892975" y="7313414"/>
            <a:ext cx="11768614" cy="211217"/>
          </a:xfrm>
          <a:prstGeom prst="rect">
            <a:avLst/>
          </a:prstGeom>
          <a:noFill/>
          <a:ln/>
        </p:spPr>
        <p:txBody>
          <a:bodyPr wrap="none" lIns="0" tIns="0" rIns="0" bIns="0" rtlCol="0" anchor="t"/>
          <a:lstStyle/>
          <a:p>
            <a:pPr marL="0" indent="0" algn="l">
              <a:lnSpc>
                <a:spcPts val="1650"/>
              </a:lnSpc>
              <a:buNone/>
            </a:pPr>
            <a:r>
              <a:rPr lang="en-US" sz="1000" dirty="0">
                <a:solidFill>
                  <a:srgbClr val="00002E"/>
                </a:solidFill>
                <a:latin typeface="PT Sans" pitchFamily="34" charset="0"/>
                <a:ea typeface="PT Sans" pitchFamily="34" charset="-122"/>
                <a:cs typeface="PT Sans" pitchFamily="34" charset="-120"/>
              </a:rPr>
              <a:t>本報告書未經第三方查證，係由本公司自行宣告。</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4626742" cy="8223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4626742" cy="822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163" y="63595"/>
            <a:ext cx="7312035" cy="8166006"/>
            <a:chOff x="6095999" y="52996"/>
            <a:chExt cx="6093363" cy="6805005"/>
          </a:xfrm>
          <a:solidFill>
            <a:schemeClr val="accent5">
              <a:alpha val="10000"/>
            </a:schemeClr>
          </a:solidFill>
        </p:grpSpPr>
        <p:sp>
          <p:nvSpPr>
            <p:cNvPr id="13" name="Freeform: Shape 12">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矩形 1">
            <a:extLst>
              <a:ext uri="{FF2B5EF4-FFF2-40B4-BE49-F238E27FC236}">
                <a16:creationId xmlns:a16="http://schemas.microsoft.com/office/drawing/2014/main" id="{BBB04395-45AF-4452-B65F-F5A983C57DDE}"/>
              </a:ext>
            </a:extLst>
          </p:cNvPr>
          <p:cNvSpPr/>
          <p:nvPr/>
        </p:nvSpPr>
        <p:spPr>
          <a:xfrm>
            <a:off x="965606" y="3746041"/>
            <a:ext cx="4389664" cy="214381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altLang="zh-TW" sz="1900" b="1" kern="1200">
                <a:solidFill>
                  <a:schemeClr val="tx2"/>
                </a:solidFill>
                <a:latin typeface="+mj-lt"/>
                <a:ea typeface="+mj-ea"/>
                <a:cs typeface="+mj-cs"/>
              </a:rPr>
              <a:t>2-2. </a:t>
            </a:r>
            <a:r>
              <a:rPr lang="zh-TW" altLang="en-US" sz="1900" b="1" kern="1200">
                <a:solidFill>
                  <a:schemeClr val="tx2"/>
                </a:solidFill>
                <a:latin typeface="+mj-lt"/>
                <a:ea typeface="+mj-ea"/>
                <a:cs typeface="+mj-cs"/>
              </a:rPr>
              <a:t>經營績效業務範圍及產銷情形</a:t>
            </a:r>
          </a:p>
          <a:p>
            <a:pPr>
              <a:lnSpc>
                <a:spcPct val="90000"/>
              </a:lnSpc>
              <a:spcBef>
                <a:spcPct val="0"/>
              </a:spcBef>
              <a:spcAft>
                <a:spcPts val="600"/>
              </a:spcAft>
            </a:pPr>
            <a:r>
              <a:rPr lang="en-US" altLang="zh-TW" sz="1900" kern="1200">
                <a:solidFill>
                  <a:schemeClr val="tx2"/>
                </a:solidFill>
                <a:latin typeface="+mj-lt"/>
                <a:ea typeface="+mj-ea"/>
                <a:cs typeface="+mj-cs"/>
              </a:rPr>
              <a:t> </a:t>
            </a:r>
          </a:p>
          <a:p>
            <a:pPr>
              <a:lnSpc>
                <a:spcPct val="90000"/>
              </a:lnSpc>
              <a:spcBef>
                <a:spcPct val="0"/>
              </a:spcBef>
              <a:spcAft>
                <a:spcPts val="600"/>
              </a:spcAft>
            </a:pPr>
            <a:r>
              <a:rPr lang="zh-TW" altLang="en-US" sz="1900" kern="1200">
                <a:solidFill>
                  <a:schemeClr val="tx2"/>
                </a:solidFill>
                <a:latin typeface="+mj-lt"/>
                <a:ea typeface="+mj-ea"/>
                <a:cs typeface="+mj-cs"/>
              </a:rPr>
              <a:t>經營績效</a:t>
            </a:r>
            <a:endParaRPr lang="en-US" altLang="zh-TW" sz="1900" kern="1200">
              <a:solidFill>
                <a:schemeClr val="tx2"/>
              </a:solidFill>
              <a:latin typeface="+mj-lt"/>
              <a:ea typeface="+mj-ea"/>
              <a:cs typeface="+mj-cs"/>
            </a:endParaRPr>
          </a:p>
          <a:p>
            <a:pPr>
              <a:lnSpc>
                <a:spcPct val="90000"/>
              </a:lnSpc>
              <a:spcBef>
                <a:spcPct val="0"/>
              </a:spcBef>
              <a:spcAft>
                <a:spcPts val="600"/>
              </a:spcAft>
            </a:pPr>
            <a:r>
              <a:rPr lang="zh-TW" altLang="en-US" sz="1900" kern="1200">
                <a:solidFill>
                  <a:schemeClr val="tx2"/>
                </a:solidFill>
                <a:latin typeface="+mj-lt"/>
                <a:ea typeface="+mj-ea"/>
                <a:cs typeface="+mj-cs"/>
              </a:rPr>
              <a:t>訊達電腦五年度績效如下，定期揭露財務業務及公司治理資訊，相關資訊可至公開資訊觀測站上查詢。</a:t>
            </a:r>
            <a:endParaRPr lang="en-US" altLang="zh-TW" sz="1900" kern="1200">
              <a:solidFill>
                <a:schemeClr val="tx2"/>
              </a:solidFill>
              <a:latin typeface="+mj-lt"/>
              <a:ea typeface="+mj-ea"/>
              <a:cs typeface="+mj-cs"/>
            </a:endParaRPr>
          </a:p>
        </p:txBody>
      </p:sp>
      <p:graphicFrame>
        <p:nvGraphicFramePr>
          <p:cNvPr id="5" name="表格 4">
            <a:extLst>
              <a:ext uri="{FF2B5EF4-FFF2-40B4-BE49-F238E27FC236}">
                <a16:creationId xmlns:a16="http://schemas.microsoft.com/office/drawing/2014/main" id="{49C19A26-23D6-C997-FCAD-21D4E4370364}"/>
              </a:ext>
            </a:extLst>
          </p:cNvPr>
          <p:cNvGraphicFramePr>
            <a:graphicFrameLocks noGrp="1"/>
          </p:cNvGraphicFramePr>
          <p:nvPr>
            <p:extLst>
              <p:ext uri="{D42A27DB-BD31-4B8C-83A1-F6EECF244321}">
                <p14:modId xmlns:p14="http://schemas.microsoft.com/office/powerpoint/2010/main" val="1739792332"/>
              </p:ext>
            </p:extLst>
          </p:nvPr>
        </p:nvGraphicFramePr>
        <p:xfrm>
          <a:off x="7655209" y="1524230"/>
          <a:ext cx="6035043" cy="5171828"/>
        </p:xfrm>
        <a:graphic>
          <a:graphicData uri="http://schemas.openxmlformats.org/drawingml/2006/table">
            <a:tbl>
              <a:tblPr firstRow="1" bandRow="1">
                <a:tableStyleId>{5C22544A-7EE6-4342-B048-85BDC9FD1C3A}</a:tableStyleId>
              </a:tblPr>
              <a:tblGrid>
                <a:gridCol w="1801569">
                  <a:extLst>
                    <a:ext uri="{9D8B030D-6E8A-4147-A177-3AD203B41FA5}">
                      <a16:colId xmlns:a16="http://schemas.microsoft.com/office/drawing/2014/main" val="2236750408"/>
                    </a:ext>
                  </a:extLst>
                </a:gridCol>
                <a:gridCol w="814093">
                  <a:extLst>
                    <a:ext uri="{9D8B030D-6E8A-4147-A177-3AD203B41FA5}">
                      <a16:colId xmlns:a16="http://schemas.microsoft.com/office/drawing/2014/main" val="3650876792"/>
                    </a:ext>
                  </a:extLst>
                </a:gridCol>
                <a:gridCol w="899886">
                  <a:extLst>
                    <a:ext uri="{9D8B030D-6E8A-4147-A177-3AD203B41FA5}">
                      <a16:colId xmlns:a16="http://schemas.microsoft.com/office/drawing/2014/main" val="3490626241"/>
                    </a:ext>
                  </a:extLst>
                </a:gridCol>
                <a:gridCol w="814093">
                  <a:extLst>
                    <a:ext uri="{9D8B030D-6E8A-4147-A177-3AD203B41FA5}">
                      <a16:colId xmlns:a16="http://schemas.microsoft.com/office/drawing/2014/main" val="3794275584"/>
                    </a:ext>
                  </a:extLst>
                </a:gridCol>
                <a:gridCol w="891309">
                  <a:extLst>
                    <a:ext uri="{9D8B030D-6E8A-4147-A177-3AD203B41FA5}">
                      <a16:colId xmlns:a16="http://schemas.microsoft.com/office/drawing/2014/main" val="4202190902"/>
                    </a:ext>
                  </a:extLst>
                </a:gridCol>
                <a:gridCol w="814093">
                  <a:extLst>
                    <a:ext uri="{9D8B030D-6E8A-4147-A177-3AD203B41FA5}">
                      <a16:colId xmlns:a16="http://schemas.microsoft.com/office/drawing/2014/main" val="375920734"/>
                    </a:ext>
                  </a:extLst>
                </a:gridCol>
              </a:tblGrid>
              <a:tr h="233787">
                <a:tc gridSpan="6">
                  <a:txBody>
                    <a:bodyPr/>
                    <a:lstStyle/>
                    <a:p>
                      <a:pPr algn="ctr">
                        <a:spcAft>
                          <a:spcPts val="0"/>
                        </a:spcAft>
                      </a:pPr>
                      <a:r>
                        <a:rPr lang="zh-TW" sz="1300" kern="0">
                          <a:effectLst/>
                        </a:rPr>
                        <a:t>訊達電腦財務資料</a:t>
                      </a:r>
                      <a:r>
                        <a:rPr lang="en-US" sz="1300" kern="0">
                          <a:effectLst/>
                        </a:rPr>
                        <a:t>(</a:t>
                      </a:r>
                      <a:r>
                        <a:rPr lang="zh-TW" sz="1300" kern="0">
                          <a:effectLst/>
                        </a:rPr>
                        <a:t>單位</a:t>
                      </a:r>
                      <a:r>
                        <a:rPr lang="en-US" sz="1300" kern="0">
                          <a:effectLst/>
                        </a:rPr>
                        <a:t>:</a:t>
                      </a:r>
                      <a:r>
                        <a:rPr lang="zh-TW" sz="1300" kern="0">
                          <a:effectLst/>
                        </a:rPr>
                        <a:t>新台幣仟元</a:t>
                      </a:r>
                      <a:r>
                        <a:rPr lang="en-US" sz="1300" kern="0">
                          <a:effectLst/>
                        </a:rPr>
                        <a:t>)</a:t>
                      </a:r>
                      <a:endParaRPr lang="zh-TW" sz="1100" kern="100">
                        <a:effectLst/>
                        <a:latin typeface="Times New Roman" panose="02020603050405020304" pitchFamily="18" charset="0"/>
                        <a:ea typeface="新細明體" panose="02020500000000000000" pitchFamily="18" charset="-120"/>
                      </a:endParaRPr>
                    </a:p>
                  </a:txBody>
                  <a:tcPr marL="16362" marR="16362"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79737589"/>
                  </a:ext>
                </a:extLst>
              </a:tr>
              <a:tr h="233787">
                <a:tc>
                  <a:txBody>
                    <a:bodyPr/>
                    <a:lstStyle/>
                    <a:p>
                      <a:pPr>
                        <a:spcAft>
                          <a:spcPts val="0"/>
                        </a:spcAft>
                      </a:pPr>
                      <a:r>
                        <a:rPr lang="zh-TW" sz="1300" kern="0">
                          <a:effectLst/>
                        </a:rPr>
                        <a:t>項 目</a:t>
                      </a:r>
                      <a:r>
                        <a:rPr lang="en-US" sz="1300" kern="0">
                          <a:effectLst/>
                        </a:rPr>
                        <a:t>/</a:t>
                      </a:r>
                      <a:r>
                        <a:rPr lang="zh-TW" sz="1300" kern="0">
                          <a:effectLst/>
                        </a:rPr>
                        <a:t>年度</a:t>
                      </a:r>
                      <a:endParaRPr lang="zh-TW" sz="1100" kern="100">
                        <a:effectLst/>
                        <a:latin typeface="Times New Roman" panose="02020603050405020304" pitchFamily="18" charset="0"/>
                        <a:ea typeface="新細明體" panose="02020500000000000000" pitchFamily="18" charset="-120"/>
                      </a:endParaRPr>
                    </a:p>
                  </a:txBody>
                  <a:tcPr marL="16362" marR="16362" marT="0" marB="0" anchor="ctr"/>
                </a:tc>
                <a:tc>
                  <a:txBody>
                    <a:bodyPr/>
                    <a:lstStyle/>
                    <a:p>
                      <a:pPr algn="ctr">
                        <a:spcAft>
                          <a:spcPts val="0"/>
                        </a:spcAft>
                      </a:pPr>
                      <a:r>
                        <a:rPr lang="zh-TW" sz="1300" kern="0" dirty="0">
                          <a:effectLst/>
                        </a:rPr>
                        <a:t>一</a:t>
                      </a:r>
                      <a:r>
                        <a:rPr lang="zh-TW" altLang="en-US" sz="1300" kern="0" dirty="0">
                          <a:effectLst/>
                        </a:rPr>
                        <a:t>〇</a:t>
                      </a:r>
                      <a:r>
                        <a:rPr lang="zh-TW" sz="1300" kern="0" dirty="0">
                          <a:effectLst/>
                        </a:rPr>
                        <a:t>九年</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nchor="ctr"/>
                </a:tc>
                <a:tc>
                  <a:txBody>
                    <a:bodyPr/>
                    <a:lstStyle/>
                    <a:p>
                      <a:pPr algn="ctr">
                        <a:spcAft>
                          <a:spcPts val="0"/>
                        </a:spcAft>
                      </a:pPr>
                      <a:r>
                        <a:rPr lang="zh-TW" sz="1300" kern="0" dirty="0">
                          <a:effectLst/>
                        </a:rPr>
                        <a:t>一一</a:t>
                      </a:r>
                      <a:r>
                        <a:rPr lang="zh-TW" altLang="en-US" sz="1300" kern="0" dirty="0">
                          <a:effectLst/>
                        </a:rPr>
                        <a:t>〇</a:t>
                      </a:r>
                      <a:r>
                        <a:rPr lang="zh-TW" sz="1300" kern="0" dirty="0">
                          <a:effectLst/>
                        </a:rPr>
                        <a:t>年</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nchor="ctr"/>
                </a:tc>
                <a:tc>
                  <a:txBody>
                    <a:bodyPr/>
                    <a:lstStyle/>
                    <a:p>
                      <a:pPr algn="ctr">
                        <a:spcAft>
                          <a:spcPts val="0"/>
                        </a:spcAft>
                      </a:pPr>
                      <a:r>
                        <a:rPr lang="zh-TW" sz="1300" kern="0" dirty="0">
                          <a:effectLst/>
                        </a:rPr>
                        <a:t>一一一年</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nchor="ctr"/>
                </a:tc>
                <a:tc>
                  <a:txBody>
                    <a:bodyPr/>
                    <a:lstStyle/>
                    <a:p>
                      <a:pPr algn="ctr">
                        <a:spcAft>
                          <a:spcPts val="0"/>
                        </a:spcAft>
                      </a:pPr>
                      <a:r>
                        <a:rPr lang="zh-TW" sz="1300" kern="0" dirty="0">
                          <a:effectLst/>
                        </a:rPr>
                        <a:t>一一二年</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nchor="ctr"/>
                </a:tc>
                <a:tc>
                  <a:txBody>
                    <a:bodyPr/>
                    <a:lstStyle/>
                    <a:p>
                      <a:pPr algn="ctr">
                        <a:spcAft>
                          <a:spcPts val="0"/>
                        </a:spcAft>
                      </a:pPr>
                      <a:r>
                        <a:rPr lang="zh-TW" sz="1300" kern="0" dirty="0">
                          <a:effectLst/>
                        </a:rPr>
                        <a:t>一一</a:t>
                      </a:r>
                      <a:r>
                        <a:rPr lang="zh-TW" altLang="en-US" sz="1300" kern="0" dirty="0">
                          <a:effectLst/>
                        </a:rPr>
                        <a:t>三</a:t>
                      </a:r>
                      <a:r>
                        <a:rPr lang="zh-TW" sz="1300" kern="0" dirty="0">
                          <a:effectLst/>
                        </a:rPr>
                        <a:t>年</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nchor="ctr"/>
                </a:tc>
                <a:extLst>
                  <a:ext uri="{0D108BD9-81ED-4DB2-BD59-A6C34878D82A}">
                    <a16:rowId xmlns:a16="http://schemas.microsoft.com/office/drawing/2014/main" val="2591233493"/>
                  </a:ext>
                </a:extLst>
              </a:tr>
              <a:tr h="233787">
                <a:tc>
                  <a:txBody>
                    <a:bodyPr/>
                    <a:lstStyle/>
                    <a:p>
                      <a:pPr>
                        <a:spcAft>
                          <a:spcPts val="0"/>
                        </a:spcAft>
                      </a:pPr>
                      <a:r>
                        <a:rPr lang="zh-TW" sz="1300" kern="0">
                          <a:effectLst/>
                        </a:rPr>
                        <a:t>營業收入</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2,786,650</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2,519,623</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2,297,725|</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1,864,613</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1,853,917</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1788144613"/>
                  </a:ext>
                </a:extLst>
              </a:tr>
              <a:tr h="233787">
                <a:tc>
                  <a:txBody>
                    <a:bodyPr/>
                    <a:lstStyle/>
                    <a:p>
                      <a:pPr>
                        <a:spcAft>
                          <a:spcPts val="0"/>
                        </a:spcAft>
                      </a:pPr>
                      <a:r>
                        <a:rPr lang="zh-TW" sz="1300" kern="0">
                          <a:effectLst/>
                        </a:rPr>
                        <a:t>營業毛利</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243,869</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204,488</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180,568</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172,115</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167,964</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117116259"/>
                  </a:ext>
                </a:extLst>
              </a:tr>
              <a:tr h="233787">
                <a:tc>
                  <a:txBody>
                    <a:bodyPr/>
                    <a:lstStyle/>
                    <a:p>
                      <a:pPr>
                        <a:spcAft>
                          <a:spcPts val="0"/>
                        </a:spcAft>
                      </a:pPr>
                      <a:r>
                        <a:rPr lang="zh-TW" sz="1300" kern="0">
                          <a:effectLst/>
                        </a:rPr>
                        <a:t>營業</a:t>
                      </a:r>
                      <a:r>
                        <a:rPr lang="en-US" sz="1300" kern="0">
                          <a:effectLst/>
                        </a:rPr>
                        <a:t>(</a:t>
                      </a:r>
                      <a:r>
                        <a:rPr lang="zh-TW" sz="1300" kern="0">
                          <a:effectLst/>
                        </a:rPr>
                        <a:t>損</a:t>
                      </a:r>
                      <a:r>
                        <a:rPr lang="en-US" sz="1300" kern="0">
                          <a:effectLst/>
                        </a:rPr>
                        <a:t>)</a:t>
                      </a:r>
                      <a:r>
                        <a:rPr lang="zh-TW" sz="1300" kern="0">
                          <a:effectLst/>
                        </a:rPr>
                        <a:t>益</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65,771</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39,714</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18,778</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6,515</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12,796</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4065266720"/>
                  </a:ext>
                </a:extLst>
              </a:tr>
              <a:tr h="233787">
                <a:tc>
                  <a:txBody>
                    <a:bodyPr/>
                    <a:lstStyle/>
                    <a:p>
                      <a:pPr>
                        <a:spcAft>
                          <a:spcPts val="0"/>
                        </a:spcAft>
                      </a:pPr>
                      <a:r>
                        <a:rPr lang="zh-TW" sz="1300" kern="0" dirty="0">
                          <a:effectLst/>
                        </a:rPr>
                        <a:t>營業外收入及</a:t>
                      </a:r>
                      <a:r>
                        <a:rPr lang="en-US" sz="1300" kern="0" dirty="0">
                          <a:effectLst/>
                        </a:rPr>
                        <a:t>(</a:t>
                      </a:r>
                      <a:r>
                        <a:rPr lang="zh-TW" sz="1300" kern="0" dirty="0">
                          <a:effectLst/>
                        </a:rPr>
                        <a:t>支出</a:t>
                      </a:r>
                      <a:r>
                        <a:rPr lang="en-US" sz="1300" kern="0" dirty="0">
                          <a:effectLst/>
                        </a:rPr>
                        <a:t>)</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1,143</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(4,652)</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43,168</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1,074</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44,992</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2772079922"/>
                  </a:ext>
                </a:extLst>
              </a:tr>
              <a:tr h="233787">
                <a:tc>
                  <a:txBody>
                    <a:bodyPr/>
                    <a:lstStyle/>
                    <a:p>
                      <a:pPr>
                        <a:spcAft>
                          <a:spcPts val="0"/>
                        </a:spcAft>
                      </a:pPr>
                      <a:r>
                        <a:rPr lang="zh-TW" sz="1300" kern="0">
                          <a:effectLst/>
                        </a:rPr>
                        <a:t>稅前淨利</a:t>
                      </a:r>
                      <a:r>
                        <a:rPr lang="en-US" sz="1300" kern="0">
                          <a:effectLst/>
                        </a:rPr>
                        <a:t>(</a:t>
                      </a:r>
                      <a:r>
                        <a:rPr lang="zh-TW" sz="1300" kern="0">
                          <a:effectLst/>
                        </a:rPr>
                        <a:t>損</a:t>
                      </a:r>
                      <a:r>
                        <a:rPr lang="en-US" sz="1300" kern="0">
                          <a:effectLst/>
                        </a:rPr>
                        <a:t>)</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66,914</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35,062</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61,946</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7,589</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57,788</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1283177637"/>
                  </a:ext>
                </a:extLst>
              </a:tr>
              <a:tr h="632936">
                <a:tc>
                  <a:txBody>
                    <a:bodyPr/>
                    <a:lstStyle/>
                    <a:p>
                      <a:pPr>
                        <a:spcAft>
                          <a:spcPts val="0"/>
                        </a:spcAft>
                      </a:pPr>
                      <a:r>
                        <a:rPr lang="zh-TW" sz="1300" kern="0">
                          <a:effectLst/>
                        </a:rPr>
                        <a:t>繼續營業單位本期淨利</a:t>
                      </a:r>
                      <a:r>
                        <a:rPr lang="en-US" sz="1300" kern="0">
                          <a:effectLst/>
                        </a:rPr>
                        <a:t>(</a:t>
                      </a:r>
                      <a:r>
                        <a:rPr lang="zh-TW" sz="1300" kern="0">
                          <a:effectLst/>
                        </a:rPr>
                        <a:t>損</a:t>
                      </a:r>
                      <a:r>
                        <a:rPr lang="en-US" sz="1300" kern="0">
                          <a:effectLst/>
                        </a:rPr>
                        <a:t>)</a:t>
                      </a:r>
                      <a:br>
                        <a:rPr lang="en-US" sz="1300" kern="0">
                          <a:effectLst/>
                        </a:rPr>
                      </a:br>
                      <a:r>
                        <a:rPr lang="zh-TW" sz="1300" kern="0">
                          <a:effectLst/>
                        </a:rPr>
                        <a:t>本期淨利</a:t>
                      </a:r>
                      <a:r>
                        <a:rPr lang="en-US" sz="1300" kern="0">
                          <a:effectLst/>
                        </a:rPr>
                        <a:t>(</a:t>
                      </a:r>
                      <a:r>
                        <a:rPr lang="zh-TW" sz="1300" kern="0">
                          <a:effectLst/>
                        </a:rPr>
                        <a:t>損</a:t>
                      </a:r>
                      <a:r>
                        <a:rPr lang="en-US" sz="1300" kern="0">
                          <a:effectLst/>
                        </a:rPr>
                        <a:t>)</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55,235</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25,950</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49,548</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5,172</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51,271</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3694193703"/>
                  </a:ext>
                </a:extLst>
              </a:tr>
              <a:tr h="233787">
                <a:tc>
                  <a:txBody>
                    <a:bodyPr/>
                    <a:lstStyle/>
                    <a:p>
                      <a:pPr>
                        <a:spcAft>
                          <a:spcPts val="0"/>
                        </a:spcAft>
                      </a:pPr>
                      <a:r>
                        <a:rPr lang="zh-TW" sz="1300" kern="0">
                          <a:effectLst/>
                        </a:rPr>
                        <a:t>停業單位損失</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0</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0</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0</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0</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0</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1673756016"/>
                  </a:ext>
                </a:extLst>
              </a:tr>
              <a:tr h="233787">
                <a:tc>
                  <a:txBody>
                    <a:bodyPr/>
                    <a:lstStyle/>
                    <a:p>
                      <a:pPr>
                        <a:spcAft>
                          <a:spcPts val="0"/>
                        </a:spcAft>
                      </a:pPr>
                      <a:r>
                        <a:rPr lang="zh-TW" sz="1300" kern="0">
                          <a:effectLst/>
                        </a:rPr>
                        <a:t>本期淨利</a:t>
                      </a:r>
                      <a:r>
                        <a:rPr lang="en-US" sz="1300" kern="0">
                          <a:effectLst/>
                        </a:rPr>
                        <a:t> ( </a:t>
                      </a:r>
                      <a:r>
                        <a:rPr lang="zh-TW" sz="1300" kern="0">
                          <a:effectLst/>
                        </a:rPr>
                        <a:t>損</a:t>
                      </a:r>
                      <a:r>
                        <a:rPr lang="en-US" sz="1300" kern="0">
                          <a:effectLst/>
                        </a:rPr>
                        <a:t> )</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55,235</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25,950</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49,548</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5,172</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51,271</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2244902168"/>
                  </a:ext>
                </a:extLst>
              </a:tr>
              <a:tr h="433362">
                <a:tc>
                  <a:txBody>
                    <a:bodyPr/>
                    <a:lstStyle/>
                    <a:p>
                      <a:pPr>
                        <a:spcAft>
                          <a:spcPts val="0"/>
                        </a:spcAft>
                      </a:pPr>
                      <a:r>
                        <a:rPr lang="zh-TW" sz="1300" kern="0">
                          <a:effectLst/>
                        </a:rPr>
                        <a:t>本期其他綜合</a:t>
                      </a:r>
                      <a:r>
                        <a:rPr lang="en-US" sz="1300" kern="0">
                          <a:effectLst/>
                        </a:rPr>
                        <a:t> ( </a:t>
                      </a:r>
                      <a:r>
                        <a:rPr lang="zh-TW" sz="1300" kern="0">
                          <a:effectLst/>
                        </a:rPr>
                        <a:t>損</a:t>
                      </a:r>
                      <a:r>
                        <a:rPr lang="en-US" sz="1300" kern="0">
                          <a:effectLst/>
                        </a:rPr>
                        <a:t> ) </a:t>
                      </a:r>
                      <a:r>
                        <a:rPr lang="zh-TW" sz="1300" kern="0">
                          <a:effectLst/>
                        </a:rPr>
                        <a:t>益</a:t>
                      </a:r>
                      <a:br>
                        <a:rPr lang="en-US" sz="1300" kern="0">
                          <a:effectLst/>
                        </a:rPr>
                      </a:br>
                      <a:r>
                        <a:rPr lang="en-US" sz="1300" kern="0">
                          <a:effectLst/>
                        </a:rPr>
                        <a:t>( </a:t>
                      </a:r>
                      <a:r>
                        <a:rPr lang="zh-TW" sz="1300" kern="0">
                          <a:effectLst/>
                        </a:rPr>
                        <a:t>稅後淨額</a:t>
                      </a:r>
                      <a:r>
                        <a:rPr lang="en-US" sz="1300" kern="0">
                          <a:effectLst/>
                        </a:rPr>
                        <a:t> )</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712</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2,346</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7,276</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(2,926)</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6,054</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3455688424"/>
                  </a:ext>
                </a:extLst>
              </a:tr>
              <a:tr h="233787">
                <a:tc>
                  <a:txBody>
                    <a:bodyPr/>
                    <a:lstStyle/>
                    <a:p>
                      <a:pPr>
                        <a:spcAft>
                          <a:spcPts val="0"/>
                        </a:spcAft>
                      </a:pPr>
                      <a:r>
                        <a:rPr lang="zh-TW" sz="1300" kern="0">
                          <a:effectLst/>
                        </a:rPr>
                        <a:t>本期綜合</a:t>
                      </a:r>
                      <a:r>
                        <a:rPr lang="en-US" sz="1300" kern="0">
                          <a:effectLst/>
                        </a:rPr>
                        <a:t> ( </a:t>
                      </a:r>
                      <a:r>
                        <a:rPr lang="zh-TW" sz="1300" kern="0">
                          <a:effectLst/>
                        </a:rPr>
                        <a:t>損</a:t>
                      </a:r>
                      <a:r>
                        <a:rPr lang="en-US" sz="1300" kern="0">
                          <a:effectLst/>
                        </a:rPr>
                        <a:t> ) </a:t>
                      </a:r>
                      <a:r>
                        <a:rPr lang="zh-TW" sz="1300" kern="0">
                          <a:effectLst/>
                        </a:rPr>
                        <a:t>益總額</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55,947</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28,296</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56,824</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2,246</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57,325</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1076186581"/>
                  </a:ext>
                </a:extLst>
              </a:tr>
              <a:tr h="433362">
                <a:tc>
                  <a:txBody>
                    <a:bodyPr/>
                    <a:lstStyle/>
                    <a:p>
                      <a:pPr>
                        <a:spcAft>
                          <a:spcPts val="0"/>
                        </a:spcAft>
                      </a:pPr>
                      <a:r>
                        <a:rPr lang="zh-TW" sz="1300" kern="0">
                          <a:effectLst/>
                        </a:rPr>
                        <a:t>淨 利</a:t>
                      </a:r>
                      <a:r>
                        <a:rPr lang="en-US" sz="1300" kern="0">
                          <a:effectLst/>
                        </a:rPr>
                        <a:t> ( </a:t>
                      </a:r>
                      <a:r>
                        <a:rPr lang="zh-TW" sz="1300" kern="0">
                          <a:effectLst/>
                        </a:rPr>
                        <a:t>損</a:t>
                      </a:r>
                      <a:r>
                        <a:rPr lang="en-US" sz="1300" kern="0">
                          <a:effectLst/>
                        </a:rPr>
                        <a:t> ) </a:t>
                      </a:r>
                      <a:r>
                        <a:rPr lang="zh-TW" sz="1300" kern="0">
                          <a:effectLst/>
                        </a:rPr>
                        <a:t>歸屬於 母公司業主</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55,235 </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25,950 </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49,548 </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5,172 </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51,271</a:t>
                      </a:r>
                    </a:p>
                    <a:p>
                      <a:pPr algn="r">
                        <a:spcAft>
                          <a:spcPts val="0"/>
                        </a:spcAft>
                      </a:pPr>
                      <a:r>
                        <a:rPr lang="en-US" sz="1300" kern="0" dirty="0">
                          <a:effectLst/>
                        </a:rPr>
                        <a:t> </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1614201117"/>
                  </a:ext>
                </a:extLst>
              </a:tr>
              <a:tr h="233787">
                <a:tc>
                  <a:txBody>
                    <a:bodyPr/>
                    <a:lstStyle/>
                    <a:p>
                      <a:pPr>
                        <a:spcAft>
                          <a:spcPts val="0"/>
                        </a:spcAft>
                      </a:pPr>
                      <a:r>
                        <a:rPr lang="zh-TW" sz="1300" kern="0">
                          <a:effectLst/>
                        </a:rPr>
                        <a:t>淨利歸屬於非控制權益</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0</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0</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0</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0</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0</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848711231"/>
                  </a:ext>
                </a:extLst>
              </a:tr>
              <a:tr h="433362">
                <a:tc>
                  <a:txBody>
                    <a:bodyPr/>
                    <a:lstStyle/>
                    <a:p>
                      <a:pPr>
                        <a:spcAft>
                          <a:spcPts val="0"/>
                        </a:spcAft>
                      </a:pPr>
                      <a:r>
                        <a:rPr lang="zh-TW" sz="1300" kern="0">
                          <a:effectLst/>
                        </a:rPr>
                        <a:t>綜 合</a:t>
                      </a:r>
                      <a:r>
                        <a:rPr lang="en-US" sz="1300" kern="0">
                          <a:effectLst/>
                        </a:rPr>
                        <a:t> ( </a:t>
                      </a:r>
                      <a:r>
                        <a:rPr lang="zh-TW" sz="1300" kern="0">
                          <a:effectLst/>
                        </a:rPr>
                        <a:t>損</a:t>
                      </a:r>
                      <a:r>
                        <a:rPr lang="en-US" sz="1300" kern="0">
                          <a:effectLst/>
                        </a:rPr>
                        <a:t> ) </a:t>
                      </a:r>
                      <a:r>
                        <a:rPr lang="zh-TW" sz="1300" kern="0">
                          <a:effectLst/>
                        </a:rPr>
                        <a:t>益總額歸屬</a:t>
                      </a:r>
                      <a:r>
                        <a:rPr lang="en-US" sz="1300" kern="0">
                          <a:effectLst/>
                        </a:rPr>
                        <a:t> </a:t>
                      </a:r>
                      <a:br>
                        <a:rPr lang="en-US" sz="1300" kern="0">
                          <a:effectLst/>
                        </a:rPr>
                      </a:br>
                      <a:r>
                        <a:rPr lang="zh-TW" sz="1300" kern="0">
                          <a:effectLst/>
                        </a:rPr>
                        <a:t>於母公司業主</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55,947 </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28,296 </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56,824 </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2,246 </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300" kern="0" dirty="0">
                          <a:effectLst/>
                        </a:rPr>
                        <a:t>57,325</a:t>
                      </a:r>
                      <a:endParaRPr lang="zh-TW" altLang="zh-TW" sz="1100" kern="100" dirty="0">
                        <a:effectLst/>
                        <a:latin typeface="Times New Roman" panose="02020603050405020304" pitchFamily="18" charset="0"/>
                        <a:ea typeface="+mn-ea"/>
                      </a:endParaRPr>
                    </a:p>
                    <a:p>
                      <a:pPr algn="r">
                        <a:spcAft>
                          <a:spcPts val="0"/>
                        </a:spcAft>
                      </a:pPr>
                      <a:r>
                        <a:rPr lang="en-US" sz="1300" kern="0" dirty="0">
                          <a:effectLst/>
                        </a:rPr>
                        <a:t> </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4184548880"/>
                  </a:ext>
                </a:extLst>
              </a:tr>
              <a:tr h="433362">
                <a:tc>
                  <a:txBody>
                    <a:bodyPr/>
                    <a:lstStyle/>
                    <a:p>
                      <a:pPr>
                        <a:spcAft>
                          <a:spcPts val="0"/>
                        </a:spcAft>
                      </a:pPr>
                      <a:r>
                        <a:rPr lang="zh-TW" sz="1300" kern="0">
                          <a:effectLst/>
                        </a:rPr>
                        <a:t>綜 合</a:t>
                      </a:r>
                      <a:r>
                        <a:rPr lang="en-US" sz="1300" kern="0">
                          <a:effectLst/>
                        </a:rPr>
                        <a:t> ( </a:t>
                      </a:r>
                      <a:r>
                        <a:rPr lang="zh-TW" sz="1300" kern="0">
                          <a:effectLst/>
                        </a:rPr>
                        <a:t>損</a:t>
                      </a:r>
                      <a:r>
                        <a:rPr lang="en-US" sz="1300" kern="0">
                          <a:effectLst/>
                        </a:rPr>
                        <a:t> ) </a:t>
                      </a:r>
                      <a:r>
                        <a:rPr lang="zh-TW" sz="1300" kern="0">
                          <a:effectLst/>
                        </a:rPr>
                        <a:t>益總額歸屬</a:t>
                      </a:r>
                      <a:r>
                        <a:rPr lang="en-US" sz="1300" kern="0">
                          <a:effectLst/>
                        </a:rPr>
                        <a:t> </a:t>
                      </a:r>
                      <a:br>
                        <a:rPr lang="en-US" sz="1300" kern="0">
                          <a:effectLst/>
                        </a:rPr>
                      </a:br>
                      <a:r>
                        <a:rPr lang="zh-TW" sz="1300" kern="0">
                          <a:effectLst/>
                        </a:rPr>
                        <a:t>於非控制權益</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0</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0</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0</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0</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0</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3829751560"/>
                  </a:ext>
                </a:extLst>
              </a:tr>
              <a:tr h="233787">
                <a:tc>
                  <a:txBody>
                    <a:bodyPr/>
                    <a:lstStyle/>
                    <a:p>
                      <a:pPr>
                        <a:spcAft>
                          <a:spcPts val="0"/>
                        </a:spcAft>
                      </a:pPr>
                      <a:r>
                        <a:rPr lang="zh-TW" sz="1300" kern="0">
                          <a:effectLst/>
                        </a:rPr>
                        <a:t>每股盈餘</a:t>
                      </a:r>
                      <a:r>
                        <a:rPr lang="en-US" sz="1300" kern="0">
                          <a:effectLst/>
                        </a:rPr>
                        <a:t> ( </a:t>
                      </a:r>
                      <a:r>
                        <a:rPr lang="zh-TW" sz="1300" kern="0">
                          <a:effectLst/>
                        </a:rPr>
                        <a:t>虧 損</a:t>
                      </a:r>
                      <a:r>
                        <a:rPr lang="en-US" sz="1300" kern="0">
                          <a:effectLst/>
                        </a:rPr>
                        <a:t> )</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1.44</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0.68</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a:effectLst/>
                        </a:rPr>
                        <a:t>1.07</a:t>
                      </a:r>
                      <a:endParaRPr lang="zh-TW" sz="1100" kern="10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sz="1300" kern="0" dirty="0">
                          <a:effectLst/>
                        </a:rPr>
                        <a:t>0.1</a:t>
                      </a:r>
                      <a:r>
                        <a:rPr lang="en-US" altLang="zh-TW" sz="1300" kern="0" dirty="0">
                          <a:effectLst/>
                        </a:rPr>
                        <a:t>0</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tc>
                  <a:txBody>
                    <a:bodyPr/>
                    <a:lstStyle/>
                    <a:p>
                      <a:pPr algn="r">
                        <a:spcAft>
                          <a:spcPts val="0"/>
                        </a:spcAft>
                      </a:pPr>
                      <a:r>
                        <a:rPr lang="en-US" altLang="zh-TW" sz="1300" kern="0" dirty="0">
                          <a:effectLst/>
                        </a:rPr>
                        <a:t>1</a:t>
                      </a:r>
                      <a:r>
                        <a:rPr lang="en-US" sz="1300" kern="0" dirty="0">
                          <a:effectLst/>
                        </a:rPr>
                        <a:t>.</a:t>
                      </a:r>
                      <a:r>
                        <a:rPr lang="en-US" altLang="zh-TW" sz="1300" kern="0" dirty="0">
                          <a:effectLst/>
                        </a:rPr>
                        <a:t>03</a:t>
                      </a:r>
                      <a:endParaRPr lang="zh-TW" sz="1100" kern="100" dirty="0">
                        <a:effectLst/>
                        <a:latin typeface="Times New Roman" panose="02020603050405020304" pitchFamily="18" charset="0"/>
                        <a:ea typeface="新細明體" panose="02020500000000000000" pitchFamily="18" charset="-120"/>
                      </a:endParaRPr>
                    </a:p>
                  </a:txBody>
                  <a:tcPr marL="16362" marR="16362" marT="0" marB="0"/>
                </a:tc>
                <a:extLst>
                  <a:ext uri="{0D108BD9-81ED-4DB2-BD59-A6C34878D82A}">
                    <a16:rowId xmlns:a16="http://schemas.microsoft.com/office/drawing/2014/main" val="1388886517"/>
                  </a:ext>
                </a:extLst>
              </a:tr>
            </a:tbl>
          </a:graphicData>
        </a:graphic>
      </p:graphicFrame>
    </p:spTree>
    <p:extLst>
      <p:ext uri="{BB962C8B-B14F-4D97-AF65-F5344CB8AC3E}">
        <p14:creationId xmlns:p14="http://schemas.microsoft.com/office/powerpoint/2010/main" val="3441679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矩形 1">
            <a:extLst>
              <a:ext uri="{FF2B5EF4-FFF2-40B4-BE49-F238E27FC236}">
                <a16:creationId xmlns:a16="http://schemas.microsoft.com/office/drawing/2014/main" id="{DA643060-E0C3-4710-836C-CC187A8BD0D9}"/>
              </a:ext>
            </a:extLst>
          </p:cNvPr>
          <p:cNvSpPr/>
          <p:nvPr/>
        </p:nvSpPr>
        <p:spPr>
          <a:xfrm>
            <a:off x="1049778" y="958443"/>
            <a:ext cx="6265422" cy="36864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zh-TW" altLang="en-US" sz="3300" kern="1200">
                <a:solidFill>
                  <a:schemeClr val="tx1"/>
                </a:solidFill>
                <a:latin typeface="+mj-lt"/>
                <a:ea typeface="+mj-ea"/>
                <a:cs typeface="+mj-cs"/>
              </a:rPr>
              <a:t>稅務治理</a:t>
            </a:r>
            <a:endParaRPr lang="en-US" altLang="zh-TW" sz="3300" kern="1200">
              <a:solidFill>
                <a:schemeClr val="tx1"/>
              </a:solidFill>
              <a:latin typeface="+mj-lt"/>
              <a:ea typeface="+mj-ea"/>
              <a:cs typeface="+mj-cs"/>
            </a:endParaRPr>
          </a:p>
          <a:p>
            <a:pPr algn="ctr">
              <a:lnSpc>
                <a:spcPct val="90000"/>
              </a:lnSpc>
              <a:spcBef>
                <a:spcPct val="0"/>
              </a:spcBef>
              <a:spcAft>
                <a:spcPts val="600"/>
              </a:spcAft>
            </a:pPr>
            <a:r>
              <a:rPr lang="zh-TW" altLang="en-US" sz="3300" kern="1200">
                <a:solidFill>
                  <a:schemeClr val="tx1"/>
                </a:solidFill>
                <a:latin typeface="+mj-lt"/>
                <a:ea typeface="+mj-ea"/>
                <a:cs typeface="+mj-cs"/>
              </a:rPr>
              <a:t>訊達電腦與當地稅務機關保持良好合作，並嚴格遵守稅務規定。所有稅務申報和稅款繳納均按時完成，積極履行企業公民的誠實納稅責任。透過強化稅務管理，進一步提升企業形象與價值。</a:t>
            </a:r>
            <a:endParaRPr lang="en-US" altLang="zh-TW" sz="3300" kern="1200">
              <a:solidFill>
                <a:schemeClr val="tx1"/>
              </a:solidFill>
              <a:latin typeface="+mj-lt"/>
              <a:ea typeface="+mj-ea"/>
              <a:cs typeface="+mj-cs"/>
            </a:endParaRPr>
          </a:p>
        </p:txBody>
      </p:sp>
      <p:sp>
        <p:nvSpPr>
          <p:cNvPr id="10" name="Freeform: Shape 9">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4870" y="0"/>
            <a:ext cx="2084882" cy="1151443"/>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11">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80803" y="1"/>
            <a:ext cx="1386170" cy="709211"/>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3">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38710" y="3499494"/>
            <a:ext cx="191690" cy="663595"/>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5">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8128" y="6861487"/>
            <a:ext cx="2125930" cy="1368114"/>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013" y="7510507"/>
            <a:ext cx="1879128" cy="719094"/>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72584" y="7002780"/>
            <a:ext cx="1857816" cy="122682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3" name="表格 2">
            <a:extLst>
              <a:ext uri="{FF2B5EF4-FFF2-40B4-BE49-F238E27FC236}">
                <a16:creationId xmlns:a16="http://schemas.microsoft.com/office/drawing/2014/main" id="{624C2E45-0E4C-44A0-B22C-F2AD0995574C}"/>
              </a:ext>
            </a:extLst>
          </p:cNvPr>
          <p:cNvGraphicFramePr>
            <a:graphicFrameLocks noGrp="1"/>
          </p:cNvGraphicFramePr>
          <p:nvPr>
            <p:extLst>
              <p:ext uri="{D42A27DB-BD31-4B8C-83A1-F6EECF244321}">
                <p14:modId xmlns:p14="http://schemas.microsoft.com/office/powerpoint/2010/main" val="1106465767"/>
              </p:ext>
            </p:extLst>
          </p:nvPr>
        </p:nvGraphicFramePr>
        <p:xfrm>
          <a:off x="7981491" y="2051344"/>
          <a:ext cx="5927405" cy="3667380"/>
        </p:xfrm>
        <a:graphic>
          <a:graphicData uri="http://schemas.openxmlformats.org/drawingml/2006/table">
            <a:tbl>
              <a:tblPr firstRow="1" bandRow="1">
                <a:tableStyleId>{5C22544A-7EE6-4342-B048-85BDC9FD1C3A}</a:tableStyleId>
              </a:tblPr>
              <a:tblGrid>
                <a:gridCol w="5927405">
                  <a:extLst>
                    <a:ext uri="{9D8B030D-6E8A-4147-A177-3AD203B41FA5}">
                      <a16:colId xmlns:a16="http://schemas.microsoft.com/office/drawing/2014/main" val="3789079958"/>
                    </a:ext>
                  </a:extLst>
                </a:gridCol>
              </a:tblGrid>
              <a:tr h="321288">
                <a:tc>
                  <a:txBody>
                    <a:bodyPr/>
                    <a:lstStyle/>
                    <a:p>
                      <a:pPr algn="ctr">
                        <a:spcAft>
                          <a:spcPts val="0"/>
                        </a:spcAft>
                      </a:pPr>
                      <a:r>
                        <a:rPr lang="zh-TW" sz="1800" kern="0">
                          <a:effectLst/>
                        </a:rPr>
                        <a:t>稅務政策</a:t>
                      </a:r>
                      <a:endParaRPr lang="zh-TW" sz="1500" kern="100">
                        <a:effectLst/>
                        <a:latin typeface="Times New Roman" panose="02020603050405020304" pitchFamily="18" charset="0"/>
                        <a:ea typeface="新細明體" panose="02020500000000000000" pitchFamily="18" charset="-120"/>
                      </a:endParaRPr>
                    </a:p>
                  </a:txBody>
                  <a:tcPr marL="22856" marR="22856" marT="0" marB="0" anchor="ctr"/>
                </a:tc>
                <a:extLst>
                  <a:ext uri="{0D108BD9-81ED-4DB2-BD59-A6C34878D82A}">
                    <a16:rowId xmlns:a16="http://schemas.microsoft.com/office/drawing/2014/main" val="3969096115"/>
                  </a:ext>
                </a:extLst>
              </a:tr>
              <a:tr h="595557">
                <a:tc>
                  <a:txBody>
                    <a:bodyPr/>
                    <a:lstStyle/>
                    <a:p>
                      <a:pPr>
                        <a:spcAft>
                          <a:spcPts val="0"/>
                        </a:spcAft>
                      </a:pPr>
                      <a:r>
                        <a:rPr lang="zh-TW" sz="1800" kern="0">
                          <a:effectLst/>
                        </a:rPr>
                        <a:t>•恪遵各營運據點當地稅務法規與稅務相閲資訊掲露要求，落實財務報告資訊公開透明。</a:t>
                      </a:r>
                      <a:endParaRPr lang="zh-TW" sz="1500" kern="100">
                        <a:effectLst/>
                        <a:latin typeface="Times New Roman" panose="02020603050405020304" pitchFamily="18" charset="0"/>
                        <a:ea typeface="新細明體" panose="02020500000000000000" pitchFamily="18" charset="-120"/>
                      </a:endParaRPr>
                    </a:p>
                  </a:txBody>
                  <a:tcPr marL="22856" marR="22856" marT="0" marB="0" anchor="b"/>
                </a:tc>
                <a:extLst>
                  <a:ext uri="{0D108BD9-81ED-4DB2-BD59-A6C34878D82A}">
                    <a16:rowId xmlns:a16="http://schemas.microsoft.com/office/drawing/2014/main" val="3096423056"/>
                  </a:ext>
                </a:extLst>
              </a:tr>
              <a:tr h="595557">
                <a:tc>
                  <a:txBody>
                    <a:bodyPr/>
                    <a:lstStyle/>
                    <a:p>
                      <a:pPr>
                        <a:spcAft>
                          <a:spcPts val="0"/>
                        </a:spcAft>
                      </a:pPr>
                      <a:r>
                        <a:rPr lang="zh-TW" sz="1800" kern="0">
                          <a:effectLst/>
                        </a:rPr>
                        <a:t>•關係企業問交易依據常規交易原則，並遵循經濟合作暨發展組織（</a:t>
                      </a:r>
                      <a:r>
                        <a:rPr lang="en-US" sz="1800" kern="0">
                          <a:effectLst/>
                        </a:rPr>
                        <a:t>OECD</a:t>
                      </a:r>
                      <a:r>
                        <a:rPr lang="zh-TW" sz="1800" kern="0">
                          <a:effectLst/>
                        </a:rPr>
                        <a:t>）所公布移轉訂價指導原則。</a:t>
                      </a:r>
                      <a:endParaRPr lang="zh-TW" sz="1500" kern="100">
                        <a:effectLst/>
                        <a:latin typeface="Times New Roman" panose="02020603050405020304" pitchFamily="18" charset="0"/>
                        <a:ea typeface="新細明體" panose="02020500000000000000" pitchFamily="18" charset="-120"/>
                      </a:endParaRPr>
                    </a:p>
                  </a:txBody>
                  <a:tcPr marL="22856" marR="22856" marT="0" marB="0" anchor="ctr"/>
                </a:tc>
                <a:extLst>
                  <a:ext uri="{0D108BD9-81ED-4DB2-BD59-A6C34878D82A}">
                    <a16:rowId xmlns:a16="http://schemas.microsoft.com/office/drawing/2014/main" val="2251380281"/>
                  </a:ext>
                </a:extLst>
              </a:tr>
              <a:tr h="595557">
                <a:tc>
                  <a:txBody>
                    <a:bodyPr/>
                    <a:lstStyle/>
                    <a:p>
                      <a:pPr>
                        <a:spcAft>
                          <a:spcPts val="0"/>
                        </a:spcAft>
                      </a:pPr>
                      <a:r>
                        <a:rPr lang="zh-TW" sz="1800" kern="0">
                          <a:effectLst/>
                        </a:rPr>
                        <a:t>•避免以不當避稅為目的將交易活動移轉到無實質營運的低稅率國家或避稅天堂。</a:t>
                      </a:r>
                      <a:endParaRPr lang="zh-TW" sz="1500" kern="100">
                        <a:effectLst/>
                        <a:latin typeface="Times New Roman" panose="02020603050405020304" pitchFamily="18" charset="0"/>
                        <a:ea typeface="新細明體" panose="02020500000000000000" pitchFamily="18" charset="-120"/>
                      </a:endParaRPr>
                    </a:p>
                  </a:txBody>
                  <a:tcPr marL="22856" marR="22856" marT="0" marB="0" anchor="ctr"/>
                </a:tc>
                <a:extLst>
                  <a:ext uri="{0D108BD9-81ED-4DB2-BD59-A6C34878D82A}">
                    <a16:rowId xmlns:a16="http://schemas.microsoft.com/office/drawing/2014/main" val="3607112998"/>
                  </a:ext>
                </a:extLst>
              </a:tr>
              <a:tr h="321288">
                <a:tc>
                  <a:txBody>
                    <a:bodyPr/>
                    <a:lstStyle/>
                    <a:p>
                      <a:pPr>
                        <a:spcAft>
                          <a:spcPts val="0"/>
                        </a:spcAft>
                      </a:pPr>
                      <a:r>
                        <a:rPr lang="zh-TW" sz="1800" kern="0">
                          <a:effectLst/>
                        </a:rPr>
                        <a:t>•提升稅務人員專業智能及能力，以優化稅務管理效率。</a:t>
                      </a:r>
                      <a:endParaRPr lang="zh-TW" sz="1500" kern="100">
                        <a:effectLst/>
                        <a:latin typeface="Times New Roman" panose="02020603050405020304" pitchFamily="18" charset="0"/>
                        <a:ea typeface="新細明體" panose="02020500000000000000" pitchFamily="18" charset="-120"/>
                      </a:endParaRPr>
                    </a:p>
                  </a:txBody>
                  <a:tcPr marL="22856" marR="22856" marT="0" marB="0" anchor="ctr"/>
                </a:tc>
                <a:extLst>
                  <a:ext uri="{0D108BD9-81ED-4DB2-BD59-A6C34878D82A}">
                    <a16:rowId xmlns:a16="http://schemas.microsoft.com/office/drawing/2014/main" val="2993201958"/>
                  </a:ext>
                </a:extLst>
              </a:tr>
              <a:tr h="595557">
                <a:tc>
                  <a:txBody>
                    <a:bodyPr/>
                    <a:lstStyle/>
                    <a:p>
                      <a:pPr>
                        <a:spcAft>
                          <a:spcPts val="0"/>
                        </a:spcAft>
                      </a:pPr>
                      <a:r>
                        <a:rPr lang="zh-TW" sz="1800" kern="0">
                          <a:effectLst/>
                        </a:rPr>
                        <a:t>•秉持誠信經營理念，支持政府推動永續發展相關政策，並與各地稅務機閲保持溝通管道暢通。</a:t>
                      </a:r>
                      <a:endParaRPr lang="zh-TW" sz="1500" kern="100">
                        <a:effectLst/>
                        <a:latin typeface="Times New Roman" panose="02020603050405020304" pitchFamily="18" charset="0"/>
                        <a:ea typeface="新細明體" panose="02020500000000000000" pitchFamily="18" charset="-120"/>
                      </a:endParaRPr>
                    </a:p>
                  </a:txBody>
                  <a:tcPr marL="22856" marR="22856" marT="0" marB="0" anchor="ctr"/>
                </a:tc>
                <a:extLst>
                  <a:ext uri="{0D108BD9-81ED-4DB2-BD59-A6C34878D82A}">
                    <a16:rowId xmlns:a16="http://schemas.microsoft.com/office/drawing/2014/main" val="1764629445"/>
                  </a:ext>
                </a:extLst>
              </a:tr>
              <a:tr h="321288">
                <a:tc>
                  <a:txBody>
                    <a:bodyPr/>
                    <a:lstStyle/>
                    <a:p>
                      <a:pPr>
                        <a:spcAft>
                          <a:spcPts val="0"/>
                        </a:spcAft>
                      </a:pPr>
                      <a:r>
                        <a:rPr lang="zh-TW" sz="1800" kern="0">
                          <a:effectLst/>
                        </a:rPr>
                        <a:t>•公司重要決策皆考虽稅務影響。</a:t>
                      </a:r>
                      <a:endParaRPr lang="zh-TW" sz="1500" kern="100">
                        <a:effectLst/>
                        <a:latin typeface="Times New Roman" panose="02020603050405020304" pitchFamily="18" charset="0"/>
                        <a:ea typeface="新細明體" panose="02020500000000000000" pitchFamily="18" charset="-120"/>
                      </a:endParaRPr>
                    </a:p>
                  </a:txBody>
                  <a:tcPr marL="22856" marR="22856" marT="0" marB="0" anchor="ctr"/>
                </a:tc>
                <a:extLst>
                  <a:ext uri="{0D108BD9-81ED-4DB2-BD59-A6C34878D82A}">
                    <a16:rowId xmlns:a16="http://schemas.microsoft.com/office/drawing/2014/main" val="1104737572"/>
                  </a:ext>
                </a:extLst>
              </a:tr>
              <a:tr h="321288">
                <a:tc>
                  <a:txBody>
                    <a:bodyPr/>
                    <a:lstStyle/>
                    <a:p>
                      <a:pPr>
                        <a:spcAft>
                          <a:spcPts val="0"/>
                        </a:spcAft>
                      </a:pPr>
                      <a:r>
                        <a:rPr lang="zh-TW" sz="1800" kern="0">
                          <a:effectLst/>
                        </a:rPr>
                        <a:t>•優化稅務管理，強化風險管理，為股東創造價值。</a:t>
                      </a:r>
                      <a:endParaRPr lang="zh-TW" sz="1500" kern="100">
                        <a:effectLst/>
                        <a:latin typeface="Times New Roman" panose="02020603050405020304" pitchFamily="18" charset="0"/>
                        <a:ea typeface="新細明體" panose="02020500000000000000" pitchFamily="18" charset="-120"/>
                      </a:endParaRPr>
                    </a:p>
                  </a:txBody>
                  <a:tcPr marL="22856" marR="22856" marT="0" marB="0" anchor="ctr"/>
                </a:tc>
                <a:extLst>
                  <a:ext uri="{0D108BD9-81ED-4DB2-BD59-A6C34878D82A}">
                    <a16:rowId xmlns:a16="http://schemas.microsoft.com/office/drawing/2014/main" val="106418829"/>
                  </a:ext>
                </a:extLst>
              </a:tr>
            </a:tbl>
          </a:graphicData>
        </a:graphic>
      </p:graphicFrame>
    </p:spTree>
    <p:extLst>
      <p:ext uri="{BB962C8B-B14F-4D97-AF65-F5344CB8AC3E}">
        <p14:creationId xmlns:p14="http://schemas.microsoft.com/office/powerpoint/2010/main" val="115124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E37BBFA-E574-7B12-B629-334BC96165B7}"/>
              </a:ext>
            </a:extLst>
          </p:cNvPr>
          <p:cNvSpPr/>
          <p:nvPr/>
        </p:nvSpPr>
        <p:spPr>
          <a:xfrm>
            <a:off x="1557020" y="989806"/>
            <a:ext cx="7315200" cy="2308324"/>
          </a:xfrm>
          <a:prstGeom prst="rect">
            <a:avLst/>
          </a:prstGeom>
        </p:spPr>
        <p:txBody>
          <a:bodyPr>
            <a:spAutoFit/>
          </a:bodyPr>
          <a:lstStyle/>
          <a:p>
            <a:pPr>
              <a:spcAft>
                <a:spcPts val="0"/>
              </a:spcAft>
            </a:pPr>
            <a:r>
              <a:rPr lang="zh-TW" altLang="zh-TW" kern="100" dirty="0">
                <a:latin typeface="Times New Roman" panose="02020603050405020304" pitchFamily="18" charset="0"/>
                <a:ea typeface="細明體" panose="02020509000000000000" pitchFamily="49" charset="-120"/>
              </a:rPr>
              <a:t>註：有效稅率</a:t>
            </a:r>
            <a:r>
              <a:rPr lang="en-US" altLang="zh-TW" kern="100" dirty="0">
                <a:latin typeface="Times New Roman" panose="02020603050405020304" pitchFamily="18" charset="0"/>
                <a:ea typeface="細明體" panose="02020509000000000000" pitchFamily="49" charset="-120"/>
              </a:rPr>
              <a:t> = </a:t>
            </a:r>
            <a:r>
              <a:rPr lang="zh-TW" altLang="zh-TW" kern="100" dirty="0">
                <a:latin typeface="Times New Roman" panose="02020603050405020304" pitchFamily="18" charset="0"/>
                <a:ea typeface="細明體" panose="02020509000000000000" pitchFamily="49" charset="-120"/>
              </a:rPr>
              <a:t>所得稅費用／稅前淨利</a:t>
            </a:r>
            <a:r>
              <a:rPr lang="en-US" altLang="zh-TW" kern="100" dirty="0">
                <a:latin typeface="Times New Roman" panose="02020603050405020304" pitchFamily="18" charset="0"/>
                <a:ea typeface="細明體" panose="02020509000000000000" pitchFamily="49" charset="-120"/>
              </a:rPr>
              <a:t> *100%</a:t>
            </a:r>
            <a:endParaRPr lang="zh-TW" altLang="zh-TW" sz="1600" kern="100" dirty="0">
              <a:latin typeface="Times New Roman" panose="02020603050405020304" pitchFamily="18" charset="0"/>
            </a:endParaRPr>
          </a:p>
          <a:p>
            <a:pPr>
              <a:spcAft>
                <a:spcPts val="0"/>
              </a:spcAft>
            </a:pPr>
            <a:r>
              <a:rPr lang="zh-TW" altLang="zh-TW" kern="100" dirty="0">
                <a:latin typeface="Times New Roman" panose="02020603050405020304" pitchFamily="18" charset="0"/>
                <a:ea typeface="細明體" panose="02020509000000000000" pitchFamily="49" charset="-120"/>
              </a:rPr>
              <a:t>業務營收產銷</a:t>
            </a:r>
            <a:endParaRPr lang="zh-TW" altLang="zh-TW" sz="1600" kern="100" dirty="0">
              <a:latin typeface="Times New Roman" panose="02020603050405020304" pitchFamily="18" charset="0"/>
            </a:endParaRPr>
          </a:p>
          <a:p>
            <a:pPr>
              <a:spcAft>
                <a:spcPts val="0"/>
              </a:spcAft>
            </a:pPr>
            <a:r>
              <a:rPr lang="zh-TW" altLang="zh-TW" kern="100" dirty="0">
                <a:latin typeface="Times New Roman" panose="02020603050405020304" pitchFamily="18" charset="0"/>
                <a:ea typeface="細明體" panose="02020509000000000000" pitchFamily="49" charset="-120"/>
              </a:rPr>
              <a:t>公司營收主要來自以下資訊</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a:t>
            </a:r>
            <a:r>
              <a:rPr lang="zh-TW" altLang="zh-TW" kern="100" dirty="0">
                <a:latin typeface="Times New Roman" panose="02020603050405020304" pitchFamily="18" charset="0"/>
                <a:ea typeface="細明體" panose="02020509000000000000" pitchFamily="49" charset="-120"/>
              </a:rPr>
              <a:t>電腦主機及其週邊設備的經銷及維護</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ea typeface="細明體" panose="02020509000000000000" pitchFamily="49" charset="-120"/>
              </a:rPr>
              <a:t>*</a:t>
            </a:r>
            <a:r>
              <a:rPr lang="zh-TW" altLang="zh-TW" kern="100" dirty="0">
                <a:latin typeface="Times New Roman" panose="02020603050405020304" pitchFamily="18" charset="0"/>
                <a:ea typeface="細明體" panose="02020509000000000000" pitchFamily="49" charset="-120"/>
              </a:rPr>
              <a:t>電腦軟硬體的研究、設計、開發及銷售</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ea typeface="細明體" panose="02020509000000000000" pitchFamily="49" charset="-120"/>
              </a:rPr>
              <a:t>*</a:t>
            </a:r>
            <a:r>
              <a:rPr lang="zh-TW" altLang="zh-TW" kern="100" dirty="0">
                <a:latin typeface="Times New Roman" panose="02020603050405020304" pitchFamily="18" charset="0"/>
                <a:ea typeface="細明體" panose="02020509000000000000" pitchFamily="49" charset="-120"/>
              </a:rPr>
              <a:t>協助公司資訊化及數位轉型的服務 </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 </a:t>
            </a:r>
            <a:r>
              <a:rPr lang="zh-TW" altLang="zh-TW" kern="100" dirty="0">
                <a:latin typeface="Times New Roman" panose="02020603050405020304" pitchFamily="18" charset="0"/>
                <a:ea typeface="細明體" panose="02020509000000000000" pitchFamily="49" charset="-120"/>
              </a:rPr>
              <a:t>政府補助</a:t>
            </a:r>
            <a:endParaRPr lang="zh-TW" altLang="zh-TW" sz="1600" kern="100" dirty="0">
              <a:latin typeface="Times New Roman" panose="02020603050405020304" pitchFamily="18" charset="0"/>
            </a:endParaRPr>
          </a:p>
          <a:p>
            <a:r>
              <a:rPr lang="en-US" altLang="zh-TW" kern="100" dirty="0">
                <a:latin typeface="細明體" panose="02020509000000000000" pitchFamily="49" charset="-120"/>
                <a:cs typeface="Times New Roman" panose="02020603050405020304" pitchFamily="18" charset="0"/>
              </a:rPr>
              <a:t>2024 </a:t>
            </a:r>
            <a:r>
              <a:rPr lang="zh-TW" altLang="zh-TW" kern="100" dirty="0">
                <a:ea typeface="細明體" panose="02020509000000000000" pitchFamily="49" charset="-120"/>
                <a:cs typeface="Times New Roman" panose="02020603050405020304" pitchFamily="18" charset="0"/>
              </a:rPr>
              <a:t>訊達電腦獲得</a:t>
            </a:r>
            <a:r>
              <a:rPr lang="en-US" altLang="zh-TW" kern="100" dirty="0">
                <a:ea typeface="細明體" panose="02020509000000000000" pitchFamily="49" charset="-120"/>
                <a:cs typeface="Times New Roman" panose="02020603050405020304" pitchFamily="18" charset="0"/>
              </a:rPr>
              <a:t>285</a:t>
            </a:r>
            <a:r>
              <a:rPr lang="zh-TW" altLang="zh-TW" kern="100" dirty="0">
                <a:ea typeface="細明體" panose="02020509000000000000" pitchFamily="49" charset="-120"/>
                <a:cs typeface="Times New Roman" panose="02020603050405020304" pitchFamily="18" charset="0"/>
              </a:rPr>
              <a:t>千元補助款</a:t>
            </a:r>
            <a:endParaRPr lang="zh-TW" altLang="en-US" dirty="0"/>
          </a:p>
        </p:txBody>
      </p:sp>
      <p:graphicFrame>
        <p:nvGraphicFramePr>
          <p:cNvPr id="4" name="表格 3">
            <a:extLst>
              <a:ext uri="{FF2B5EF4-FFF2-40B4-BE49-F238E27FC236}">
                <a16:creationId xmlns:a16="http://schemas.microsoft.com/office/drawing/2014/main" id="{657269CC-7650-82B7-BAD8-143172EE8E5B}"/>
              </a:ext>
            </a:extLst>
          </p:cNvPr>
          <p:cNvGraphicFramePr>
            <a:graphicFrameLocks noGrp="1"/>
          </p:cNvGraphicFramePr>
          <p:nvPr>
            <p:extLst>
              <p:ext uri="{D42A27DB-BD31-4B8C-83A1-F6EECF244321}">
                <p14:modId xmlns:p14="http://schemas.microsoft.com/office/powerpoint/2010/main" val="51076938"/>
              </p:ext>
            </p:extLst>
          </p:nvPr>
        </p:nvGraphicFramePr>
        <p:xfrm>
          <a:off x="3205479" y="4504750"/>
          <a:ext cx="6151171" cy="2055536"/>
        </p:xfrm>
        <a:graphic>
          <a:graphicData uri="http://schemas.openxmlformats.org/drawingml/2006/table">
            <a:tbl>
              <a:tblPr>
                <a:tableStyleId>{5C22544A-7EE6-4342-B048-85BDC9FD1C3A}</a:tableStyleId>
              </a:tblPr>
              <a:tblGrid>
                <a:gridCol w="2902800">
                  <a:extLst>
                    <a:ext uri="{9D8B030D-6E8A-4147-A177-3AD203B41FA5}">
                      <a16:colId xmlns:a16="http://schemas.microsoft.com/office/drawing/2014/main" val="419791644"/>
                    </a:ext>
                  </a:extLst>
                </a:gridCol>
                <a:gridCol w="1710578">
                  <a:extLst>
                    <a:ext uri="{9D8B030D-6E8A-4147-A177-3AD203B41FA5}">
                      <a16:colId xmlns:a16="http://schemas.microsoft.com/office/drawing/2014/main" val="3120729132"/>
                    </a:ext>
                  </a:extLst>
                </a:gridCol>
                <a:gridCol w="1537793">
                  <a:extLst>
                    <a:ext uri="{9D8B030D-6E8A-4147-A177-3AD203B41FA5}">
                      <a16:colId xmlns:a16="http://schemas.microsoft.com/office/drawing/2014/main" val="3795924876"/>
                    </a:ext>
                  </a:extLst>
                </a:gridCol>
              </a:tblGrid>
              <a:tr h="513884">
                <a:tc>
                  <a:txBody>
                    <a:bodyPr/>
                    <a:lstStyle/>
                    <a:p>
                      <a:pPr algn="ctr">
                        <a:spcAft>
                          <a:spcPts val="0"/>
                        </a:spcAft>
                      </a:pPr>
                      <a:r>
                        <a:rPr lang="zh-TW" sz="1400" kern="0">
                          <a:effectLst/>
                        </a:rPr>
                        <a:t>項目</a:t>
                      </a:r>
                      <a:endParaRPr lang="zh-TW" sz="1200" kern="100">
                        <a:effectLst/>
                        <a:latin typeface="Times New Roman" panose="02020603050405020304" pitchFamily="18" charset="0"/>
                        <a:ea typeface="新細明體" panose="02020500000000000000" pitchFamily="18" charset="-120"/>
                      </a:endParaRPr>
                    </a:p>
                  </a:txBody>
                  <a:tcPr marL="17780" marR="17780" marT="0" marB="0" anchor="b"/>
                </a:tc>
                <a:tc>
                  <a:txBody>
                    <a:bodyPr/>
                    <a:lstStyle/>
                    <a:p>
                      <a:pPr algn="ctr">
                        <a:spcAft>
                          <a:spcPts val="0"/>
                        </a:spcAft>
                      </a:pPr>
                      <a:r>
                        <a:rPr lang="en-US" altLang="zh-TW" sz="1400" kern="0" dirty="0">
                          <a:effectLst/>
                        </a:rPr>
                        <a:t>112</a:t>
                      </a:r>
                      <a:r>
                        <a:rPr lang="zh-TW" altLang="en-US" sz="1400" kern="0" dirty="0">
                          <a:effectLst/>
                        </a:rPr>
                        <a:t>年度</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altLang="zh-TW" sz="1400" kern="0" dirty="0">
                          <a:effectLst/>
                        </a:rPr>
                        <a:t>113</a:t>
                      </a:r>
                      <a:r>
                        <a:rPr lang="zh-TW" altLang="en-US" sz="1400" kern="0" dirty="0">
                          <a:effectLst/>
                        </a:rPr>
                        <a:t>年度</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nchor="ctr"/>
                </a:tc>
                <a:extLst>
                  <a:ext uri="{0D108BD9-81ED-4DB2-BD59-A6C34878D82A}">
                    <a16:rowId xmlns:a16="http://schemas.microsoft.com/office/drawing/2014/main" val="3936330243"/>
                  </a:ext>
                </a:extLst>
              </a:tr>
              <a:tr h="513884">
                <a:tc>
                  <a:txBody>
                    <a:bodyPr/>
                    <a:lstStyle/>
                    <a:p>
                      <a:pPr>
                        <a:spcAft>
                          <a:spcPts val="0"/>
                        </a:spcAft>
                      </a:pPr>
                      <a:r>
                        <a:rPr lang="zh-TW" sz="1400" kern="0">
                          <a:effectLst/>
                        </a:rPr>
                        <a:t>稅前淨利（新台幣仟元）</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r">
                        <a:spcAft>
                          <a:spcPts val="0"/>
                        </a:spcAft>
                      </a:pPr>
                      <a:r>
                        <a:rPr lang="en-US" sz="1400" kern="0" dirty="0">
                          <a:effectLst/>
                        </a:rPr>
                        <a:t>7,589</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r">
                        <a:spcAft>
                          <a:spcPts val="0"/>
                        </a:spcAft>
                      </a:pPr>
                      <a:r>
                        <a:rPr lang="en-US" sz="1400" kern="0" dirty="0">
                          <a:effectLst/>
                        </a:rPr>
                        <a:t>57,788</a:t>
                      </a:r>
                    </a:p>
                  </a:txBody>
                  <a:tcPr marL="17780" marR="17780" marT="0" marB="0" anchor="ctr"/>
                </a:tc>
                <a:extLst>
                  <a:ext uri="{0D108BD9-81ED-4DB2-BD59-A6C34878D82A}">
                    <a16:rowId xmlns:a16="http://schemas.microsoft.com/office/drawing/2014/main" val="3798081963"/>
                  </a:ext>
                </a:extLst>
              </a:tr>
              <a:tr h="513884">
                <a:tc>
                  <a:txBody>
                    <a:bodyPr/>
                    <a:lstStyle/>
                    <a:p>
                      <a:pPr>
                        <a:spcAft>
                          <a:spcPts val="0"/>
                        </a:spcAft>
                      </a:pPr>
                      <a:r>
                        <a:rPr lang="zh-TW" sz="1400" kern="0">
                          <a:effectLst/>
                        </a:rPr>
                        <a:t>所得稅費用（新台幣仟元）</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r">
                        <a:spcAft>
                          <a:spcPts val="0"/>
                        </a:spcAft>
                      </a:pPr>
                      <a:r>
                        <a:rPr lang="en-US" sz="1400" kern="0" dirty="0">
                          <a:effectLst/>
                        </a:rPr>
                        <a:t>2,417</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r">
                        <a:spcAft>
                          <a:spcPts val="0"/>
                        </a:spcAft>
                      </a:pPr>
                      <a:r>
                        <a:rPr lang="en-US" sz="1400" kern="0" dirty="0">
                          <a:effectLst/>
                        </a:rPr>
                        <a:t>6,517</a:t>
                      </a:r>
                    </a:p>
                  </a:txBody>
                  <a:tcPr marL="17780" marR="17780" marT="0" marB="0" anchor="ctr"/>
                </a:tc>
                <a:extLst>
                  <a:ext uri="{0D108BD9-81ED-4DB2-BD59-A6C34878D82A}">
                    <a16:rowId xmlns:a16="http://schemas.microsoft.com/office/drawing/2014/main" val="4002381311"/>
                  </a:ext>
                </a:extLst>
              </a:tr>
              <a:tr h="513884">
                <a:tc>
                  <a:txBody>
                    <a:bodyPr/>
                    <a:lstStyle/>
                    <a:p>
                      <a:pPr>
                        <a:spcAft>
                          <a:spcPts val="0"/>
                        </a:spcAft>
                      </a:pPr>
                      <a:r>
                        <a:rPr lang="zh-TW" sz="1400" kern="0" dirty="0">
                          <a:effectLst/>
                        </a:rPr>
                        <a:t>有效稅率</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r">
                        <a:spcAft>
                          <a:spcPts val="0"/>
                        </a:spcAft>
                      </a:pPr>
                      <a:r>
                        <a:rPr lang="en-US" sz="1400" kern="0" dirty="0">
                          <a:effectLst/>
                        </a:rPr>
                        <a:t>31.85%</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r">
                        <a:spcAft>
                          <a:spcPts val="0"/>
                        </a:spcAft>
                      </a:pPr>
                      <a:r>
                        <a:rPr lang="en-US" sz="1400" kern="0" dirty="0">
                          <a:effectLst/>
                        </a:rPr>
                        <a:t>11.28%</a:t>
                      </a:r>
                    </a:p>
                  </a:txBody>
                  <a:tcPr marL="17780" marR="17780" marT="0" marB="0" anchor="ctr"/>
                </a:tc>
                <a:extLst>
                  <a:ext uri="{0D108BD9-81ED-4DB2-BD59-A6C34878D82A}">
                    <a16:rowId xmlns:a16="http://schemas.microsoft.com/office/drawing/2014/main" val="2136599949"/>
                  </a:ext>
                </a:extLst>
              </a:tr>
            </a:tbl>
          </a:graphicData>
        </a:graphic>
      </p:graphicFrame>
    </p:spTree>
    <p:extLst>
      <p:ext uri="{BB962C8B-B14F-4D97-AF65-F5344CB8AC3E}">
        <p14:creationId xmlns:p14="http://schemas.microsoft.com/office/powerpoint/2010/main" val="2461910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451387" y="-304404"/>
            <a:ext cx="2193165" cy="1652386"/>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69969" y="506575"/>
            <a:ext cx="774441" cy="77444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2052178" y="786168"/>
            <a:ext cx="824966" cy="82496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227971" y="0"/>
            <a:ext cx="3402429" cy="177700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71612" y="7338601"/>
            <a:ext cx="1793416" cy="8909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124896" y="7743771"/>
            <a:ext cx="977883" cy="48582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表格 5">
            <a:extLst>
              <a:ext uri="{FF2B5EF4-FFF2-40B4-BE49-F238E27FC236}">
                <a16:creationId xmlns:a16="http://schemas.microsoft.com/office/drawing/2014/main" id="{7B8BED6B-AFAD-D1BB-95EC-AB01B89DF630}"/>
              </a:ext>
            </a:extLst>
          </p:cNvPr>
          <p:cNvGraphicFramePr>
            <a:graphicFrameLocks noGrp="1"/>
          </p:cNvGraphicFramePr>
          <p:nvPr>
            <p:extLst>
              <p:ext uri="{D42A27DB-BD31-4B8C-83A1-F6EECF244321}">
                <p14:modId xmlns:p14="http://schemas.microsoft.com/office/powerpoint/2010/main" val="1399319048"/>
              </p:ext>
            </p:extLst>
          </p:nvPr>
        </p:nvGraphicFramePr>
        <p:xfrm>
          <a:off x="7341668" y="4133998"/>
          <a:ext cx="6948081" cy="3362380"/>
        </p:xfrm>
        <a:graphic>
          <a:graphicData uri="http://schemas.openxmlformats.org/drawingml/2006/table">
            <a:tbl>
              <a:tblPr firstRow="1" bandRow="1">
                <a:tableStyleId>{5C22544A-7EE6-4342-B048-85BDC9FD1C3A}</a:tableStyleId>
              </a:tblPr>
              <a:tblGrid>
                <a:gridCol w="3179173">
                  <a:extLst>
                    <a:ext uri="{9D8B030D-6E8A-4147-A177-3AD203B41FA5}">
                      <a16:colId xmlns:a16="http://schemas.microsoft.com/office/drawing/2014/main" val="419791644"/>
                    </a:ext>
                  </a:extLst>
                </a:gridCol>
                <a:gridCol w="1884454">
                  <a:extLst>
                    <a:ext uri="{9D8B030D-6E8A-4147-A177-3AD203B41FA5}">
                      <a16:colId xmlns:a16="http://schemas.microsoft.com/office/drawing/2014/main" val="3120729132"/>
                    </a:ext>
                  </a:extLst>
                </a:gridCol>
                <a:gridCol w="1884454">
                  <a:extLst>
                    <a:ext uri="{9D8B030D-6E8A-4147-A177-3AD203B41FA5}">
                      <a16:colId xmlns:a16="http://schemas.microsoft.com/office/drawing/2014/main" val="3795924876"/>
                    </a:ext>
                  </a:extLst>
                </a:gridCol>
              </a:tblGrid>
              <a:tr h="589135">
                <a:tc>
                  <a:txBody>
                    <a:bodyPr/>
                    <a:lstStyle/>
                    <a:p>
                      <a:pPr algn="ctr">
                        <a:spcAft>
                          <a:spcPts val="0"/>
                        </a:spcAft>
                      </a:pPr>
                      <a:r>
                        <a:rPr lang="zh-TW" sz="3300" kern="0" dirty="0">
                          <a:effectLst/>
                        </a:rPr>
                        <a:t>項目</a:t>
                      </a:r>
                      <a:endParaRPr lang="zh-TW" sz="2800" kern="100" dirty="0">
                        <a:effectLst/>
                        <a:latin typeface="Times New Roman" panose="02020603050405020304" pitchFamily="18" charset="0"/>
                        <a:ea typeface="新細明體" panose="02020500000000000000" pitchFamily="18" charset="-120"/>
                      </a:endParaRPr>
                    </a:p>
                  </a:txBody>
                  <a:tcPr marL="41910" marR="41910" marT="0" marB="0" anchor="b"/>
                </a:tc>
                <a:tc>
                  <a:txBody>
                    <a:bodyPr/>
                    <a:lstStyle/>
                    <a:p>
                      <a:pPr algn="ctr">
                        <a:spcAft>
                          <a:spcPts val="0"/>
                        </a:spcAft>
                      </a:pPr>
                      <a:r>
                        <a:rPr lang="en-US" sz="3300" kern="0" dirty="0">
                          <a:effectLst/>
                        </a:rPr>
                        <a:t>112</a:t>
                      </a:r>
                      <a:r>
                        <a:rPr lang="zh-TW" sz="3300" kern="0" dirty="0">
                          <a:effectLst/>
                        </a:rPr>
                        <a:t>年度</a:t>
                      </a:r>
                      <a:endParaRPr lang="zh-TW" sz="2800" kern="100" dirty="0">
                        <a:effectLst/>
                        <a:latin typeface="Times New Roman" panose="02020603050405020304" pitchFamily="18" charset="0"/>
                        <a:ea typeface="新細明體" panose="02020500000000000000" pitchFamily="18" charset="-120"/>
                      </a:endParaRPr>
                    </a:p>
                  </a:txBody>
                  <a:tcPr marL="41910" marR="41910" marT="0" marB="0" anchor="ctr"/>
                </a:tc>
                <a:tc>
                  <a:txBody>
                    <a:bodyPr/>
                    <a:lstStyle/>
                    <a:p>
                      <a:pPr algn="ctr">
                        <a:spcAft>
                          <a:spcPts val="0"/>
                        </a:spcAft>
                      </a:pPr>
                      <a:r>
                        <a:rPr lang="en-US" sz="3300" kern="0" dirty="0">
                          <a:effectLst/>
                        </a:rPr>
                        <a:t>11</a:t>
                      </a:r>
                      <a:r>
                        <a:rPr lang="en-US" altLang="zh-TW" sz="3300" kern="0" dirty="0">
                          <a:effectLst/>
                        </a:rPr>
                        <a:t>3</a:t>
                      </a:r>
                      <a:r>
                        <a:rPr lang="zh-TW" sz="3300" kern="0" dirty="0">
                          <a:effectLst/>
                        </a:rPr>
                        <a:t>年度</a:t>
                      </a:r>
                      <a:endParaRPr lang="zh-TW" sz="2800" kern="100" dirty="0">
                        <a:effectLst/>
                        <a:latin typeface="Times New Roman" panose="02020603050405020304" pitchFamily="18" charset="0"/>
                        <a:ea typeface="新細明體" panose="02020500000000000000" pitchFamily="18" charset="-120"/>
                      </a:endParaRPr>
                    </a:p>
                  </a:txBody>
                  <a:tcPr marL="41910" marR="41910" marT="0" marB="0" anchor="ctr"/>
                </a:tc>
                <a:extLst>
                  <a:ext uri="{0D108BD9-81ED-4DB2-BD59-A6C34878D82A}">
                    <a16:rowId xmlns:a16="http://schemas.microsoft.com/office/drawing/2014/main" val="3936330243"/>
                  </a:ext>
                </a:extLst>
              </a:tr>
              <a:tr h="1092055">
                <a:tc>
                  <a:txBody>
                    <a:bodyPr/>
                    <a:lstStyle/>
                    <a:p>
                      <a:pPr>
                        <a:spcAft>
                          <a:spcPts val="0"/>
                        </a:spcAft>
                      </a:pPr>
                      <a:r>
                        <a:rPr lang="zh-TW" sz="3300" kern="0" dirty="0">
                          <a:effectLst/>
                        </a:rPr>
                        <a:t>稅前淨利（新台幣仟元）</a:t>
                      </a:r>
                      <a:endParaRPr lang="zh-TW" sz="2800" kern="100" dirty="0">
                        <a:effectLst/>
                        <a:latin typeface="Times New Roman" panose="02020603050405020304" pitchFamily="18" charset="0"/>
                        <a:ea typeface="新細明體" panose="02020500000000000000" pitchFamily="18" charset="-120"/>
                      </a:endParaRPr>
                    </a:p>
                  </a:txBody>
                  <a:tcPr marL="41910" marR="41910" marT="0" marB="0" anchor="ctr"/>
                </a:tc>
                <a:tc>
                  <a:txBody>
                    <a:bodyPr/>
                    <a:lstStyle/>
                    <a:p>
                      <a:pPr algn="r">
                        <a:spcAft>
                          <a:spcPts val="0"/>
                        </a:spcAft>
                      </a:pPr>
                      <a:r>
                        <a:rPr lang="en-US" sz="3300" kern="0" dirty="0">
                          <a:effectLst/>
                        </a:rPr>
                        <a:t>7,589</a:t>
                      </a:r>
                      <a:endParaRPr lang="zh-TW" sz="2800" kern="100" dirty="0">
                        <a:effectLst/>
                        <a:latin typeface="Times New Roman" panose="02020603050405020304" pitchFamily="18" charset="0"/>
                        <a:ea typeface="新細明體" panose="02020500000000000000" pitchFamily="18" charset="-120"/>
                      </a:endParaRPr>
                    </a:p>
                  </a:txBody>
                  <a:tcPr marL="41910" marR="41910" marT="0" marB="0" anchor="ctr"/>
                </a:tc>
                <a:tc>
                  <a:txBody>
                    <a:bodyPr/>
                    <a:lstStyle/>
                    <a:p>
                      <a:pPr algn="r">
                        <a:spcAft>
                          <a:spcPts val="0"/>
                        </a:spcAft>
                      </a:pPr>
                      <a:r>
                        <a:rPr lang="en-US" sz="3300" kern="0" dirty="0">
                          <a:effectLst/>
                        </a:rPr>
                        <a:t>57,788</a:t>
                      </a:r>
                      <a:endParaRPr lang="zh-TW" sz="2800" kern="100" dirty="0">
                        <a:effectLst/>
                        <a:latin typeface="Times New Roman" panose="02020603050405020304" pitchFamily="18" charset="0"/>
                        <a:ea typeface="新細明體" panose="02020500000000000000" pitchFamily="18" charset="-120"/>
                      </a:endParaRPr>
                    </a:p>
                  </a:txBody>
                  <a:tcPr marL="41910" marR="41910" marT="0" marB="0" anchor="ctr"/>
                </a:tc>
                <a:extLst>
                  <a:ext uri="{0D108BD9-81ED-4DB2-BD59-A6C34878D82A}">
                    <a16:rowId xmlns:a16="http://schemas.microsoft.com/office/drawing/2014/main" val="3798081963"/>
                  </a:ext>
                </a:extLst>
              </a:tr>
              <a:tr h="1092055">
                <a:tc>
                  <a:txBody>
                    <a:bodyPr/>
                    <a:lstStyle/>
                    <a:p>
                      <a:pPr>
                        <a:spcAft>
                          <a:spcPts val="0"/>
                        </a:spcAft>
                      </a:pPr>
                      <a:r>
                        <a:rPr lang="zh-TW" sz="3300" kern="0">
                          <a:effectLst/>
                        </a:rPr>
                        <a:t>所得稅費用（新台幣仟元）</a:t>
                      </a:r>
                      <a:endParaRPr lang="zh-TW" sz="2800" kern="100">
                        <a:effectLst/>
                        <a:latin typeface="Times New Roman" panose="02020603050405020304" pitchFamily="18" charset="0"/>
                        <a:ea typeface="新細明體" panose="02020500000000000000" pitchFamily="18" charset="-120"/>
                      </a:endParaRPr>
                    </a:p>
                  </a:txBody>
                  <a:tcPr marL="41910" marR="41910" marT="0" marB="0" anchor="ctr"/>
                </a:tc>
                <a:tc>
                  <a:txBody>
                    <a:bodyPr/>
                    <a:lstStyle/>
                    <a:p>
                      <a:pPr algn="r">
                        <a:spcAft>
                          <a:spcPts val="0"/>
                        </a:spcAft>
                      </a:pPr>
                      <a:r>
                        <a:rPr lang="en-US" sz="3300" kern="0" dirty="0">
                          <a:effectLst/>
                        </a:rPr>
                        <a:t>2,417</a:t>
                      </a:r>
                      <a:endParaRPr lang="zh-TW" sz="2800" kern="100" dirty="0">
                        <a:effectLst/>
                        <a:latin typeface="Times New Roman" panose="02020603050405020304" pitchFamily="18" charset="0"/>
                        <a:ea typeface="新細明體" panose="02020500000000000000" pitchFamily="18" charset="-120"/>
                      </a:endParaRPr>
                    </a:p>
                  </a:txBody>
                  <a:tcPr marL="41910" marR="41910" marT="0" marB="0" anchor="ctr"/>
                </a:tc>
                <a:tc>
                  <a:txBody>
                    <a:bodyPr/>
                    <a:lstStyle/>
                    <a:p>
                      <a:pPr algn="r">
                        <a:spcAft>
                          <a:spcPts val="0"/>
                        </a:spcAft>
                      </a:pPr>
                      <a:r>
                        <a:rPr lang="en-US" altLang="zh-TW" sz="3300" kern="0" dirty="0">
                          <a:effectLst/>
                        </a:rPr>
                        <a:t>6,517</a:t>
                      </a:r>
                      <a:endParaRPr lang="zh-TW" sz="2800" kern="100" dirty="0">
                        <a:effectLst/>
                        <a:latin typeface="Times New Roman" panose="02020603050405020304" pitchFamily="18" charset="0"/>
                        <a:ea typeface="新細明體" panose="02020500000000000000" pitchFamily="18" charset="-120"/>
                      </a:endParaRPr>
                    </a:p>
                  </a:txBody>
                  <a:tcPr marL="41910" marR="41910" marT="0" marB="0" anchor="ctr"/>
                </a:tc>
                <a:extLst>
                  <a:ext uri="{0D108BD9-81ED-4DB2-BD59-A6C34878D82A}">
                    <a16:rowId xmlns:a16="http://schemas.microsoft.com/office/drawing/2014/main" val="4002381311"/>
                  </a:ext>
                </a:extLst>
              </a:tr>
              <a:tr h="589135">
                <a:tc>
                  <a:txBody>
                    <a:bodyPr/>
                    <a:lstStyle/>
                    <a:p>
                      <a:pPr>
                        <a:spcAft>
                          <a:spcPts val="0"/>
                        </a:spcAft>
                      </a:pPr>
                      <a:r>
                        <a:rPr lang="zh-TW" sz="3300" kern="0">
                          <a:effectLst/>
                        </a:rPr>
                        <a:t>有效稅率</a:t>
                      </a:r>
                      <a:endParaRPr lang="zh-TW" sz="2800" kern="100">
                        <a:effectLst/>
                        <a:latin typeface="Times New Roman" panose="02020603050405020304" pitchFamily="18" charset="0"/>
                        <a:ea typeface="新細明體" panose="02020500000000000000" pitchFamily="18" charset="-120"/>
                      </a:endParaRPr>
                    </a:p>
                  </a:txBody>
                  <a:tcPr marL="41910" marR="41910" marT="0" marB="0" anchor="ctr"/>
                </a:tc>
                <a:tc>
                  <a:txBody>
                    <a:bodyPr/>
                    <a:lstStyle/>
                    <a:p>
                      <a:pPr algn="r">
                        <a:spcAft>
                          <a:spcPts val="0"/>
                        </a:spcAft>
                      </a:pPr>
                      <a:r>
                        <a:rPr lang="en-US" sz="3300" kern="0" dirty="0">
                          <a:effectLst/>
                        </a:rPr>
                        <a:t>31.85%</a:t>
                      </a:r>
                      <a:endParaRPr lang="zh-TW" sz="2800" kern="100" dirty="0">
                        <a:effectLst/>
                        <a:latin typeface="Times New Roman" panose="02020603050405020304" pitchFamily="18" charset="0"/>
                        <a:ea typeface="新細明體" panose="02020500000000000000" pitchFamily="18" charset="-120"/>
                      </a:endParaRPr>
                    </a:p>
                  </a:txBody>
                  <a:tcPr marL="41910" marR="41910" marT="0" marB="0" anchor="ctr"/>
                </a:tc>
                <a:tc>
                  <a:txBody>
                    <a:bodyPr/>
                    <a:lstStyle/>
                    <a:p>
                      <a:pPr algn="r">
                        <a:spcAft>
                          <a:spcPts val="0"/>
                        </a:spcAft>
                      </a:pPr>
                      <a:r>
                        <a:rPr lang="en-US" altLang="zh-TW" sz="3300" kern="0" dirty="0">
                          <a:effectLst/>
                        </a:rPr>
                        <a:t>11</a:t>
                      </a:r>
                      <a:r>
                        <a:rPr lang="en-US" sz="3300" kern="0" dirty="0">
                          <a:effectLst/>
                        </a:rPr>
                        <a:t>.</a:t>
                      </a:r>
                      <a:r>
                        <a:rPr lang="en-US" altLang="zh-TW" sz="3300" kern="0" dirty="0">
                          <a:effectLst/>
                        </a:rPr>
                        <a:t>28</a:t>
                      </a:r>
                      <a:r>
                        <a:rPr lang="en-US" sz="3300" kern="0" dirty="0">
                          <a:effectLst/>
                        </a:rPr>
                        <a:t>%</a:t>
                      </a:r>
                      <a:endParaRPr lang="zh-TW" sz="2800" kern="100" dirty="0">
                        <a:effectLst/>
                        <a:latin typeface="Times New Roman" panose="02020603050405020304" pitchFamily="18" charset="0"/>
                        <a:ea typeface="新細明體" panose="02020500000000000000" pitchFamily="18" charset="-120"/>
                      </a:endParaRPr>
                    </a:p>
                  </a:txBody>
                  <a:tcPr marL="41910" marR="41910" marT="0" marB="0" anchor="ctr"/>
                </a:tc>
                <a:extLst>
                  <a:ext uri="{0D108BD9-81ED-4DB2-BD59-A6C34878D82A}">
                    <a16:rowId xmlns:a16="http://schemas.microsoft.com/office/drawing/2014/main" val="2136599949"/>
                  </a:ext>
                </a:extLst>
              </a:tr>
            </a:tbl>
          </a:graphicData>
        </a:graphic>
      </p:graphicFrame>
      <p:sp>
        <p:nvSpPr>
          <p:cNvPr id="7" name="矩形 6">
            <a:extLst>
              <a:ext uri="{FF2B5EF4-FFF2-40B4-BE49-F238E27FC236}">
                <a16:creationId xmlns:a16="http://schemas.microsoft.com/office/drawing/2014/main" id="{155AF0EA-9817-83FE-AE6D-625313C7E623}"/>
              </a:ext>
            </a:extLst>
          </p:cNvPr>
          <p:cNvSpPr/>
          <p:nvPr/>
        </p:nvSpPr>
        <p:spPr>
          <a:xfrm>
            <a:off x="2330372" y="125285"/>
            <a:ext cx="7315200" cy="3970318"/>
          </a:xfrm>
          <a:prstGeom prst="rect">
            <a:avLst/>
          </a:prstGeom>
        </p:spPr>
        <p:txBody>
          <a:bodyPr>
            <a:spAutoFit/>
          </a:bodyPr>
          <a:lstStyle/>
          <a:p>
            <a:pPr>
              <a:spcAft>
                <a:spcPts val="0"/>
              </a:spcAft>
            </a:pPr>
            <a:r>
              <a:rPr lang="zh-TW" altLang="en-US" sz="2800" kern="100" dirty="0">
                <a:latin typeface="Times New Roman" panose="02020603050405020304" pitchFamily="18" charset="0"/>
                <a:ea typeface="細明體" panose="02020509000000000000" pitchFamily="49" charset="-120"/>
              </a:rPr>
              <a:t>註：</a:t>
            </a:r>
            <a:r>
              <a:rPr lang="zh-TW" altLang="zh-TW" sz="2800" kern="100" dirty="0">
                <a:latin typeface="Times New Roman" panose="02020603050405020304" pitchFamily="18" charset="0"/>
                <a:ea typeface="細明體" panose="02020509000000000000" pitchFamily="49" charset="-120"/>
              </a:rPr>
              <a:t>有效稅率</a:t>
            </a:r>
            <a:r>
              <a:rPr lang="en-US" altLang="zh-TW" sz="2800" kern="100" dirty="0">
                <a:latin typeface="Times New Roman" panose="02020603050405020304" pitchFamily="18" charset="0"/>
                <a:ea typeface="細明體" panose="02020509000000000000" pitchFamily="49" charset="-120"/>
              </a:rPr>
              <a:t> = </a:t>
            </a:r>
            <a:r>
              <a:rPr lang="zh-TW" altLang="zh-TW" sz="2800" kern="100" dirty="0">
                <a:latin typeface="Times New Roman" panose="02020603050405020304" pitchFamily="18" charset="0"/>
                <a:ea typeface="細明體" panose="02020509000000000000" pitchFamily="49" charset="-120"/>
              </a:rPr>
              <a:t>所得稅費用／稅前淨利</a:t>
            </a:r>
            <a:r>
              <a:rPr lang="en-US" altLang="zh-TW" sz="2800" kern="100" dirty="0">
                <a:latin typeface="Times New Roman" panose="02020603050405020304" pitchFamily="18" charset="0"/>
                <a:ea typeface="細明體" panose="02020509000000000000" pitchFamily="49" charset="-120"/>
              </a:rPr>
              <a:t> *100%</a:t>
            </a:r>
            <a:endParaRPr lang="zh-TW" altLang="zh-TW" sz="2800" kern="100" dirty="0">
              <a:latin typeface="Times New Roman" panose="02020603050405020304" pitchFamily="18" charset="0"/>
            </a:endParaRPr>
          </a:p>
          <a:p>
            <a:pPr>
              <a:spcAft>
                <a:spcPts val="0"/>
              </a:spcAft>
            </a:pPr>
            <a:r>
              <a:rPr lang="zh-TW" altLang="zh-TW" sz="2800" kern="100" dirty="0">
                <a:latin typeface="Times New Roman" panose="02020603050405020304" pitchFamily="18" charset="0"/>
                <a:ea typeface="細明體" panose="02020509000000000000" pitchFamily="49" charset="-120"/>
              </a:rPr>
              <a:t>業務營收產銷</a:t>
            </a:r>
            <a:endParaRPr lang="zh-TW" altLang="zh-TW" sz="2800" kern="100" dirty="0">
              <a:latin typeface="Times New Roman" panose="02020603050405020304" pitchFamily="18" charset="0"/>
            </a:endParaRPr>
          </a:p>
          <a:p>
            <a:pPr>
              <a:spcAft>
                <a:spcPts val="0"/>
              </a:spcAft>
            </a:pPr>
            <a:r>
              <a:rPr lang="zh-TW" altLang="zh-TW" sz="2800" kern="100" dirty="0">
                <a:latin typeface="Times New Roman" panose="02020603050405020304" pitchFamily="18" charset="0"/>
                <a:ea typeface="細明體" panose="02020509000000000000" pitchFamily="49" charset="-120"/>
              </a:rPr>
              <a:t>公司營收主要來自以下資訊</a:t>
            </a:r>
            <a:r>
              <a:rPr lang="en-US" altLang="zh-TW" sz="2800" kern="100" dirty="0">
                <a:latin typeface="Times New Roman" panose="02020603050405020304" pitchFamily="18" charset="0"/>
                <a:ea typeface="細明體" panose="02020509000000000000" pitchFamily="49" charset="-120"/>
              </a:rPr>
              <a:t>: </a:t>
            </a:r>
            <a:endParaRPr lang="zh-TW" altLang="zh-TW" sz="2800" kern="100" dirty="0">
              <a:latin typeface="Times New Roman" panose="02020603050405020304" pitchFamily="18" charset="0"/>
            </a:endParaRPr>
          </a:p>
          <a:p>
            <a:pPr>
              <a:spcAft>
                <a:spcPts val="0"/>
              </a:spcAft>
            </a:pPr>
            <a:r>
              <a:rPr lang="en-US" altLang="zh-TW" sz="2800" kern="100" dirty="0">
                <a:latin typeface="細明體" panose="02020509000000000000" pitchFamily="49" charset="-120"/>
              </a:rPr>
              <a:t>*</a:t>
            </a:r>
            <a:r>
              <a:rPr lang="zh-TW" altLang="zh-TW" sz="2800" kern="100" dirty="0">
                <a:latin typeface="Times New Roman" panose="02020603050405020304" pitchFamily="18" charset="0"/>
                <a:ea typeface="細明體" panose="02020509000000000000" pitchFamily="49" charset="-120"/>
              </a:rPr>
              <a:t>電腦主機及其週邊設備的經銷及維護</a:t>
            </a:r>
            <a:endParaRPr lang="zh-TW" altLang="zh-TW" sz="2800" kern="100" dirty="0">
              <a:latin typeface="Times New Roman" panose="02020603050405020304" pitchFamily="18" charset="0"/>
            </a:endParaRPr>
          </a:p>
          <a:p>
            <a:pPr>
              <a:spcAft>
                <a:spcPts val="0"/>
              </a:spcAft>
            </a:pPr>
            <a:r>
              <a:rPr lang="en-US" altLang="zh-TW" sz="2800" kern="100" dirty="0">
                <a:latin typeface="細明體" panose="02020509000000000000" pitchFamily="49" charset="-120"/>
                <a:ea typeface="細明體" panose="02020509000000000000" pitchFamily="49" charset="-120"/>
              </a:rPr>
              <a:t>*</a:t>
            </a:r>
            <a:r>
              <a:rPr lang="zh-TW" altLang="zh-TW" sz="2800" kern="100" dirty="0">
                <a:latin typeface="Times New Roman" panose="02020603050405020304" pitchFamily="18" charset="0"/>
                <a:ea typeface="細明體" panose="02020509000000000000" pitchFamily="49" charset="-120"/>
              </a:rPr>
              <a:t>電腦軟硬體的研究、設計、開發及銷售</a:t>
            </a:r>
            <a:endParaRPr lang="zh-TW" altLang="zh-TW" sz="2800" kern="100" dirty="0">
              <a:latin typeface="Times New Roman" panose="02020603050405020304" pitchFamily="18" charset="0"/>
            </a:endParaRPr>
          </a:p>
          <a:p>
            <a:pPr>
              <a:spcAft>
                <a:spcPts val="0"/>
              </a:spcAft>
            </a:pPr>
            <a:r>
              <a:rPr lang="en-US" altLang="zh-TW" sz="2800" kern="100" dirty="0">
                <a:latin typeface="細明體" panose="02020509000000000000" pitchFamily="49" charset="-120"/>
                <a:ea typeface="細明體" panose="02020509000000000000" pitchFamily="49" charset="-120"/>
              </a:rPr>
              <a:t>*</a:t>
            </a:r>
            <a:r>
              <a:rPr lang="zh-TW" altLang="zh-TW" sz="2800" kern="100" dirty="0">
                <a:latin typeface="Times New Roman" panose="02020603050405020304" pitchFamily="18" charset="0"/>
                <a:ea typeface="細明體" panose="02020509000000000000" pitchFamily="49" charset="-120"/>
              </a:rPr>
              <a:t>協助公司資訊化及數位轉型的服務 </a:t>
            </a:r>
            <a:endParaRPr lang="zh-TW" altLang="zh-TW" sz="2800" kern="100" dirty="0">
              <a:latin typeface="Times New Roman" panose="02020603050405020304" pitchFamily="18" charset="0"/>
            </a:endParaRPr>
          </a:p>
          <a:p>
            <a:pPr>
              <a:spcAft>
                <a:spcPts val="0"/>
              </a:spcAft>
            </a:pPr>
            <a:r>
              <a:rPr lang="en-US" altLang="zh-TW" sz="2800" kern="100" dirty="0">
                <a:latin typeface="細明體" panose="02020509000000000000" pitchFamily="49" charset="-120"/>
              </a:rPr>
              <a:t> </a:t>
            </a:r>
            <a:r>
              <a:rPr lang="zh-TW" altLang="zh-TW" sz="2800" kern="100" dirty="0">
                <a:latin typeface="Times New Roman" panose="02020603050405020304" pitchFamily="18" charset="0"/>
                <a:ea typeface="細明體" panose="02020509000000000000" pitchFamily="49" charset="-120"/>
              </a:rPr>
              <a:t>政府補助</a:t>
            </a:r>
            <a:endParaRPr lang="zh-TW" altLang="zh-TW" sz="2800" kern="100" dirty="0">
              <a:latin typeface="Times New Roman" panose="02020603050405020304" pitchFamily="18" charset="0"/>
            </a:endParaRPr>
          </a:p>
          <a:p>
            <a:r>
              <a:rPr lang="en-US" altLang="zh-TW" sz="2800" kern="100" dirty="0">
                <a:latin typeface="細明體" panose="02020509000000000000" pitchFamily="49" charset="-120"/>
                <a:cs typeface="Times New Roman" panose="02020603050405020304" pitchFamily="18" charset="0"/>
              </a:rPr>
              <a:t>2024 </a:t>
            </a:r>
            <a:r>
              <a:rPr lang="zh-TW" altLang="zh-TW" sz="2800" kern="100" dirty="0">
                <a:ea typeface="細明體" panose="02020509000000000000" pitchFamily="49" charset="-120"/>
                <a:cs typeface="Times New Roman" panose="02020603050405020304" pitchFamily="18" charset="0"/>
              </a:rPr>
              <a:t>訊達電腦獲得</a:t>
            </a:r>
            <a:r>
              <a:rPr lang="en-US" altLang="zh-TW" sz="2800" kern="100" dirty="0">
                <a:ea typeface="細明體" panose="02020509000000000000" pitchFamily="49" charset="-120"/>
                <a:cs typeface="Times New Roman" panose="02020603050405020304" pitchFamily="18" charset="0"/>
              </a:rPr>
              <a:t>285</a:t>
            </a:r>
            <a:r>
              <a:rPr lang="zh-TW" altLang="zh-TW" sz="2800" kern="100" dirty="0">
                <a:ea typeface="細明體" panose="02020509000000000000" pitchFamily="49" charset="-120"/>
                <a:cs typeface="Times New Roman" panose="02020603050405020304" pitchFamily="18" charset="0"/>
              </a:rPr>
              <a:t>千元補助款</a:t>
            </a:r>
            <a:endParaRPr lang="zh-TW" altLang="en-US" sz="2800" dirty="0"/>
          </a:p>
        </p:txBody>
      </p:sp>
    </p:spTree>
    <p:extLst>
      <p:ext uri="{BB962C8B-B14F-4D97-AF65-F5344CB8AC3E}">
        <p14:creationId xmlns:p14="http://schemas.microsoft.com/office/powerpoint/2010/main" val="3876429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F41992B-E2E8-4DA8-8C55-557BB550A07A}"/>
              </a:ext>
            </a:extLst>
          </p:cNvPr>
          <p:cNvSpPr/>
          <p:nvPr/>
        </p:nvSpPr>
        <p:spPr>
          <a:xfrm>
            <a:off x="617220" y="556320"/>
            <a:ext cx="7315200" cy="3139321"/>
          </a:xfrm>
          <a:prstGeom prst="rect">
            <a:avLst/>
          </a:prstGeom>
        </p:spPr>
        <p:txBody>
          <a:bodyPr>
            <a:spAutoFit/>
          </a:bodyPr>
          <a:lstStyle/>
          <a:p>
            <a:pPr>
              <a:spcAft>
                <a:spcPts val="0"/>
              </a:spcAft>
            </a:pPr>
            <a:r>
              <a:rPr lang="en-US" altLang="zh-TW" b="1" kern="100" dirty="0">
                <a:latin typeface="Arial" panose="020B0604020202020204" pitchFamily="34" charset="0"/>
                <a:cs typeface="Times New Roman" panose="02020603050405020304" pitchFamily="18" charset="0"/>
              </a:rPr>
              <a:t>2-3. </a:t>
            </a:r>
            <a:r>
              <a:rPr lang="zh-TW" altLang="zh-TW" b="1" kern="100" dirty="0">
                <a:latin typeface="Arial" panose="020B0604020202020204" pitchFamily="34" charset="0"/>
                <a:cs typeface="Times New Roman" panose="02020603050405020304" pitchFamily="18" charset="0"/>
              </a:rPr>
              <a:t>持續營運及風險管理 </a:t>
            </a:r>
          </a:p>
          <a:p>
            <a:pPr>
              <a:spcAft>
                <a:spcPts val="0"/>
              </a:spcAft>
            </a:pPr>
            <a:r>
              <a:rPr lang="en-US" altLang="zh-TW" kern="100" dirty="0">
                <a:latin typeface="Times New Roman" panose="02020603050405020304" pitchFamily="18" charset="0"/>
              </a:rPr>
              <a:t> </a:t>
            </a:r>
            <a:endParaRPr lang="zh-TW" altLang="zh-TW" sz="1600" kern="100" dirty="0">
              <a:latin typeface="Times New Roman" panose="02020603050405020304" pitchFamily="18" charset="0"/>
            </a:endParaRPr>
          </a:p>
          <a:p>
            <a:pPr>
              <a:spcAft>
                <a:spcPts val="0"/>
              </a:spcAft>
            </a:pPr>
            <a:r>
              <a:rPr lang="zh-TW" altLang="zh-TW" dirty="0">
                <a:solidFill>
                  <a:srgbClr val="000000"/>
                </a:solidFill>
                <a:latin typeface="思源黑體"/>
                <a:ea typeface="細明體" panose="02020509000000000000" pitchFamily="49" charset="-120"/>
                <a:cs typeface="Times New Roman" panose="02020603050405020304" pitchFamily="18" charset="0"/>
              </a:rPr>
              <a:t>風險管理組織</a:t>
            </a:r>
            <a:endParaRPr lang="zh-TW" altLang="zh-TW" sz="1600" dirty="0">
              <a:solidFill>
                <a:srgbClr val="000000"/>
              </a:solidFill>
              <a:latin typeface="思源黑體"/>
              <a:cs typeface="Times New Roman" panose="02020603050405020304" pitchFamily="18" charset="0"/>
            </a:endParaRPr>
          </a:p>
          <a:p>
            <a:pPr>
              <a:spcAft>
                <a:spcPts val="0"/>
              </a:spcAft>
            </a:pPr>
            <a:r>
              <a:rPr lang="zh-TW" altLang="zh-TW" kern="0" dirty="0">
                <a:solidFill>
                  <a:srgbClr val="000000"/>
                </a:solidFill>
                <a:latin typeface="Times New Roman" panose="02020603050405020304" pitchFamily="18" charset="0"/>
                <a:ea typeface="細明體" panose="02020509000000000000" pitchFamily="49" charset="-120"/>
              </a:rPr>
              <a:t>本公司以穩健且並具成本效益的方式，整合並管理所有對營運及獲利可能造成影響之各種策略、營運、財務及危害性等潛在風險，且依據公司治理之發展。近年來已加強企業風險之管理，包括風險偵測、評估、報告及處理等。</a:t>
            </a:r>
            <a:endParaRPr lang="zh-TW" altLang="zh-TW" sz="1600" kern="100" dirty="0">
              <a:latin typeface="Times New Roman" panose="02020603050405020304" pitchFamily="18" charset="0"/>
            </a:endParaRPr>
          </a:p>
          <a:p>
            <a:r>
              <a:rPr lang="zh-TW" altLang="zh-TW" dirty="0">
                <a:solidFill>
                  <a:srgbClr val="000000"/>
                </a:solidFill>
                <a:ea typeface="細明體" panose="02020509000000000000" pitchFamily="49" charset="-120"/>
                <a:cs typeface="Times New Roman" panose="02020603050405020304" pitchFamily="18" charset="0"/>
              </a:rPr>
              <a:t>本公司風險控管分為三個層級，主辦人員及處級主管為第一層級，擔負各項作業的最初風險發覺、 評估及報告。第二層級為總經理主持的營運主管會議，彙總覆核及處理所發現各作業流程的風險。第三層級為審計委員會及董事會。</a:t>
            </a:r>
            <a:endParaRPr lang="zh-TW" altLang="en-US" dirty="0"/>
          </a:p>
        </p:txBody>
      </p:sp>
      <p:graphicFrame>
        <p:nvGraphicFramePr>
          <p:cNvPr id="3" name="表格 2">
            <a:extLst>
              <a:ext uri="{FF2B5EF4-FFF2-40B4-BE49-F238E27FC236}">
                <a16:creationId xmlns:a16="http://schemas.microsoft.com/office/drawing/2014/main" id="{F4A05191-480A-42CB-B292-1DD6D23D303F}"/>
              </a:ext>
            </a:extLst>
          </p:cNvPr>
          <p:cNvGraphicFramePr>
            <a:graphicFrameLocks noGrp="1"/>
          </p:cNvGraphicFramePr>
          <p:nvPr>
            <p:extLst>
              <p:ext uri="{D42A27DB-BD31-4B8C-83A1-F6EECF244321}">
                <p14:modId xmlns:p14="http://schemas.microsoft.com/office/powerpoint/2010/main" val="3022535494"/>
              </p:ext>
            </p:extLst>
          </p:nvPr>
        </p:nvGraphicFramePr>
        <p:xfrm>
          <a:off x="7635240" y="3695640"/>
          <a:ext cx="6377940" cy="3802439"/>
        </p:xfrm>
        <a:graphic>
          <a:graphicData uri="http://schemas.openxmlformats.org/drawingml/2006/table">
            <a:tbl>
              <a:tblPr>
                <a:tableStyleId>{5C22544A-7EE6-4342-B048-85BDC9FD1C3A}</a:tableStyleId>
              </a:tblPr>
              <a:tblGrid>
                <a:gridCol w="1594104">
                  <a:extLst>
                    <a:ext uri="{9D8B030D-6E8A-4147-A177-3AD203B41FA5}">
                      <a16:colId xmlns:a16="http://schemas.microsoft.com/office/drawing/2014/main" val="3557775910"/>
                    </a:ext>
                  </a:extLst>
                </a:gridCol>
                <a:gridCol w="1594104">
                  <a:extLst>
                    <a:ext uri="{9D8B030D-6E8A-4147-A177-3AD203B41FA5}">
                      <a16:colId xmlns:a16="http://schemas.microsoft.com/office/drawing/2014/main" val="389983603"/>
                    </a:ext>
                  </a:extLst>
                </a:gridCol>
                <a:gridCol w="1594866">
                  <a:extLst>
                    <a:ext uri="{9D8B030D-6E8A-4147-A177-3AD203B41FA5}">
                      <a16:colId xmlns:a16="http://schemas.microsoft.com/office/drawing/2014/main" val="3982116177"/>
                    </a:ext>
                  </a:extLst>
                </a:gridCol>
                <a:gridCol w="1594866">
                  <a:extLst>
                    <a:ext uri="{9D8B030D-6E8A-4147-A177-3AD203B41FA5}">
                      <a16:colId xmlns:a16="http://schemas.microsoft.com/office/drawing/2014/main" val="3575257476"/>
                    </a:ext>
                  </a:extLst>
                </a:gridCol>
              </a:tblGrid>
              <a:tr h="292495">
                <a:tc gridSpan="2">
                  <a:txBody>
                    <a:bodyPr/>
                    <a:lstStyle/>
                    <a:p>
                      <a:pPr marL="9525" algn="ctr">
                        <a:spcAft>
                          <a:spcPts val="0"/>
                        </a:spcAft>
                      </a:pPr>
                      <a:r>
                        <a:rPr lang="zh-TW" sz="1400" kern="0">
                          <a:effectLst/>
                        </a:rPr>
                        <a:t>第一層級</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hMerge="1">
                  <a:txBody>
                    <a:bodyPr/>
                    <a:lstStyle/>
                    <a:p>
                      <a:endParaRPr lang="zh-TW" altLang="en-US"/>
                    </a:p>
                  </a:txBody>
                  <a:tcPr/>
                </a:tc>
                <a:tc>
                  <a:txBody>
                    <a:bodyPr/>
                    <a:lstStyle/>
                    <a:p>
                      <a:pPr marL="9525" algn="ctr">
                        <a:spcAft>
                          <a:spcPts val="0"/>
                        </a:spcAft>
                      </a:pPr>
                      <a:r>
                        <a:rPr lang="zh-TW" sz="1400" kern="0">
                          <a:effectLst/>
                        </a:rPr>
                        <a:t>第二層級</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0">
                          <a:effectLst/>
                        </a:rPr>
                        <a:t>第三層級</a:t>
                      </a:r>
                      <a:endParaRPr lang="zh-TW" sz="1200" kern="100">
                        <a:effectLst/>
                        <a:latin typeface="Times New Roman" panose="02020603050405020304" pitchFamily="18" charset="0"/>
                        <a:ea typeface="新細明體" panose="02020500000000000000" pitchFamily="18" charset="-120"/>
                      </a:endParaRPr>
                    </a:p>
                  </a:txBody>
                  <a:tcPr marL="17780" marR="17780" marT="0" marB="0"/>
                </a:tc>
                <a:extLst>
                  <a:ext uri="{0D108BD9-81ED-4DB2-BD59-A6C34878D82A}">
                    <a16:rowId xmlns:a16="http://schemas.microsoft.com/office/drawing/2014/main" val="3228499689"/>
                  </a:ext>
                </a:extLst>
              </a:tr>
              <a:tr h="584991">
                <a:tc>
                  <a:txBody>
                    <a:bodyPr/>
                    <a:lstStyle/>
                    <a:p>
                      <a:pPr marL="9525" algn="ctr">
                        <a:spcAft>
                          <a:spcPts val="0"/>
                        </a:spcAft>
                      </a:pPr>
                      <a:r>
                        <a:rPr lang="zh-TW" sz="1400" kern="0">
                          <a:effectLst/>
                        </a:rPr>
                        <a:t>重要風險評估事項</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marL="9525" algn="ctr">
                        <a:spcAft>
                          <a:spcPts val="0"/>
                        </a:spcAft>
                      </a:pPr>
                      <a:r>
                        <a:rPr lang="zh-TW" sz="1400" kern="0" dirty="0">
                          <a:effectLst/>
                        </a:rPr>
                        <a:t>風險控管直接單位</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tc>
                <a:tc>
                  <a:txBody>
                    <a:bodyPr/>
                    <a:lstStyle/>
                    <a:p>
                      <a:pPr marL="9525" algn="ctr">
                        <a:spcAft>
                          <a:spcPts val="0"/>
                        </a:spcAft>
                      </a:pPr>
                      <a:r>
                        <a:rPr lang="zh-TW" sz="1400" kern="0">
                          <a:effectLst/>
                        </a:rPr>
                        <a:t>風險覆核與處理</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0">
                          <a:effectLst/>
                        </a:rPr>
                        <a:t>審計委員會及董事會</a:t>
                      </a:r>
                      <a:endParaRPr lang="zh-TW" sz="1200" kern="100">
                        <a:effectLst/>
                        <a:latin typeface="Times New Roman" panose="02020603050405020304" pitchFamily="18" charset="0"/>
                        <a:ea typeface="新細明體" panose="02020500000000000000" pitchFamily="18" charset="-120"/>
                      </a:endParaRPr>
                    </a:p>
                  </a:txBody>
                  <a:tcPr marL="17780" marR="17780" marT="0" marB="0"/>
                </a:tc>
                <a:extLst>
                  <a:ext uri="{0D108BD9-81ED-4DB2-BD59-A6C34878D82A}">
                    <a16:rowId xmlns:a16="http://schemas.microsoft.com/office/drawing/2014/main" val="549095043"/>
                  </a:ext>
                </a:extLst>
              </a:tr>
              <a:tr h="584991">
                <a:tc>
                  <a:txBody>
                    <a:bodyPr/>
                    <a:lstStyle/>
                    <a:p>
                      <a:pPr marL="9525">
                        <a:spcAft>
                          <a:spcPts val="0"/>
                        </a:spcAft>
                      </a:pPr>
                      <a:r>
                        <a:rPr lang="zh-TW" sz="1400" kern="0">
                          <a:effectLst/>
                        </a:rPr>
                        <a:t>利率、匯率等各項財務風險</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0">
                          <a:effectLst/>
                        </a:rPr>
                        <a:t>財務會計處</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rowSpan="7">
                  <a:txBody>
                    <a:bodyPr/>
                    <a:lstStyle/>
                    <a:p>
                      <a:pPr>
                        <a:spcAft>
                          <a:spcPts val="0"/>
                        </a:spcAft>
                      </a:pPr>
                      <a:r>
                        <a:rPr lang="zh-TW" sz="1400" kern="0">
                          <a:effectLst/>
                        </a:rPr>
                        <a:t>主管會議</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rowSpan="7">
                  <a:txBody>
                    <a:bodyPr/>
                    <a:lstStyle/>
                    <a:p>
                      <a:pPr>
                        <a:spcAft>
                          <a:spcPts val="0"/>
                        </a:spcAft>
                      </a:pPr>
                      <a:r>
                        <a:rPr lang="zh-TW" sz="1400" kern="0">
                          <a:effectLst/>
                        </a:rPr>
                        <a:t>風險之最終管控</a:t>
                      </a:r>
                      <a:endParaRPr lang="zh-TW" sz="1200" kern="100">
                        <a:effectLst/>
                        <a:latin typeface="Times New Roman" panose="02020603050405020304" pitchFamily="18" charset="0"/>
                        <a:ea typeface="新細明體" panose="02020500000000000000" pitchFamily="18" charset="-120"/>
                      </a:endParaRPr>
                    </a:p>
                  </a:txBody>
                  <a:tcPr marL="17780" marR="17780" marT="0" marB="0"/>
                </a:tc>
                <a:extLst>
                  <a:ext uri="{0D108BD9-81ED-4DB2-BD59-A6C34878D82A}">
                    <a16:rowId xmlns:a16="http://schemas.microsoft.com/office/drawing/2014/main" val="3689664018"/>
                  </a:ext>
                </a:extLst>
              </a:tr>
              <a:tr h="292495">
                <a:tc>
                  <a:txBody>
                    <a:bodyPr/>
                    <a:lstStyle/>
                    <a:p>
                      <a:pPr marL="9525">
                        <a:spcAft>
                          <a:spcPts val="0"/>
                        </a:spcAft>
                      </a:pPr>
                      <a:r>
                        <a:rPr lang="zh-TW" sz="1400" kern="0">
                          <a:effectLst/>
                        </a:rPr>
                        <a:t>資金貸與他人</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0">
                          <a:effectLst/>
                        </a:rPr>
                        <a:t>財務會計處</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310608927"/>
                  </a:ext>
                </a:extLst>
              </a:tr>
              <a:tr h="292495">
                <a:tc>
                  <a:txBody>
                    <a:bodyPr/>
                    <a:lstStyle/>
                    <a:p>
                      <a:pPr marL="8890">
                        <a:spcAft>
                          <a:spcPts val="0"/>
                        </a:spcAft>
                      </a:pPr>
                      <a:r>
                        <a:rPr lang="zh-TW" sz="1400" kern="0">
                          <a:effectLst/>
                        </a:rPr>
                        <a:t>背書保證作業</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0">
                          <a:effectLst/>
                        </a:rPr>
                        <a:t>財務會計處</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43533696"/>
                  </a:ext>
                </a:extLst>
              </a:tr>
              <a:tr h="292495">
                <a:tc>
                  <a:txBody>
                    <a:bodyPr/>
                    <a:lstStyle/>
                    <a:p>
                      <a:pPr marL="9525">
                        <a:spcAft>
                          <a:spcPts val="0"/>
                        </a:spcAft>
                      </a:pPr>
                      <a:r>
                        <a:rPr lang="zh-TW" sz="1400" kern="0">
                          <a:effectLst/>
                        </a:rPr>
                        <a:t>衍生性商品交易</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0">
                          <a:effectLst/>
                        </a:rPr>
                        <a:t>財務會計處</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434330175"/>
                  </a:ext>
                </a:extLst>
              </a:tr>
              <a:tr h="584991">
                <a:tc>
                  <a:txBody>
                    <a:bodyPr/>
                    <a:lstStyle/>
                    <a:p>
                      <a:pPr marL="9525">
                        <a:spcAft>
                          <a:spcPts val="0"/>
                        </a:spcAft>
                      </a:pPr>
                      <a:r>
                        <a:rPr lang="zh-TW" sz="1400" kern="0">
                          <a:effectLst/>
                        </a:rPr>
                        <a:t>政策及法律變動</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0">
                          <a:effectLst/>
                        </a:rPr>
                        <a:t>業務實際執行單位</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646883788"/>
                  </a:ext>
                </a:extLst>
              </a:tr>
              <a:tr h="584991">
                <a:tc>
                  <a:txBody>
                    <a:bodyPr/>
                    <a:lstStyle/>
                    <a:p>
                      <a:pPr marL="9525">
                        <a:spcAft>
                          <a:spcPts val="0"/>
                        </a:spcAft>
                      </a:pPr>
                      <a:r>
                        <a:rPr lang="zh-TW" sz="1400" kern="0">
                          <a:effectLst/>
                        </a:rPr>
                        <a:t>董監事及大股東股權變動</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0">
                          <a:effectLst/>
                        </a:rPr>
                        <a:t>營運管理課</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02634836"/>
                  </a:ext>
                </a:extLst>
              </a:tr>
              <a:tr h="292495">
                <a:tc>
                  <a:txBody>
                    <a:bodyPr/>
                    <a:lstStyle/>
                    <a:p>
                      <a:pPr marL="9525">
                        <a:spcAft>
                          <a:spcPts val="0"/>
                        </a:spcAft>
                      </a:pPr>
                      <a:r>
                        <a:rPr lang="zh-TW" sz="1400" kern="0">
                          <a:effectLst/>
                        </a:rPr>
                        <a:t>訴訟及非訟事件</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marL="9525">
                        <a:spcAft>
                          <a:spcPts val="0"/>
                        </a:spcAft>
                      </a:pPr>
                      <a:r>
                        <a:rPr lang="zh-TW" sz="1400" kern="0" dirty="0">
                          <a:effectLst/>
                        </a:rPr>
                        <a:t>營運管理課</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245739693"/>
                  </a:ext>
                </a:extLst>
              </a:tr>
            </a:tbl>
          </a:graphicData>
        </a:graphic>
      </p:graphicFrame>
    </p:spTree>
    <p:extLst>
      <p:ext uri="{BB962C8B-B14F-4D97-AF65-F5344CB8AC3E}">
        <p14:creationId xmlns:p14="http://schemas.microsoft.com/office/powerpoint/2010/main" val="3257569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75EDFAA-5F06-4253-BAF5-D6F47796F48B}"/>
              </a:ext>
            </a:extLst>
          </p:cNvPr>
          <p:cNvSpPr/>
          <p:nvPr/>
        </p:nvSpPr>
        <p:spPr>
          <a:xfrm>
            <a:off x="777240" y="2011680"/>
            <a:ext cx="13441680" cy="3108543"/>
          </a:xfrm>
          <a:prstGeom prst="rect">
            <a:avLst/>
          </a:prstGeom>
        </p:spPr>
        <p:txBody>
          <a:bodyPr wrap="square">
            <a:spAutoFit/>
          </a:bodyPr>
          <a:lstStyle/>
          <a:p>
            <a:pPr>
              <a:spcAft>
                <a:spcPts val="0"/>
              </a:spcAft>
            </a:pPr>
            <a:r>
              <a:rPr lang="en-US" altLang="zh-TW" kern="100" dirty="0">
                <a:latin typeface="Times New Roman" panose="02020603050405020304" pitchFamily="18" charset="0"/>
              </a:rPr>
              <a:t> </a:t>
            </a:r>
            <a:endParaRPr lang="zh-TW" altLang="zh-TW" sz="1600" kern="100" dirty="0">
              <a:latin typeface="Times New Roman" panose="02020603050405020304" pitchFamily="18" charset="0"/>
            </a:endParaRPr>
          </a:p>
          <a:p>
            <a:pPr>
              <a:spcAft>
                <a:spcPts val="0"/>
              </a:spcAft>
            </a:pPr>
            <a:r>
              <a:rPr lang="en-US" altLang="zh-TW" b="1" kern="100" dirty="0">
                <a:latin typeface="Arial" panose="020B0604020202020204" pitchFamily="34" charset="0"/>
                <a:cs typeface="Times New Roman" panose="02020603050405020304" pitchFamily="18" charset="0"/>
              </a:rPr>
              <a:t>2-4. </a:t>
            </a:r>
            <a:r>
              <a:rPr lang="zh-TW" altLang="zh-TW" b="1" kern="100" dirty="0">
                <a:latin typeface="Arial" panose="020B0604020202020204" pitchFamily="34" charset="0"/>
                <a:cs typeface="Times New Roman" panose="02020603050405020304" pitchFamily="18" charset="0"/>
              </a:rPr>
              <a:t>資訊安全與隱私保護管理</a:t>
            </a:r>
          </a:p>
          <a:p>
            <a:pPr>
              <a:spcAft>
                <a:spcPts val="0"/>
              </a:spcAft>
            </a:pPr>
            <a:r>
              <a:rPr lang="en-US" altLang="zh-TW" sz="1600" kern="100" dirty="0">
                <a:latin typeface="Times New Roman" panose="02020603050405020304" pitchFamily="18" charset="0"/>
              </a:rPr>
              <a:t> </a:t>
            </a:r>
            <a:endParaRPr lang="zh-TW" altLang="zh-TW" sz="1600" kern="100" dirty="0">
              <a:latin typeface="Times New Roman" panose="02020603050405020304" pitchFamily="18" charset="0"/>
            </a:endParaRPr>
          </a:p>
          <a:p>
            <a:pPr>
              <a:spcAft>
                <a:spcPts val="0"/>
              </a:spcAft>
            </a:pPr>
            <a:r>
              <a:rPr lang="zh-TW" altLang="zh-TW" kern="100" dirty="0">
                <a:latin typeface="Times New Roman" panose="02020603050405020304" pitchFamily="18" charset="0"/>
                <a:ea typeface="細明體" panose="02020509000000000000" pitchFamily="49" charset="-120"/>
              </a:rPr>
              <a:t>（一）資通安全風險管理架構</a:t>
            </a:r>
            <a:r>
              <a:rPr lang="en-US" altLang="zh-TW" kern="100" dirty="0">
                <a:latin typeface="Times New Roman" panose="02020603050405020304" pitchFamily="18" charset="0"/>
                <a:ea typeface="細明體" panose="02020509000000000000" pitchFamily="49" charset="-120"/>
              </a:rPr>
              <a:t>:</a:t>
            </a:r>
            <a:r>
              <a:rPr lang="zh-TW" altLang="zh-TW" kern="100" dirty="0">
                <a:latin typeface="Times New Roman" panose="02020603050405020304" pitchFamily="18" charset="0"/>
                <a:ea typeface="細明體" panose="02020509000000000000" pitchFamily="49" charset="-120"/>
              </a:rPr>
              <a:t>由資訊管理部同時管理資訊及負責資訊安全管理</a:t>
            </a:r>
            <a:r>
              <a:rPr lang="en-US" altLang="zh-TW" kern="100" dirty="0">
                <a:latin typeface="Times New Roman" panose="02020603050405020304" pitchFamily="18" charset="0"/>
                <a:ea typeface="細明體" panose="02020509000000000000" pitchFamily="49" charset="-120"/>
              </a:rPr>
              <a:t>,</a:t>
            </a:r>
            <a:r>
              <a:rPr lang="zh-TW" altLang="zh-TW" kern="100" dirty="0">
                <a:latin typeface="Times New Roman" panose="02020603050405020304" pitchFamily="18" charset="0"/>
                <a:ea typeface="細明體" panose="02020509000000000000" pitchFamily="49" charset="-120"/>
              </a:rPr>
              <a:t>定期檢討執行相關政策。</a:t>
            </a:r>
            <a:endParaRPr lang="zh-TW" altLang="zh-TW" sz="1600" kern="100" dirty="0">
              <a:latin typeface="Times New Roman" panose="02020603050405020304" pitchFamily="18" charset="0"/>
            </a:endParaRPr>
          </a:p>
          <a:p>
            <a:pPr>
              <a:spcAft>
                <a:spcPts val="0"/>
              </a:spcAft>
            </a:pPr>
            <a:r>
              <a:rPr lang="zh-TW" altLang="zh-TW" kern="100" dirty="0">
                <a:latin typeface="Times New Roman" panose="02020603050405020304" pitchFamily="18" charset="0"/>
                <a:ea typeface="細明體" panose="02020509000000000000" pitchFamily="49" charset="-120"/>
              </a:rPr>
              <a:t>（二）資訊安全政策，涵蓋如下：</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1.</a:t>
            </a:r>
            <a:r>
              <a:rPr lang="zh-TW" altLang="zh-TW" kern="100" dirty="0">
                <a:latin typeface="Times New Roman" panose="02020603050405020304" pitchFamily="18" charset="0"/>
                <a:ea typeface="細明體" panose="02020509000000000000" pitchFamily="49" charset="-120"/>
              </a:rPr>
              <a:t>資訊安全之定義、資訊安全之目標及資訊安全之範圍等。</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2.</a:t>
            </a:r>
            <a:r>
              <a:rPr lang="zh-TW" altLang="zh-TW" kern="100" dirty="0">
                <a:latin typeface="Times New Roman" panose="02020603050405020304" pitchFamily="18" charset="0"/>
                <a:ea typeface="細明體" panose="02020509000000000000" pitchFamily="49" charset="-120"/>
              </a:rPr>
              <a:t>執行公司資訊安全政策之組織權責及分工。</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3.</a:t>
            </a:r>
            <a:r>
              <a:rPr lang="zh-TW" altLang="zh-TW" kern="100" dirty="0">
                <a:latin typeface="Times New Roman" panose="02020603050405020304" pitchFamily="18" charset="0"/>
                <a:ea typeface="細明體" panose="02020509000000000000" pitchFamily="49" charset="-120"/>
              </a:rPr>
              <a:t>員工在資訊安全上應負的一般性及特定的資訊安全責任。</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4.</a:t>
            </a:r>
            <a:r>
              <a:rPr lang="zh-TW" altLang="zh-TW" kern="100" dirty="0">
                <a:latin typeface="Times New Roman" panose="02020603050405020304" pitchFamily="18" charset="0"/>
                <a:ea typeface="細明體" panose="02020509000000000000" pitchFamily="49" charset="-120"/>
              </a:rPr>
              <a:t>發生資訊安全事件之通報作業程序、作業流程規定及說明。</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 5.</a:t>
            </a:r>
            <a:r>
              <a:rPr lang="zh-TW" altLang="zh-TW" kern="100" dirty="0">
                <a:latin typeface="Times New Roman" panose="02020603050405020304" pitchFamily="18" charset="0"/>
                <a:ea typeface="細明體" panose="02020509000000000000" pitchFamily="49" charset="-120"/>
              </a:rPr>
              <a:t>訂定違反資訊安全事項之懲戒辨法。</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 </a:t>
            </a:r>
            <a:endParaRPr lang="zh-TW" altLang="en-US" dirty="0"/>
          </a:p>
        </p:txBody>
      </p:sp>
    </p:spTree>
    <p:extLst>
      <p:ext uri="{BB962C8B-B14F-4D97-AF65-F5344CB8AC3E}">
        <p14:creationId xmlns:p14="http://schemas.microsoft.com/office/powerpoint/2010/main" val="2991488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87F2C43-D60F-4533-B385-8B6EA5F68EF6}"/>
              </a:ext>
            </a:extLst>
          </p:cNvPr>
          <p:cNvSpPr/>
          <p:nvPr/>
        </p:nvSpPr>
        <p:spPr>
          <a:xfrm>
            <a:off x="662940" y="0"/>
            <a:ext cx="11704320" cy="7232749"/>
          </a:xfrm>
          <a:prstGeom prst="rect">
            <a:avLst/>
          </a:prstGeom>
        </p:spPr>
        <p:txBody>
          <a:bodyPr wrap="square">
            <a:spAutoFit/>
          </a:bodyPr>
          <a:lstStyle/>
          <a:p>
            <a:pPr>
              <a:spcAft>
                <a:spcPts val="0"/>
              </a:spcAft>
            </a:pPr>
            <a:endParaRPr lang="zh-TW" altLang="zh-TW" sz="1600" kern="100" dirty="0">
              <a:latin typeface="Times New Roman" panose="02020603050405020304" pitchFamily="18" charset="0"/>
            </a:endParaRPr>
          </a:p>
          <a:p>
            <a:pPr>
              <a:spcAft>
                <a:spcPts val="0"/>
              </a:spcAft>
            </a:pPr>
            <a:r>
              <a:rPr lang="zh-TW" altLang="zh-TW" kern="100" dirty="0">
                <a:latin typeface="Times New Roman" panose="02020603050405020304" pitchFamily="18" charset="0"/>
                <a:ea typeface="細明體" panose="02020509000000000000" pitchFamily="49" charset="-120"/>
              </a:rPr>
              <a:t>（三）具體管理方案</a:t>
            </a:r>
            <a:r>
              <a:rPr lang="en-US" altLang="zh-TW" kern="100" dirty="0">
                <a:latin typeface="Times New Roman" panose="02020603050405020304" pitchFamily="18" charset="0"/>
                <a:ea typeface="細明體" panose="02020509000000000000" pitchFamily="49" charset="-120"/>
              </a:rPr>
              <a:t>:</a:t>
            </a:r>
            <a:endParaRPr lang="zh-TW" altLang="zh-TW" sz="1600" kern="100" dirty="0">
              <a:latin typeface="Times New Roman" panose="02020603050405020304" pitchFamily="18" charset="0"/>
            </a:endParaRPr>
          </a:p>
          <a:p>
            <a:pPr>
              <a:spcAft>
                <a:spcPts val="0"/>
              </a:spcAft>
            </a:pPr>
            <a:r>
              <a:rPr lang="zh-TW" altLang="zh-TW" kern="100" dirty="0">
                <a:latin typeface="Times New Roman" panose="02020603050405020304" pitchFamily="18" charset="0"/>
                <a:ea typeface="細明體" panose="02020509000000000000" pitchFamily="49" charset="-120"/>
              </a:rPr>
              <a:t>為持續強化資訊安全防護及預防資訊安全風險，各項管理措施等如下：</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1.</a:t>
            </a:r>
            <a:r>
              <a:rPr lang="zh-TW" altLang="zh-TW" kern="100" dirty="0">
                <a:latin typeface="Times New Roman" panose="02020603050405020304" pitchFamily="18" charset="0"/>
                <a:ea typeface="細明體" panose="02020509000000000000" pitchFamily="49" charset="-120"/>
              </a:rPr>
              <a:t>電腦病毒及惡意軟體之防範</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marL="889000" indent="-889000">
              <a:spcAft>
                <a:spcPts val="0"/>
              </a:spcAft>
            </a:pPr>
            <a:r>
              <a:rPr lang="en-US" altLang="zh-TW" kern="100" dirty="0">
                <a:latin typeface="細明體" panose="02020509000000000000" pitchFamily="49" charset="-120"/>
              </a:rPr>
              <a:t>     (1).</a:t>
            </a:r>
            <a:r>
              <a:rPr lang="zh-TW" altLang="zh-TW" kern="100" dirty="0">
                <a:latin typeface="Times New Roman" panose="02020603050405020304" pitchFamily="18" charset="0"/>
                <a:ea typeface="細明體" panose="02020509000000000000" pitchFamily="49" charset="-120"/>
              </a:rPr>
              <a:t>所有主機及個人使用之電腦均應安裝防毒軟體；並自動下載病毒碼及更新程式。</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     (2).</a:t>
            </a:r>
            <a:r>
              <a:rPr lang="zh-TW" altLang="zh-TW" kern="100" dirty="0">
                <a:latin typeface="Times New Roman" panose="02020603050405020304" pitchFamily="18" charset="0"/>
                <a:ea typeface="細明體" panose="02020509000000000000" pitchFamily="49" charset="-120"/>
              </a:rPr>
              <a:t>禁止員工自行下載並安裝不明軟體。</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2.</a:t>
            </a:r>
            <a:r>
              <a:rPr lang="zh-TW" altLang="zh-TW" kern="100" dirty="0">
                <a:latin typeface="Times New Roman" panose="02020603050405020304" pitchFamily="18" charset="0"/>
                <a:ea typeface="細明體" panose="02020509000000000000" pitchFamily="49" charset="-120"/>
              </a:rPr>
              <a:t>軟體複製的控制</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marL="889000" indent="-889000">
              <a:spcAft>
                <a:spcPts val="0"/>
              </a:spcAft>
            </a:pPr>
            <a:r>
              <a:rPr lang="en-US" altLang="zh-TW" kern="100" dirty="0">
                <a:latin typeface="細明體" panose="02020509000000000000" pitchFamily="49" charset="-120"/>
              </a:rPr>
              <a:t>     (1).</a:t>
            </a:r>
            <a:r>
              <a:rPr lang="zh-TW" altLang="zh-TW" kern="100" dirty="0">
                <a:latin typeface="Times New Roman" panose="02020603050405020304" pitchFamily="18" charset="0"/>
                <a:ea typeface="細明體" panose="02020509000000000000" pitchFamily="49" charset="-120"/>
              </a:rPr>
              <a:t>本公司使用有智慧財產權的軟體，應遵守相關法令及契約規定。</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     (2).</a:t>
            </a:r>
            <a:r>
              <a:rPr lang="zh-TW" altLang="zh-TW" kern="100" dirty="0">
                <a:latin typeface="Times New Roman" panose="02020603050405020304" pitchFamily="18" charset="0"/>
                <a:ea typeface="細明體" panose="02020509000000000000" pitchFamily="49" charset="-120"/>
              </a:rPr>
              <a:t>有智慧財產權的軟體複製應考量之事項如下：</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            (a).</a:t>
            </a:r>
            <a:r>
              <a:rPr lang="zh-TW" altLang="zh-TW" kern="100" dirty="0">
                <a:latin typeface="Times New Roman" panose="02020603050405020304" pitchFamily="18" charset="0"/>
                <a:ea typeface="細明體" panose="02020509000000000000" pitchFamily="49" charset="-120"/>
              </a:rPr>
              <a:t>不應保有及使用未取得授權的軟體。</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marL="1422400" indent="-1422400">
              <a:spcAft>
                <a:spcPts val="0"/>
              </a:spcAft>
            </a:pPr>
            <a:r>
              <a:rPr lang="en-US" altLang="zh-TW" kern="100" dirty="0">
                <a:latin typeface="細明體" panose="02020509000000000000" pitchFamily="49" charset="-120"/>
              </a:rPr>
              <a:t>            (b).</a:t>
            </a:r>
            <a:r>
              <a:rPr lang="zh-TW" altLang="zh-TW" kern="100" dirty="0">
                <a:latin typeface="Times New Roman" panose="02020603050405020304" pitchFamily="18" charset="0"/>
                <a:ea typeface="細明體" panose="02020509000000000000" pitchFamily="49" charset="-120"/>
              </a:rPr>
              <a:t>應將公司智慧財產權保護政策，明確告知公司員工，禁止員工在未取得智慧財產權 擁有者的書面同意前，即將軟體複製到機器。</a:t>
            </a:r>
            <a:endParaRPr lang="zh-TW" altLang="zh-TW" sz="1600" kern="100" dirty="0">
              <a:latin typeface="Times New Roman" panose="02020603050405020304" pitchFamily="18" charset="0"/>
            </a:endParaRPr>
          </a:p>
          <a:p>
            <a:pPr marL="1422400" indent="-1422400">
              <a:spcAft>
                <a:spcPts val="0"/>
              </a:spcAft>
            </a:pPr>
            <a:r>
              <a:rPr lang="en-US" altLang="zh-TW" kern="100" dirty="0">
                <a:latin typeface="細明體" panose="02020509000000000000" pitchFamily="49" charset="-120"/>
              </a:rPr>
              <a:t>            (c).</a:t>
            </a:r>
            <a:r>
              <a:rPr lang="zh-TW" altLang="zh-TW" kern="100" dirty="0">
                <a:latin typeface="Times New Roman" panose="02020603050405020304" pitchFamily="18" charset="0"/>
                <a:ea typeface="細明體" panose="02020509000000000000" pitchFamily="49" charset="-120"/>
              </a:rPr>
              <a:t>除非取得授權，不應將軟體複製到公司或客戶的機器設備。</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marL="1422400" indent="-1422400">
              <a:spcAft>
                <a:spcPts val="0"/>
              </a:spcAft>
            </a:pPr>
            <a:r>
              <a:rPr lang="en-US" altLang="zh-TW" kern="100" dirty="0">
                <a:latin typeface="細明體" panose="02020509000000000000" pitchFamily="49" charset="-120"/>
              </a:rPr>
              <a:t>            (d).</a:t>
            </a:r>
            <a:r>
              <a:rPr lang="zh-TW" altLang="zh-TW" kern="100" dirty="0">
                <a:latin typeface="Times New Roman" panose="02020603050405020304" pitchFamily="18" charset="0"/>
                <a:ea typeface="細明體" panose="02020509000000000000" pitchFamily="49" charset="-120"/>
              </a:rPr>
              <a:t>員工必須簽回「訊達電腦（股）公司員工不使用盜版電腦軟體處理公務同意書」。</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marL="177800" indent="-177800">
              <a:spcAft>
                <a:spcPts val="0"/>
              </a:spcAft>
            </a:pPr>
            <a:r>
              <a:rPr lang="en-US" altLang="zh-TW" kern="100" dirty="0">
                <a:latin typeface="細明體" panose="02020509000000000000" pitchFamily="49" charset="-120"/>
              </a:rPr>
              <a:t>3.</a:t>
            </a:r>
            <a:r>
              <a:rPr lang="zh-TW" altLang="zh-TW" kern="100" dirty="0">
                <a:latin typeface="Times New Roman" panose="02020603050405020304" pitchFamily="18" charset="0"/>
                <a:ea typeface="細明體" panose="02020509000000000000" pitchFamily="49" charset="-120"/>
              </a:rPr>
              <a:t>資訊安全政策及規定之宣達</a:t>
            </a:r>
            <a:r>
              <a:rPr lang="en-US" altLang="zh-TW" kern="100" dirty="0">
                <a:latin typeface="Times New Roman" panose="02020603050405020304" pitchFamily="18" charset="0"/>
                <a:ea typeface="細明體" panose="02020509000000000000" pitchFamily="49" charset="-120"/>
              </a:rPr>
              <a:t> (1).</a:t>
            </a:r>
            <a:r>
              <a:rPr lang="zh-TW" altLang="zh-TW" kern="100" dirty="0">
                <a:latin typeface="Times New Roman" panose="02020603050405020304" pitchFamily="18" charset="0"/>
                <a:ea typeface="細明體" panose="02020509000000000000" pitchFamily="49" charset="-120"/>
              </a:rPr>
              <a:t>由資訊管理部不定期宣導公司的資訊安全政策、法令及規定、資訊安全作業程序等。</a:t>
            </a:r>
            <a:r>
              <a:rPr lang="en-US" altLang="zh-TW" kern="100" dirty="0">
                <a:latin typeface="Times New Roman" panose="02020603050405020304" pitchFamily="18" charset="0"/>
                <a:ea typeface="細明體" panose="02020509000000000000" pitchFamily="49" charset="-120"/>
              </a:rPr>
              <a:t> (2).</a:t>
            </a:r>
            <a:r>
              <a:rPr lang="zh-TW" altLang="zh-TW" kern="100" dirty="0">
                <a:latin typeface="Times New Roman" panose="02020603050405020304" pitchFamily="18" charset="0"/>
                <a:ea typeface="細明體" panose="02020509000000000000" pitchFamily="49" charset="-120"/>
              </a:rPr>
              <a:t>員工如違反資訊安全相關規定，應依工作規則懲處。</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4.</a:t>
            </a:r>
            <a:r>
              <a:rPr lang="zh-TW" altLang="zh-TW" kern="100" dirty="0">
                <a:latin typeface="Times New Roman" panose="02020603050405020304" pitchFamily="18" charset="0"/>
                <a:ea typeface="細明體" panose="02020509000000000000" pitchFamily="49" charset="-120"/>
              </a:rPr>
              <a:t>網路用戶之管理</a:t>
            </a:r>
            <a:r>
              <a:rPr lang="en-US" altLang="zh-TW" kern="100" dirty="0">
                <a:latin typeface="Times New Roman" panose="02020603050405020304" pitchFamily="18" charset="0"/>
                <a:ea typeface="細明體" panose="02020509000000000000" pitchFamily="49" charset="-120"/>
              </a:rPr>
              <a:t>,</a:t>
            </a:r>
            <a:r>
              <a:rPr lang="zh-TW" altLang="zh-TW" kern="100" dirty="0">
                <a:latin typeface="Times New Roman" panose="02020603050405020304" pitchFamily="18" charset="0"/>
                <a:ea typeface="細明體" panose="02020509000000000000" pitchFamily="49" charset="-120"/>
              </a:rPr>
              <a:t>網路用戶只能在授權範圍內存取網路資源</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marL="177800" indent="-177800">
              <a:spcAft>
                <a:spcPts val="0"/>
              </a:spcAft>
            </a:pPr>
            <a:r>
              <a:rPr lang="en-US" altLang="zh-TW" kern="100" dirty="0">
                <a:latin typeface="細明體" panose="02020509000000000000" pitchFamily="49" charset="-120"/>
              </a:rPr>
              <a:t>5.</a:t>
            </a:r>
            <a:r>
              <a:rPr lang="zh-TW" altLang="zh-TW" kern="100" dirty="0">
                <a:latin typeface="Times New Roman" panose="02020603050405020304" pitchFamily="18" charset="0"/>
                <a:ea typeface="細明體" panose="02020509000000000000" pitchFamily="49" charset="-120"/>
              </a:rPr>
              <a:t>帳號及存取控制管理</a:t>
            </a:r>
            <a:r>
              <a:rPr lang="en-US" altLang="zh-TW" kern="100" dirty="0">
                <a:latin typeface="Times New Roman" panose="02020603050405020304" pitchFamily="18" charset="0"/>
                <a:ea typeface="細明體" panose="02020509000000000000" pitchFamily="49" charset="-120"/>
              </a:rPr>
              <a:t>,</a:t>
            </a:r>
            <a:r>
              <a:rPr lang="zh-TW" altLang="zh-TW" kern="100" dirty="0">
                <a:latin typeface="Times New Roman" panose="02020603050405020304" pitchFamily="18" charset="0"/>
                <a:ea typeface="細明體" panose="02020509000000000000" pitchFamily="49" charset="-120"/>
              </a:rPr>
              <a:t>依本公司各營運流程上相關之需求，訂定各相關系統之存取權限並 考慮資訊安全政策，賦予各級人員必要的系統存取權限。</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marL="177800" indent="-177800">
              <a:spcAft>
                <a:spcPts val="0"/>
              </a:spcAft>
            </a:pPr>
            <a:r>
              <a:rPr lang="en-US" altLang="zh-TW" kern="100" dirty="0">
                <a:latin typeface="細明體" panose="02020509000000000000" pitchFamily="49" charset="-120"/>
              </a:rPr>
              <a:t>6.</a:t>
            </a:r>
            <a:r>
              <a:rPr lang="zh-TW" altLang="zh-TW" kern="100" dirty="0">
                <a:latin typeface="Times New Roman" panose="02020603050405020304" pitchFamily="18" charset="0"/>
                <a:ea typeface="細明體" panose="02020509000000000000" pitchFamily="49" charset="-120"/>
              </a:rPr>
              <a:t>機房安全管理</a:t>
            </a:r>
            <a:r>
              <a:rPr lang="en-US" altLang="zh-TW" kern="100" dirty="0">
                <a:latin typeface="Times New Roman" panose="02020603050405020304" pitchFamily="18" charset="0"/>
                <a:ea typeface="細明體" panose="02020509000000000000" pitchFamily="49" charset="-120"/>
              </a:rPr>
              <a:t>,</a:t>
            </a:r>
            <a:r>
              <a:rPr lang="zh-TW" altLang="zh-TW" kern="100" dirty="0">
                <a:latin typeface="Times New Roman" panose="02020603050405020304" pitchFamily="18" charset="0"/>
                <a:ea typeface="細明體" panose="02020509000000000000" pitchFamily="49" charset="-120"/>
              </a:rPr>
              <a:t>除主機系統相關管理負責人員及經權責主管授權人員外，其他人員因業務 需要，須進入機房作業者，由被授權人員陪同始得進入機房，並應即填具「機房進出登 記表」。</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marL="177800" indent="-177800">
              <a:spcAft>
                <a:spcPts val="0"/>
              </a:spcAft>
            </a:pPr>
            <a:r>
              <a:rPr lang="en-US" altLang="zh-TW" kern="100" dirty="0">
                <a:latin typeface="細明體" panose="02020509000000000000" pitchFamily="49" charset="-120"/>
              </a:rPr>
              <a:t>7.</a:t>
            </a:r>
            <a:r>
              <a:rPr lang="zh-TW" altLang="zh-TW" kern="100" dirty="0">
                <a:latin typeface="Times New Roman" panose="02020603050405020304" pitchFamily="18" charset="0"/>
                <a:ea typeface="細明體" panose="02020509000000000000" pitchFamily="49" charset="-120"/>
              </a:rPr>
              <a:t>系統開發及測試環境安全管理</a:t>
            </a:r>
            <a:r>
              <a:rPr lang="en-US" altLang="zh-TW" kern="100" dirty="0">
                <a:latin typeface="Times New Roman" panose="02020603050405020304" pitchFamily="18" charset="0"/>
                <a:ea typeface="細明體" panose="02020509000000000000" pitchFamily="49" charset="-120"/>
              </a:rPr>
              <a:t>,</a:t>
            </a:r>
            <a:r>
              <a:rPr lang="zh-TW" altLang="zh-TW" kern="100" dirty="0">
                <a:latin typeface="Times New Roman" panose="02020603050405020304" pitchFamily="18" charset="0"/>
                <a:ea typeface="細明體" panose="02020509000000000000" pitchFamily="49" charset="-120"/>
              </a:rPr>
              <a:t>測試環境採用獨立之開發主機，不與營運系統共用。</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a:spcAft>
                <a:spcPts val="0"/>
              </a:spcAft>
            </a:pPr>
            <a:r>
              <a:rPr lang="zh-TW" altLang="zh-TW" kern="100" dirty="0">
                <a:latin typeface="Times New Roman" panose="02020603050405020304" pitchFamily="18" charset="0"/>
                <a:ea typeface="細明體" panose="02020509000000000000" pitchFamily="49" charset="-120"/>
              </a:rPr>
              <a:t>（四）投入資通安全管理之資源</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1.</a:t>
            </a:r>
            <a:r>
              <a:rPr lang="zh-TW" altLang="zh-TW" kern="100" dirty="0">
                <a:latin typeface="Times New Roman" panose="02020603050405020304" pitchFamily="18" charset="0"/>
                <a:ea typeface="細明體" panose="02020509000000000000" pitchFamily="49" charset="-120"/>
              </a:rPr>
              <a:t>持續維持與精進相關資訊安全管理制度。</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pPr>
              <a:spcAft>
                <a:spcPts val="0"/>
              </a:spcAft>
            </a:pPr>
            <a:r>
              <a:rPr lang="en-US" altLang="zh-TW" kern="100" dirty="0">
                <a:latin typeface="細明體" panose="02020509000000000000" pitchFamily="49" charset="-120"/>
              </a:rPr>
              <a:t>2.</a:t>
            </a:r>
            <a:r>
              <a:rPr lang="zh-TW" altLang="zh-TW" kern="100" dirty="0">
                <a:latin typeface="Times New Roman" panose="02020603050405020304" pitchFamily="18" charset="0"/>
                <a:ea typeface="細明體" panose="02020509000000000000" pitchFamily="49" charset="-120"/>
              </a:rPr>
              <a:t>加強落實擴大單位專案資訊安全需求檢查。</a:t>
            </a:r>
            <a:r>
              <a:rPr lang="en-US" altLang="zh-TW" kern="100" dirty="0">
                <a:latin typeface="Times New Roman" panose="02020603050405020304" pitchFamily="18" charset="0"/>
                <a:ea typeface="細明體" panose="02020509000000000000" pitchFamily="49" charset="-120"/>
              </a:rPr>
              <a:t> </a:t>
            </a:r>
            <a:endParaRPr lang="zh-TW" altLang="zh-TW" sz="1600" kern="100" dirty="0">
              <a:latin typeface="Times New Roman" panose="02020603050405020304" pitchFamily="18" charset="0"/>
            </a:endParaRPr>
          </a:p>
          <a:p>
            <a:r>
              <a:rPr lang="zh-TW" altLang="zh-TW" sz="1600" kern="100" dirty="0">
                <a:latin typeface="Times New Roman" panose="02020603050405020304" pitchFamily="18" charset="0"/>
                <a:cs typeface="Times New Roman" panose="02020603050405020304" pitchFamily="18" charset="0"/>
              </a:rPr>
              <a:t>（五）最近年度及截至年報刊印日止，因重大資通安全事件所遭受之損失、可能影響及因應措施</a:t>
            </a:r>
            <a:r>
              <a:rPr lang="en-US" altLang="zh-TW" sz="1600" kern="100" dirty="0">
                <a:latin typeface="Times New Roman" panose="02020603050405020304" pitchFamily="18" charset="0"/>
              </a:rPr>
              <a:t>: </a:t>
            </a:r>
            <a:r>
              <a:rPr lang="zh-TW" altLang="zh-TW" sz="1600" kern="100" dirty="0">
                <a:latin typeface="Times New Roman" panose="02020603050405020304" pitchFamily="18" charset="0"/>
                <a:cs typeface="Times New Roman" panose="02020603050405020304" pitchFamily="18" charset="0"/>
              </a:rPr>
              <a:t>無。</a:t>
            </a:r>
            <a:endParaRPr lang="zh-TW" altLang="en-US" dirty="0"/>
          </a:p>
        </p:txBody>
      </p:sp>
      <p:pic>
        <p:nvPicPr>
          <p:cNvPr id="1025" name="Picture 1">
            <a:extLst>
              <a:ext uri="{FF2B5EF4-FFF2-40B4-BE49-F238E27FC236}">
                <a16:creationId xmlns:a16="http://schemas.microsoft.com/office/drawing/2014/main" id="{1392DA6B-F668-73D6-D928-4A9E13933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0A0CA7A-A6C4-D4A2-AEDF-9F9F7E1C3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95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68ED04-F00B-AE7B-44F4-EF2D8DDB2483}"/>
              </a:ext>
            </a:extLst>
          </p:cNvPr>
          <p:cNvSpPr>
            <a:spLocks noGrp="1"/>
          </p:cNvSpPr>
          <p:nvPr>
            <p:ph type="title"/>
          </p:nvPr>
        </p:nvSpPr>
        <p:spPr>
          <a:xfrm>
            <a:off x="1005840" y="668626"/>
            <a:ext cx="12618720" cy="1360199"/>
          </a:xfrm>
        </p:spPr>
        <p:txBody>
          <a:bodyPr vert="horz" lIns="109728" tIns="54864" rIns="109728" bIns="54864" rtlCol="0" anchor="ctr">
            <a:normAutofit/>
          </a:bodyPr>
          <a:lstStyle/>
          <a:p>
            <a:r>
              <a:rPr lang="zh-TW" altLang="en-US" sz="6240" b="1" dirty="0"/>
              <a:t>三、健康友善職場 </a:t>
            </a:r>
            <a:endParaRPr lang="en-US" altLang="zh-TW" sz="6240" b="1" dirty="0"/>
          </a:p>
        </p:txBody>
      </p:sp>
      <p:graphicFrame>
        <p:nvGraphicFramePr>
          <p:cNvPr id="28" name="文字版面配置區 2">
            <a:extLst>
              <a:ext uri="{FF2B5EF4-FFF2-40B4-BE49-F238E27FC236}">
                <a16:creationId xmlns:a16="http://schemas.microsoft.com/office/drawing/2014/main" id="{005AE1CB-E0EB-1F22-4740-9262DCCB5CF1}"/>
              </a:ext>
            </a:extLst>
          </p:cNvPr>
          <p:cNvGraphicFramePr/>
          <p:nvPr/>
        </p:nvGraphicFramePr>
        <p:xfrm>
          <a:off x="1005840" y="2194560"/>
          <a:ext cx="12618720" cy="5223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158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3245E9-1287-8E73-C3A7-FF6CA4D51C2A}"/>
              </a:ext>
            </a:extLst>
          </p:cNvPr>
          <p:cNvSpPr txBox="1">
            <a:spLocks/>
          </p:cNvSpPr>
          <p:nvPr/>
        </p:nvSpPr>
        <p:spPr>
          <a:xfrm>
            <a:off x="1005840" y="438150"/>
            <a:ext cx="12618720" cy="159067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4800" b="1" kern="100" dirty="0">
                <a:latin typeface="Arial" panose="020B0604020202020204" pitchFamily="34" charset="0"/>
                <a:ea typeface="新細明體" panose="02020500000000000000" pitchFamily="18" charset="-120"/>
              </a:rPr>
              <a:t>3-1. </a:t>
            </a:r>
            <a:r>
              <a:rPr lang="zh-TW" altLang="en-US" sz="4800" b="1" kern="100" dirty="0">
                <a:latin typeface="Arial" panose="020B0604020202020204" pitchFamily="34" charset="0"/>
                <a:ea typeface="新細明體" panose="02020500000000000000" pitchFamily="18" charset="-120"/>
              </a:rPr>
              <a:t>打造健康友善職場</a:t>
            </a:r>
            <a:br>
              <a:rPr lang="zh-TW" altLang="en-US" sz="4800" b="1" dirty="0">
                <a:latin typeface="新細明體" panose="02020500000000000000" pitchFamily="18" charset="-120"/>
                <a:ea typeface="新細明體" panose="02020500000000000000" pitchFamily="18" charset="-120"/>
              </a:rPr>
            </a:br>
            <a:endParaRPr lang="zh-TW" altLang="en-US" sz="4800" dirty="0"/>
          </a:p>
        </p:txBody>
      </p:sp>
      <p:sp>
        <p:nvSpPr>
          <p:cNvPr id="3" name="內容版面配置區 2">
            <a:extLst>
              <a:ext uri="{FF2B5EF4-FFF2-40B4-BE49-F238E27FC236}">
                <a16:creationId xmlns:a16="http://schemas.microsoft.com/office/drawing/2014/main" id="{E118C4D8-91B7-32C8-737B-119F7710294D}"/>
              </a:ext>
            </a:extLst>
          </p:cNvPr>
          <p:cNvSpPr txBox="1">
            <a:spLocks/>
          </p:cNvSpPr>
          <p:nvPr/>
        </p:nvSpPr>
        <p:spPr>
          <a:xfrm>
            <a:off x="1356638" y="2028826"/>
            <a:ext cx="11673563" cy="506464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altLang="zh-TW" b="1" dirty="0">
                <a:latin typeface="新細明體" panose="02020500000000000000" pitchFamily="18" charset="-120"/>
                <a:ea typeface="新細明體" panose="02020500000000000000" pitchFamily="18" charset="-120"/>
              </a:rPr>
              <a:t>1.</a:t>
            </a:r>
            <a:r>
              <a:rPr lang="zh-TW" altLang="en-US" b="1" dirty="0">
                <a:latin typeface="新細明體" panose="02020500000000000000" pitchFamily="18" charset="-120"/>
                <a:ea typeface="新細明體" panose="02020500000000000000" pitchFamily="18" charset="-120"/>
              </a:rPr>
              <a:t>公司依法提供</a:t>
            </a:r>
            <a:endParaRPr lang="en-US" altLang="zh-TW" sz="3360" b="1" kern="0" dirty="0">
              <a:solidFill>
                <a:schemeClr val="tx1">
                  <a:lumMod val="95000"/>
                  <a:lumOff val="5000"/>
                </a:schemeClr>
              </a:solidFill>
              <a:latin typeface="Times New Roman" panose="02020603050405020304" pitchFamily="18" charset="0"/>
              <a:ea typeface="新細明體" panose="02020500000000000000" pitchFamily="18" charset="-120"/>
              <a:cs typeface="新細明體" panose="02020500000000000000" pitchFamily="18" charset="-120"/>
            </a:endParaRPr>
          </a:p>
          <a:p>
            <a:pPr>
              <a:lnSpc>
                <a:spcPct val="150000"/>
              </a:lnSpc>
            </a:pPr>
            <a:r>
              <a:rPr lang="zh-TW" altLang="zh-TW" sz="3360" b="1" kern="0" dirty="0">
                <a:solidFill>
                  <a:schemeClr val="tx1">
                    <a:lumMod val="95000"/>
                    <a:lumOff val="5000"/>
                  </a:schemeClr>
                </a:solidFill>
                <a:latin typeface="Times New Roman" panose="02020603050405020304" pitchFamily="18" charset="0"/>
                <a:ea typeface="新細明體" panose="02020500000000000000" pitchFamily="18" charset="-120"/>
                <a:cs typeface="新細明體" panose="02020500000000000000" pitchFamily="18" charset="-120"/>
              </a:rPr>
              <a:t>全民健康保險、勞工保險、提撥舊制退休金準備及新制退休金、成立職工福利委員會。</a:t>
            </a:r>
            <a:endParaRPr lang="zh-TW" altLang="zh-TW" sz="3360" b="1" kern="100" dirty="0">
              <a:solidFill>
                <a:schemeClr val="tx1">
                  <a:lumMod val="95000"/>
                  <a:lumOff val="5000"/>
                </a:schemeClr>
              </a:solidFill>
              <a:latin typeface="Times New Roman" panose="02020603050405020304" pitchFamily="18" charset="0"/>
              <a:ea typeface="新細明體" panose="02020500000000000000" pitchFamily="18" charset="-120"/>
            </a:endParaRPr>
          </a:p>
          <a:p>
            <a:pPr>
              <a:lnSpc>
                <a:spcPct val="150000"/>
              </a:lnSpc>
            </a:pPr>
            <a:r>
              <a:rPr lang="zh-TW" altLang="zh-TW" sz="3360" b="1" kern="0" dirty="0">
                <a:solidFill>
                  <a:schemeClr val="tx1">
                    <a:lumMod val="95000"/>
                    <a:lumOff val="5000"/>
                  </a:schemeClr>
                </a:solidFill>
                <a:latin typeface="Times New Roman" panose="02020603050405020304" pitchFamily="18" charset="0"/>
                <a:ea typeface="新細明體" panose="02020500000000000000" pitchFamily="18" charset="-120"/>
                <a:cs typeface="新細明體" panose="02020500000000000000" pitchFamily="18" charset="-120"/>
              </a:rPr>
              <a:t>大陸子公司配合大陸當地規定提供社保〈養老、醫療、工傷、失業、生育醫療〉及住房公積金。</a:t>
            </a:r>
            <a:endParaRPr lang="zh-TW" altLang="zh-TW" sz="3360" b="1" kern="100" dirty="0">
              <a:solidFill>
                <a:schemeClr val="tx1">
                  <a:lumMod val="95000"/>
                  <a:lumOff val="5000"/>
                </a:schemeClr>
              </a:solidFill>
              <a:latin typeface="Times New Roman" panose="02020603050405020304" pitchFamily="18" charset="0"/>
              <a:ea typeface="新細明體" panose="02020500000000000000" pitchFamily="18" charset="-120"/>
            </a:endParaRPr>
          </a:p>
          <a:p>
            <a:endParaRPr lang="zh-TW" altLang="en-US" dirty="0"/>
          </a:p>
        </p:txBody>
      </p:sp>
    </p:spTree>
    <p:extLst>
      <p:ext uri="{BB962C8B-B14F-4D97-AF65-F5344CB8AC3E}">
        <p14:creationId xmlns:p14="http://schemas.microsoft.com/office/powerpoint/2010/main" val="1043341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461E3D-9657-921C-1751-1AA0F7E5FC5E}"/>
              </a:ext>
            </a:extLst>
          </p:cNvPr>
          <p:cNvSpPr txBox="1">
            <a:spLocks/>
          </p:cNvSpPr>
          <p:nvPr/>
        </p:nvSpPr>
        <p:spPr>
          <a:xfrm>
            <a:off x="1005840" y="438150"/>
            <a:ext cx="12618720" cy="15906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b="1">
                <a:latin typeface="新細明體" panose="02020500000000000000" pitchFamily="18" charset="-120"/>
                <a:ea typeface="新細明體" panose="02020500000000000000" pitchFamily="18" charset="-120"/>
              </a:rPr>
              <a:t>2.</a:t>
            </a:r>
            <a:r>
              <a:rPr lang="zh-TW" altLang="en-US" b="1">
                <a:latin typeface="新細明體" panose="02020500000000000000" pitchFamily="18" charset="-120"/>
                <a:ea typeface="新細明體" panose="02020500000000000000" pitchFamily="18" charset="-120"/>
              </a:rPr>
              <a:t>公司特別提供</a:t>
            </a:r>
            <a:endParaRPr lang="zh-TW" altLang="en-US" dirty="0"/>
          </a:p>
        </p:txBody>
      </p:sp>
      <p:sp>
        <p:nvSpPr>
          <p:cNvPr id="3" name="內容版面配置區 2">
            <a:extLst>
              <a:ext uri="{FF2B5EF4-FFF2-40B4-BE49-F238E27FC236}">
                <a16:creationId xmlns:a16="http://schemas.microsoft.com/office/drawing/2014/main" id="{06EE9D6E-EBAB-DA4D-14C6-988DDB709025}"/>
              </a:ext>
            </a:extLst>
          </p:cNvPr>
          <p:cNvSpPr txBox="1">
            <a:spLocks/>
          </p:cNvSpPr>
          <p:nvPr/>
        </p:nvSpPr>
        <p:spPr>
          <a:xfrm>
            <a:off x="1005840" y="2190750"/>
            <a:ext cx="12618720" cy="52216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3360" b="1" kern="0">
                <a:latin typeface="新細明體" panose="02020500000000000000" pitchFamily="18" charset="-120"/>
                <a:ea typeface="新細明體" panose="02020500000000000000" pitchFamily="18" charset="-120"/>
                <a:cs typeface="新細明體" panose="02020500000000000000" pitchFamily="18" charset="-120"/>
              </a:rPr>
              <a:t>(1)</a:t>
            </a:r>
            <a:r>
              <a:rPr lang="zh-TW" altLang="zh-TW" sz="3360" b="1" kern="0">
                <a:latin typeface="Times New Roman" panose="02020603050405020304" pitchFamily="18" charset="0"/>
                <a:ea typeface="新細明體" panose="02020500000000000000" pitchFamily="18" charset="-120"/>
                <a:cs typeface="新細明體" panose="02020500000000000000" pitchFamily="18" charset="-120"/>
              </a:rPr>
              <a:t>員工新生兒禮金</a:t>
            </a:r>
            <a:endParaRPr lang="zh-TW" altLang="zh-TW" sz="3360" b="1" kern="100">
              <a:latin typeface="Times New Roman" panose="02020603050405020304" pitchFamily="18" charset="0"/>
              <a:ea typeface="新細明體" panose="02020500000000000000" pitchFamily="18" charset="-120"/>
            </a:endParaRPr>
          </a:p>
          <a:p>
            <a:r>
              <a:rPr lang="en-US" altLang="zh-TW" sz="3360" b="1" kern="0">
                <a:latin typeface="新細明體" panose="02020500000000000000" pitchFamily="18" charset="-120"/>
                <a:ea typeface="新細明體" panose="02020500000000000000" pitchFamily="18" charset="-120"/>
                <a:cs typeface="新細明體" panose="02020500000000000000" pitchFamily="18" charset="-120"/>
              </a:rPr>
              <a:t>(2)</a:t>
            </a:r>
            <a:r>
              <a:rPr lang="zh-TW" altLang="zh-TW" sz="3360" b="1" kern="0">
                <a:latin typeface="Times New Roman" panose="02020603050405020304" pitchFamily="18" charset="0"/>
                <a:ea typeface="新細明體" panose="02020500000000000000" pitchFamily="18" charset="-120"/>
                <a:cs typeface="新細明體" panose="02020500000000000000" pitchFamily="18" charset="-120"/>
              </a:rPr>
              <a:t>年節獎金、績效獎金及業務獎金。</a:t>
            </a:r>
            <a:endParaRPr lang="zh-TW" altLang="zh-TW" sz="3360" b="1" kern="100">
              <a:latin typeface="Times New Roman" panose="02020603050405020304" pitchFamily="18" charset="0"/>
              <a:ea typeface="新細明體" panose="02020500000000000000" pitchFamily="18" charset="-120"/>
            </a:endParaRPr>
          </a:p>
          <a:p>
            <a:r>
              <a:rPr lang="en-US" altLang="zh-TW" sz="3360" b="1" kern="0">
                <a:latin typeface="新細明體" panose="02020500000000000000" pitchFamily="18" charset="-120"/>
                <a:ea typeface="新細明體" panose="02020500000000000000" pitchFamily="18" charset="-120"/>
                <a:cs typeface="新細明體" panose="02020500000000000000" pitchFamily="18" charset="-120"/>
              </a:rPr>
              <a:t>(3)</a:t>
            </a:r>
            <a:r>
              <a:rPr lang="zh-TW" altLang="zh-TW" sz="3360" b="1" kern="0">
                <a:latin typeface="Times New Roman" panose="02020603050405020304" pitchFamily="18" charset="0"/>
                <a:ea typeface="新細明體" panose="02020500000000000000" pitchFamily="18" charset="-120"/>
                <a:cs typeface="新細明體" panose="02020500000000000000" pitchFamily="18" charset="-120"/>
              </a:rPr>
              <a:t>員工分紅及認股。</a:t>
            </a:r>
            <a:endParaRPr lang="zh-TW" altLang="zh-TW" sz="3360" b="1" kern="100">
              <a:latin typeface="Times New Roman" panose="02020603050405020304" pitchFamily="18" charset="0"/>
              <a:ea typeface="新細明體" panose="02020500000000000000" pitchFamily="18" charset="-120"/>
            </a:endParaRPr>
          </a:p>
          <a:p>
            <a:r>
              <a:rPr lang="en-US" altLang="zh-TW" sz="3360" b="1" kern="0">
                <a:latin typeface="新細明體" panose="02020500000000000000" pitchFamily="18" charset="-120"/>
                <a:ea typeface="新細明體" panose="02020500000000000000" pitchFamily="18" charset="-120"/>
                <a:cs typeface="新細明體" panose="02020500000000000000" pitchFamily="18" charset="-120"/>
              </a:rPr>
              <a:t>(4)</a:t>
            </a:r>
            <a:r>
              <a:rPr lang="zh-TW" altLang="zh-TW" sz="3360" b="1" kern="0">
                <a:latin typeface="Times New Roman" panose="02020603050405020304" pitchFamily="18" charset="0"/>
                <a:ea typeface="新細明體" panose="02020500000000000000" pitchFamily="18" charset="-120"/>
                <a:cs typeface="新細明體" panose="02020500000000000000" pitchFamily="18" charset="-120"/>
              </a:rPr>
              <a:t>員工健康檢查。</a:t>
            </a:r>
            <a:endParaRPr lang="zh-TW" altLang="zh-TW" sz="3360" b="1" kern="100">
              <a:latin typeface="Times New Roman" panose="02020603050405020304" pitchFamily="18" charset="0"/>
              <a:ea typeface="新細明體" panose="02020500000000000000" pitchFamily="18" charset="-120"/>
            </a:endParaRPr>
          </a:p>
          <a:p>
            <a:r>
              <a:rPr lang="en-US" altLang="zh-TW" sz="3360" b="1" kern="0">
                <a:latin typeface="新細明體" panose="02020500000000000000" pitchFamily="18" charset="-120"/>
                <a:ea typeface="新細明體" panose="02020500000000000000" pitchFamily="18" charset="-120"/>
                <a:cs typeface="新細明體" panose="02020500000000000000" pitchFamily="18" charset="-120"/>
              </a:rPr>
              <a:t>(5)</a:t>
            </a:r>
            <a:r>
              <a:rPr lang="zh-TW" altLang="zh-TW" sz="3360" b="1" kern="0">
                <a:latin typeface="Times New Roman" panose="02020603050405020304" pitchFamily="18" charset="0"/>
                <a:ea typeface="新細明體" panose="02020500000000000000" pitchFamily="18" charset="-120"/>
                <a:cs typeface="新細明體" panose="02020500000000000000" pitchFamily="18" charset="-120"/>
              </a:rPr>
              <a:t>團體保險。</a:t>
            </a:r>
            <a:endParaRPr lang="zh-TW" altLang="zh-TW" sz="3360" b="1" kern="100">
              <a:latin typeface="Times New Roman" panose="02020603050405020304" pitchFamily="18" charset="0"/>
              <a:ea typeface="新細明體" panose="02020500000000000000" pitchFamily="18" charset="-120"/>
            </a:endParaRPr>
          </a:p>
          <a:p>
            <a:r>
              <a:rPr lang="en-US" altLang="zh-TW" sz="3360" b="1" kern="0">
                <a:latin typeface="新細明體" panose="02020500000000000000" pitchFamily="18" charset="-120"/>
                <a:ea typeface="新細明體" panose="02020500000000000000" pitchFamily="18" charset="-120"/>
                <a:cs typeface="新細明體" panose="02020500000000000000" pitchFamily="18" charset="-120"/>
              </a:rPr>
              <a:t>(6)</a:t>
            </a:r>
            <a:r>
              <a:rPr lang="zh-TW" altLang="zh-TW" sz="3360" b="1" kern="0">
                <a:latin typeface="Times New Roman" panose="02020603050405020304" pitchFamily="18" charset="0"/>
                <a:ea typeface="新細明體" panose="02020500000000000000" pitchFamily="18" charset="-120"/>
                <a:cs typeface="新細明體" panose="02020500000000000000" pitchFamily="18" charset="-120"/>
              </a:rPr>
              <a:t>舉辦員工運動會。</a:t>
            </a:r>
            <a:endParaRPr lang="zh-TW" altLang="zh-TW" sz="3360" b="1" kern="100">
              <a:latin typeface="Times New Roman" panose="02020603050405020304" pitchFamily="18" charset="0"/>
              <a:ea typeface="新細明體" panose="02020500000000000000" pitchFamily="18" charset="-120"/>
            </a:endParaRPr>
          </a:p>
          <a:p>
            <a:r>
              <a:rPr lang="en-US" altLang="zh-TW" sz="3360" b="1" kern="0">
                <a:latin typeface="新細明體" panose="02020500000000000000" pitchFamily="18" charset="-120"/>
                <a:ea typeface="新細明體" panose="02020500000000000000" pitchFamily="18" charset="-120"/>
                <a:cs typeface="新細明體" panose="02020500000000000000" pitchFamily="18" charset="-120"/>
              </a:rPr>
              <a:t>(7)</a:t>
            </a:r>
            <a:r>
              <a:rPr lang="zh-TW" altLang="zh-TW" sz="3360" b="1" kern="0">
                <a:latin typeface="Times New Roman" panose="02020603050405020304" pitchFamily="18" charset="0"/>
                <a:ea typeface="新細明體" panose="02020500000000000000" pitchFamily="18" charset="-120"/>
                <a:cs typeface="新細明體" panose="02020500000000000000" pitchFamily="18" charset="-120"/>
              </a:rPr>
              <a:t>在職進修及教育訓練補助。</a:t>
            </a:r>
            <a:endParaRPr lang="zh-TW" altLang="zh-TW" sz="3360" b="1" kern="100">
              <a:latin typeface="Times New Roman" panose="02020603050405020304" pitchFamily="18" charset="0"/>
              <a:ea typeface="新細明體" panose="02020500000000000000" pitchFamily="18" charset="-120"/>
            </a:endParaRPr>
          </a:p>
          <a:p>
            <a:endParaRPr lang="zh-TW" altLang="en-US" dirty="0"/>
          </a:p>
        </p:txBody>
      </p:sp>
    </p:spTree>
    <p:extLst>
      <p:ext uri="{BB962C8B-B14F-4D97-AF65-F5344CB8AC3E}">
        <p14:creationId xmlns:p14="http://schemas.microsoft.com/office/powerpoint/2010/main" val="290173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864037" y="838557"/>
            <a:ext cx="5809059" cy="726043"/>
          </a:xfrm>
          <a:prstGeom prst="rect">
            <a:avLst/>
          </a:prstGeom>
          <a:noFill/>
          <a:ln/>
        </p:spPr>
        <p:txBody>
          <a:bodyPr wrap="none" lIns="0" tIns="0" rIns="0" bIns="0" rtlCol="0" anchor="t"/>
          <a:lstStyle/>
          <a:p>
            <a:pPr marL="0" indent="0">
              <a:lnSpc>
                <a:spcPts val="5700"/>
              </a:lnSpc>
              <a:buNone/>
            </a:pPr>
            <a:r>
              <a:rPr lang="en-US" sz="4550" dirty="0">
                <a:solidFill>
                  <a:srgbClr val="00002E"/>
                </a:solidFill>
                <a:latin typeface="Nunito Semi Bold" pitchFamily="34" charset="0"/>
                <a:ea typeface="Nunito Semi Bold" pitchFamily="34" charset="-122"/>
                <a:cs typeface="Nunito Semi Bold" pitchFamily="34" charset="-120"/>
              </a:rPr>
              <a:t>董事長的話</a:t>
            </a:r>
            <a:endParaRPr lang="en-US" sz="4550" dirty="0"/>
          </a:p>
        </p:txBody>
      </p:sp>
      <p:sp>
        <p:nvSpPr>
          <p:cNvPr id="4" name="Text 1"/>
          <p:cNvSpPr/>
          <p:nvPr/>
        </p:nvSpPr>
        <p:spPr>
          <a:xfrm>
            <a:off x="1234321" y="2212538"/>
            <a:ext cx="7045643" cy="1185148"/>
          </a:xfrm>
          <a:prstGeom prst="rect">
            <a:avLst/>
          </a:prstGeom>
          <a:noFill/>
          <a:ln/>
        </p:spPr>
        <p:txBody>
          <a:bodyPr wrap="square" lIns="0" tIns="0" rIns="0" bIns="0" rtlCol="0" anchor="t"/>
          <a:lstStyle/>
          <a:p>
            <a:pPr marL="0" indent="0">
              <a:lnSpc>
                <a:spcPts val="3100"/>
              </a:lnSpc>
              <a:buNone/>
            </a:pPr>
            <a:r>
              <a:rPr lang="en-US" sz="1900" dirty="0">
                <a:solidFill>
                  <a:srgbClr val="00002E"/>
                </a:solidFill>
                <a:latin typeface="PT Sans" pitchFamily="34" charset="0"/>
                <a:ea typeface="PT Sans" pitchFamily="34" charset="-122"/>
                <a:cs typeface="PT Sans" pitchFamily="34" charset="-120"/>
              </a:rPr>
              <a:t>因應 ESG 的發展策略是下一階段經濟成長無可迴避的挑戰。資服業為各級產業發展的重要輔助動力，更應持續重視數位轉型與ESG 永續的策略發展。</a:t>
            </a:r>
            <a:endParaRPr lang="en-US" sz="1900" dirty="0"/>
          </a:p>
        </p:txBody>
      </p:sp>
      <p:sp>
        <p:nvSpPr>
          <p:cNvPr id="5" name="Shape 2"/>
          <p:cNvSpPr/>
          <p:nvPr/>
        </p:nvSpPr>
        <p:spPr>
          <a:xfrm>
            <a:off x="864037" y="1934885"/>
            <a:ext cx="30480" cy="1740456"/>
          </a:xfrm>
          <a:prstGeom prst="rect">
            <a:avLst/>
          </a:prstGeom>
          <a:solidFill>
            <a:srgbClr val="2D4DF2"/>
          </a:solidFill>
          <a:ln/>
        </p:spPr>
        <p:txBody>
          <a:bodyPr/>
          <a:lstStyle/>
          <a:p>
            <a:endParaRPr lang="zh-TW" altLang="en-US"/>
          </a:p>
        </p:txBody>
      </p:sp>
      <p:sp>
        <p:nvSpPr>
          <p:cNvPr id="6" name="Text 3"/>
          <p:cNvSpPr/>
          <p:nvPr/>
        </p:nvSpPr>
        <p:spPr>
          <a:xfrm>
            <a:off x="864037" y="3952994"/>
            <a:ext cx="7415927" cy="1185148"/>
          </a:xfrm>
          <a:prstGeom prst="rect">
            <a:avLst/>
          </a:prstGeom>
          <a:noFill/>
          <a:ln/>
        </p:spPr>
        <p:txBody>
          <a:bodyPr wrap="square" lIns="0" tIns="0" rIns="0" bIns="0" rtlCol="0" anchor="t"/>
          <a:lstStyle/>
          <a:p>
            <a:pPr marL="0" indent="0">
              <a:lnSpc>
                <a:spcPts val="3100"/>
              </a:lnSpc>
              <a:buNone/>
            </a:pPr>
            <a:r>
              <a:rPr lang="en-US" sz="1900" dirty="0">
                <a:solidFill>
                  <a:srgbClr val="00002E"/>
                </a:solidFill>
                <a:latin typeface="PT Sans" pitchFamily="34" charset="0"/>
                <a:ea typeface="PT Sans" pitchFamily="34" charset="-122"/>
                <a:cs typeface="PT Sans" pitchFamily="34" charset="-120"/>
              </a:rPr>
              <a:t>為實現永續發展目標，訊達成立了永續發展推動小組，並由總經理擔任召集人，以貫徹執行公司永續發展推動小組所訂定的各項政策和工作計劃。</a:t>
            </a:r>
            <a:endParaRPr lang="en-US" sz="1900" dirty="0"/>
          </a:p>
        </p:txBody>
      </p:sp>
      <p:sp>
        <p:nvSpPr>
          <p:cNvPr id="7" name="Text 4"/>
          <p:cNvSpPr/>
          <p:nvPr/>
        </p:nvSpPr>
        <p:spPr>
          <a:xfrm>
            <a:off x="864037" y="5415796"/>
            <a:ext cx="7415927" cy="1975247"/>
          </a:xfrm>
          <a:prstGeom prst="rect">
            <a:avLst/>
          </a:prstGeom>
          <a:noFill/>
          <a:ln/>
        </p:spPr>
        <p:txBody>
          <a:bodyPr wrap="square" lIns="0" tIns="0" rIns="0" bIns="0" rtlCol="0" anchor="t"/>
          <a:lstStyle/>
          <a:p>
            <a:pPr marL="0" indent="0">
              <a:lnSpc>
                <a:spcPts val="3100"/>
              </a:lnSpc>
              <a:buNone/>
            </a:pPr>
            <a:r>
              <a:rPr lang="en-US" sz="1900" dirty="0">
                <a:solidFill>
                  <a:srgbClr val="00002E"/>
                </a:solidFill>
                <a:latin typeface="PT Sans" pitchFamily="34" charset="0"/>
                <a:ea typeface="PT Sans" pitchFamily="34" charset="-122"/>
                <a:cs typeface="PT Sans" pitchFamily="34" charset="-120"/>
              </a:rPr>
              <a:t>在公司治理方面，訊達制定風險相關政策，以降低風險衝擊，持續數位轉型創新，提升經營管理效能，進一步強化公司治理。在永續環境方面，訊達積極推動綠色採購，推廣無紙化表單，承諾實施節能減碳措施。在社會責任方面，持續努力實現健康友善職場目標，並重視人才，不斷投資於員工健康和學習。</a:t>
            </a:r>
            <a:endParaRPr lang="en-US" sz="1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0388A2-0DAC-1652-10B8-1B72DDC71CE1}"/>
              </a:ext>
            </a:extLst>
          </p:cNvPr>
          <p:cNvSpPr txBox="1">
            <a:spLocks/>
          </p:cNvSpPr>
          <p:nvPr/>
        </p:nvSpPr>
        <p:spPr>
          <a:xfrm>
            <a:off x="1005840" y="438150"/>
            <a:ext cx="12618720" cy="15906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b="1">
                <a:latin typeface="新細明體" panose="02020500000000000000" pitchFamily="18" charset="-120"/>
                <a:ea typeface="新細明體" panose="02020500000000000000" pitchFamily="18" charset="-120"/>
              </a:rPr>
              <a:t>3.</a:t>
            </a:r>
            <a:r>
              <a:rPr lang="zh-TW" altLang="en-US" b="1">
                <a:latin typeface="新細明體" panose="02020500000000000000" pitchFamily="18" charset="-120"/>
                <a:ea typeface="新細明體" panose="02020500000000000000" pitchFamily="18" charset="-120"/>
              </a:rPr>
              <a:t>福委會規劃</a:t>
            </a:r>
            <a:endParaRPr lang="zh-TW" altLang="en-US" dirty="0"/>
          </a:p>
        </p:txBody>
      </p:sp>
      <p:sp>
        <p:nvSpPr>
          <p:cNvPr id="3" name="內容版面配置區 2">
            <a:extLst>
              <a:ext uri="{FF2B5EF4-FFF2-40B4-BE49-F238E27FC236}">
                <a16:creationId xmlns:a16="http://schemas.microsoft.com/office/drawing/2014/main" id="{3B461054-ACC4-6530-B104-457538E90D8B}"/>
              </a:ext>
            </a:extLst>
          </p:cNvPr>
          <p:cNvSpPr txBox="1">
            <a:spLocks/>
          </p:cNvSpPr>
          <p:nvPr/>
        </p:nvSpPr>
        <p:spPr>
          <a:xfrm>
            <a:off x="1451159" y="2241111"/>
            <a:ext cx="10502266" cy="453314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altLang="zh-TW" sz="3360" b="1" kern="0">
                <a:latin typeface="新細明體" panose="02020500000000000000" pitchFamily="18" charset="-120"/>
                <a:ea typeface="新細明體" panose="02020500000000000000" pitchFamily="18" charset="-120"/>
                <a:cs typeface="新細明體" panose="02020500000000000000" pitchFamily="18" charset="-120"/>
              </a:rPr>
              <a:t>(1)</a:t>
            </a:r>
            <a:r>
              <a:rPr lang="zh-TW" altLang="zh-TW" sz="3360" b="1" kern="0">
                <a:latin typeface="Times New Roman" panose="02020603050405020304" pitchFamily="18" charset="0"/>
                <a:ea typeface="新細明體" panose="02020500000000000000" pitchFamily="18" charset="-120"/>
                <a:cs typeface="新細明體" panose="02020500000000000000" pitchFamily="18" charset="-120"/>
              </a:rPr>
              <a:t>員工子女在學獎學金、婚喪喜慶、生育津貼補助。</a:t>
            </a:r>
            <a:endParaRPr lang="zh-TW" altLang="zh-TW" sz="3360" b="1" kern="100">
              <a:latin typeface="Times New Roman" panose="02020603050405020304" pitchFamily="18" charset="0"/>
              <a:ea typeface="新細明體" panose="02020500000000000000" pitchFamily="18" charset="-120"/>
            </a:endParaRPr>
          </a:p>
          <a:p>
            <a:pPr>
              <a:lnSpc>
                <a:spcPct val="150000"/>
              </a:lnSpc>
            </a:pPr>
            <a:r>
              <a:rPr lang="en-US" altLang="zh-TW" sz="3360" b="1" kern="0">
                <a:latin typeface="新細明體" panose="02020500000000000000" pitchFamily="18" charset="-120"/>
                <a:ea typeface="新細明體" panose="02020500000000000000" pitchFamily="18" charset="-120"/>
                <a:cs typeface="新細明體" panose="02020500000000000000" pitchFamily="18" charset="-120"/>
              </a:rPr>
              <a:t>(2)</a:t>
            </a:r>
            <a:r>
              <a:rPr lang="zh-TW" altLang="zh-TW" sz="3360" b="1" kern="0">
                <a:latin typeface="Times New Roman" panose="02020603050405020304" pitchFamily="18" charset="0"/>
                <a:ea typeface="新細明體" panose="02020500000000000000" pitchFamily="18" charset="-120"/>
                <a:cs typeface="新細明體" panose="02020500000000000000" pitchFamily="18" charset="-120"/>
              </a:rPr>
              <a:t>員工慶生、生日禮</a:t>
            </a:r>
            <a:r>
              <a:rPr lang="zh-TW" altLang="en-US" sz="3360" b="1" kern="0">
                <a:latin typeface="Times New Roman" panose="02020603050405020304" pitchFamily="18" charset="0"/>
                <a:ea typeface="新細明體" panose="02020500000000000000" pitchFamily="18" charset="-120"/>
                <a:cs typeface="新細明體" panose="02020500000000000000" pitchFamily="18" charset="-120"/>
              </a:rPr>
              <a:t>金</a:t>
            </a:r>
            <a:r>
              <a:rPr lang="zh-TW" altLang="zh-TW" sz="3360" b="1" kern="0">
                <a:latin typeface="Times New Roman" panose="02020603050405020304" pitchFamily="18" charset="0"/>
                <a:ea typeface="新細明體" panose="02020500000000000000" pitchFamily="18" charset="-120"/>
                <a:cs typeface="新細明體" panose="02020500000000000000" pitchFamily="18" charset="-120"/>
              </a:rPr>
              <a:t>。</a:t>
            </a:r>
            <a:endParaRPr lang="zh-TW" altLang="zh-TW" sz="3360" b="1" kern="100">
              <a:latin typeface="Times New Roman" panose="02020603050405020304" pitchFamily="18" charset="0"/>
              <a:ea typeface="新細明體" panose="02020500000000000000" pitchFamily="18" charset="-120"/>
            </a:endParaRPr>
          </a:p>
          <a:p>
            <a:pPr>
              <a:lnSpc>
                <a:spcPct val="150000"/>
              </a:lnSpc>
            </a:pPr>
            <a:r>
              <a:rPr lang="en-US" altLang="zh-TW" sz="3360" b="1" kern="0">
                <a:latin typeface="新細明體" panose="02020500000000000000" pitchFamily="18" charset="-120"/>
                <a:ea typeface="新細明體" panose="02020500000000000000" pitchFamily="18" charset="-120"/>
                <a:cs typeface="新細明體" panose="02020500000000000000" pitchFamily="18" charset="-120"/>
              </a:rPr>
              <a:t>(3)</a:t>
            </a:r>
            <a:r>
              <a:rPr lang="zh-TW" altLang="zh-TW" sz="3360" b="1" kern="0">
                <a:latin typeface="Times New Roman" panose="02020603050405020304" pitchFamily="18" charset="0"/>
                <a:ea typeface="新細明體" panose="02020500000000000000" pitchFamily="18" charset="-120"/>
                <a:cs typeface="新細明體" panose="02020500000000000000" pitchFamily="18" charset="-120"/>
              </a:rPr>
              <a:t>各類國、內外旅遊及聯誼活動。</a:t>
            </a:r>
            <a:endParaRPr lang="zh-TW" altLang="zh-TW" sz="3360" b="1" kern="100">
              <a:latin typeface="Times New Roman" panose="02020603050405020304" pitchFamily="18" charset="0"/>
              <a:ea typeface="新細明體" panose="02020500000000000000" pitchFamily="18" charset="-120"/>
            </a:endParaRPr>
          </a:p>
          <a:p>
            <a:pPr>
              <a:lnSpc>
                <a:spcPct val="150000"/>
              </a:lnSpc>
            </a:pPr>
            <a:r>
              <a:rPr lang="en-US" altLang="zh-TW" sz="3360" b="1" kern="0">
                <a:latin typeface="新細明體" panose="02020500000000000000" pitchFamily="18" charset="-120"/>
                <a:ea typeface="新細明體" panose="02020500000000000000" pitchFamily="18" charset="-120"/>
                <a:cs typeface="新細明體" panose="02020500000000000000" pitchFamily="18" charset="-120"/>
              </a:rPr>
              <a:t>(4)</a:t>
            </a:r>
            <a:r>
              <a:rPr lang="zh-TW" altLang="zh-TW" sz="3360" b="1" kern="0">
                <a:latin typeface="Times New Roman" panose="02020603050405020304" pitchFamily="18" charset="0"/>
                <a:ea typeface="新細明體" panose="02020500000000000000" pitchFamily="18" charset="-120"/>
                <a:cs typeface="新細明體" panose="02020500000000000000" pitchFamily="18" charset="-120"/>
              </a:rPr>
              <a:t>春酒、摸彩活動。</a:t>
            </a:r>
            <a:endParaRPr lang="zh-TW" altLang="zh-TW" sz="3360" b="1" kern="100">
              <a:latin typeface="Times New Roman" panose="02020603050405020304" pitchFamily="18" charset="0"/>
              <a:ea typeface="新細明體" panose="02020500000000000000" pitchFamily="18" charset="-120"/>
            </a:endParaRPr>
          </a:p>
          <a:p>
            <a:pPr>
              <a:lnSpc>
                <a:spcPct val="150000"/>
              </a:lnSpc>
            </a:pPr>
            <a:r>
              <a:rPr lang="en-US" altLang="zh-TW" sz="3360" b="1" kern="0">
                <a:latin typeface="新細明體" panose="02020500000000000000" pitchFamily="18" charset="-120"/>
                <a:ea typeface="新細明體" panose="02020500000000000000" pitchFamily="18" charset="-120"/>
                <a:cs typeface="新細明體" panose="02020500000000000000" pitchFamily="18" charset="-120"/>
              </a:rPr>
              <a:t>(5)</a:t>
            </a:r>
            <a:r>
              <a:rPr lang="zh-TW" altLang="zh-TW" sz="3360" b="1" kern="0">
                <a:latin typeface="Times New Roman" panose="02020603050405020304" pitchFamily="18" charset="0"/>
                <a:ea typeface="新細明體" panose="02020500000000000000" pitchFamily="18" charset="-120"/>
                <a:cs typeface="新細明體" panose="02020500000000000000" pitchFamily="18" charset="-120"/>
              </a:rPr>
              <a:t>年度運動大會召集中、南部同仁北上共聚一堂。</a:t>
            </a:r>
            <a:endParaRPr lang="zh-TW" altLang="zh-TW" sz="3360" b="1" kern="100">
              <a:latin typeface="Times New Roman" panose="02020603050405020304" pitchFamily="18" charset="0"/>
              <a:ea typeface="新細明體" panose="02020500000000000000" pitchFamily="18" charset="-120"/>
            </a:endParaRPr>
          </a:p>
          <a:p>
            <a:endParaRPr lang="zh-TW" altLang="en-US" dirty="0"/>
          </a:p>
        </p:txBody>
      </p:sp>
    </p:spTree>
    <p:extLst>
      <p:ext uri="{BB962C8B-B14F-4D97-AF65-F5344CB8AC3E}">
        <p14:creationId xmlns:p14="http://schemas.microsoft.com/office/powerpoint/2010/main" val="3133732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D1CE5-1DDB-D046-30DE-4663DA74AA3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B69E7C4-372C-A263-7E4D-1C76EF24C7B9}"/>
              </a:ext>
            </a:extLst>
          </p:cNvPr>
          <p:cNvSpPr txBox="1">
            <a:spLocks/>
          </p:cNvSpPr>
          <p:nvPr/>
        </p:nvSpPr>
        <p:spPr>
          <a:xfrm>
            <a:off x="1341122" y="748933"/>
            <a:ext cx="12464413" cy="916583"/>
          </a:xfrm>
          <a:prstGeom prst="rect">
            <a:avLst/>
          </a:prstGeom>
        </p:spPr>
        <p:txBody>
          <a:bodyP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altLang="zh-TW" b="1">
                <a:latin typeface="新細明體" panose="02020500000000000000" pitchFamily="18" charset="-120"/>
                <a:ea typeface="新細明體" panose="02020500000000000000" pitchFamily="18" charset="-120"/>
              </a:rPr>
            </a:br>
            <a:r>
              <a:rPr lang="en-US" altLang="zh-TW" b="1">
                <a:latin typeface="新細明體" panose="02020500000000000000" pitchFamily="18" charset="-120"/>
                <a:ea typeface="新細明體" panose="02020500000000000000" pitchFamily="18" charset="-120"/>
              </a:rPr>
              <a:t>4.</a:t>
            </a:r>
            <a:r>
              <a:rPr lang="zh-TW" altLang="en-US" b="1">
                <a:latin typeface="新細明體" panose="02020500000000000000" pitchFamily="18" charset="-120"/>
                <a:ea typeface="新細明體" panose="02020500000000000000" pitchFamily="18" charset="-120"/>
              </a:rPr>
              <a:t>健康友善職場環境方面 </a:t>
            </a:r>
            <a:r>
              <a:rPr lang="en-US" altLang="zh-TW" b="1">
                <a:latin typeface="新細明體" panose="02020500000000000000" pitchFamily="18" charset="-120"/>
                <a:ea typeface="新細明體" panose="02020500000000000000" pitchFamily="18" charset="-120"/>
              </a:rPr>
              <a:t>:</a:t>
            </a:r>
            <a:br>
              <a:rPr lang="en-US" altLang="zh-TW" b="1">
                <a:latin typeface="新細明體" panose="02020500000000000000" pitchFamily="18" charset="-120"/>
                <a:ea typeface="新細明體" panose="02020500000000000000" pitchFamily="18" charset="-120"/>
              </a:rPr>
            </a:br>
            <a:endParaRPr lang="zh-TW" altLang="en-US" dirty="0"/>
          </a:p>
        </p:txBody>
      </p:sp>
      <p:sp>
        <p:nvSpPr>
          <p:cNvPr id="3" name="內容版面配置區 2">
            <a:extLst>
              <a:ext uri="{FF2B5EF4-FFF2-40B4-BE49-F238E27FC236}">
                <a16:creationId xmlns:a16="http://schemas.microsoft.com/office/drawing/2014/main" id="{B46DFDA8-862C-C26D-B754-7E571DB5F47D}"/>
              </a:ext>
            </a:extLst>
          </p:cNvPr>
          <p:cNvSpPr txBox="1">
            <a:spLocks/>
          </p:cNvSpPr>
          <p:nvPr/>
        </p:nvSpPr>
        <p:spPr>
          <a:xfrm>
            <a:off x="1341121" y="1889760"/>
            <a:ext cx="12464414" cy="63398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altLang="zh-TW" sz="2640" b="1">
                <a:latin typeface="新細明體" panose="02020500000000000000" pitchFamily="18" charset="-120"/>
                <a:ea typeface="新細明體" panose="02020500000000000000" pitchFamily="18" charset="-120"/>
              </a:rPr>
              <a:t>(1)</a:t>
            </a:r>
            <a:r>
              <a:rPr lang="zh-TW" altLang="en-US" sz="2640" b="1">
                <a:latin typeface="新細明體" panose="02020500000000000000" pitchFamily="18" charset="-120"/>
                <a:ea typeface="新細明體" panose="02020500000000000000" pitchFamily="18" charset="-120"/>
              </a:rPr>
              <a:t>促進性別工作平等措施：有利員工安胎休養、育嬰留職停薪、家庭照顧假等。本公司已建立健全的代理人制度，適合同仁申請育嬰留停，自</a:t>
            </a:r>
            <a:r>
              <a:rPr lang="en-US" altLang="zh-TW" sz="2640" b="1">
                <a:latin typeface="新細明體" panose="02020500000000000000" pitchFamily="18" charset="-120"/>
                <a:ea typeface="新細明體" panose="02020500000000000000" pitchFamily="18" charset="-120"/>
              </a:rPr>
              <a:t>2022</a:t>
            </a:r>
            <a:r>
              <a:rPr lang="zh-TW" altLang="en-US" sz="2640" b="1">
                <a:latin typeface="新細明體" panose="02020500000000000000" pitchFamily="18" charset="-120"/>
                <a:ea typeface="新細明體" panose="02020500000000000000" pitchFamily="18" charset="-120"/>
              </a:rPr>
              <a:t>年到</a:t>
            </a:r>
            <a:r>
              <a:rPr lang="en-US" altLang="zh-TW" sz="2640" b="1">
                <a:latin typeface="新細明體" panose="02020500000000000000" pitchFamily="18" charset="-120"/>
                <a:ea typeface="新細明體" panose="02020500000000000000" pitchFamily="18" charset="-120"/>
              </a:rPr>
              <a:t>2024</a:t>
            </a:r>
            <a:r>
              <a:rPr lang="zh-TW" altLang="en-US" sz="2640" b="1">
                <a:latin typeface="新細明體" panose="02020500000000000000" pitchFamily="18" charset="-120"/>
                <a:ea typeface="新細明體" panose="02020500000000000000" pitchFamily="18" charset="-120"/>
              </a:rPr>
              <a:t>年</a:t>
            </a:r>
            <a:r>
              <a:rPr lang="en-US" altLang="zh-TW" sz="2640" b="1">
                <a:latin typeface="新細明體" panose="02020500000000000000" pitchFamily="18" charset="-120"/>
                <a:ea typeface="新細明體" panose="02020500000000000000" pitchFamily="18" charset="-120"/>
              </a:rPr>
              <a:t>12</a:t>
            </a:r>
            <a:r>
              <a:rPr lang="zh-TW" altLang="en-US" sz="2640" b="1">
                <a:latin typeface="新細明體" panose="02020500000000000000" pitchFamily="18" charset="-120"/>
                <a:ea typeface="新細明體" panose="02020500000000000000" pitchFamily="18" charset="-120"/>
              </a:rPr>
              <a:t>月底同仁申請育嬰留停措施人數如下 </a:t>
            </a:r>
            <a:r>
              <a:rPr lang="en-US" altLang="zh-TW" sz="2640" b="1">
                <a:latin typeface="新細明體" panose="02020500000000000000" pitchFamily="18" charset="-120"/>
                <a:ea typeface="新細明體" panose="02020500000000000000" pitchFamily="18" charset="-120"/>
              </a:rPr>
              <a:t>: </a:t>
            </a:r>
          </a:p>
          <a:p>
            <a:pPr marL="0" indent="0">
              <a:lnSpc>
                <a:spcPct val="120000"/>
              </a:lnSpc>
              <a:buFont typeface="Arial" pitchFamily="34" charset="0"/>
              <a:buNone/>
            </a:pPr>
            <a:r>
              <a:rPr lang="zh-TW" altLang="en-US" sz="2640" b="1">
                <a:latin typeface="新細明體" panose="02020500000000000000" pitchFamily="18" charset="-120"/>
                <a:ea typeface="新細明體" panose="02020500000000000000" pitchFamily="18" charset="-120"/>
              </a:rPr>
              <a:t>     申請育嬰留停及期滿復職統計 </a:t>
            </a:r>
            <a:r>
              <a:rPr lang="en-US" altLang="zh-TW" sz="2640" b="1">
                <a:latin typeface="新細明體" panose="02020500000000000000" pitchFamily="18" charset="-120"/>
                <a:ea typeface="新細明體" panose="02020500000000000000" pitchFamily="18" charset="-120"/>
              </a:rPr>
              <a:t>(401-3)</a:t>
            </a:r>
          </a:p>
          <a:p>
            <a:pPr>
              <a:lnSpc>
                <a:spcPct val="120000"/>
              </a:lnSpc>
            </a:pPr>
            <a:endParaRPr lang="en-US" altLang="zh-TW" sz="2640" b="1">
              <a:latin typeface="新細明體" panose="02020500000000000000" pitchFamily="18" charset="-120"/>
              <a:ea typeface="新細明體" panose="02020500000000000000" pitchFamily="18" charset="-120"/>
            </a:endParaRPr>
          </a:p>
          <a:p>
            <a:pPr>
              <a:lnSpc>
                <a:spcPct val="120000"/>
              </a:lnSpc>
            </a:pPr>
            <a:endParaRPr lang="en-US" altLang="zh-TW" sz="2640" b="1">
              <a:latin typeface="新細明體" panose="02020500000000000000" pitchFamily="18" charset="-120"/>
              <a:ea typeface="新細明體" panose="02020500000000000000" pitchFamily="18" charset="-120"/>
            </a:endParaRPr>
          </a:p>
          <a:p>
            <a:pPr>
              <a:lnSpc>
                <a:spcPct val="120000"/>
              </a:lnSpc>
            </a:pPr>
            <a:endParaRPr lang="en-US" altLang="zh-TW" sz="2640" b="1">
              <a:latin typeface="新細明體" panose="02020500000000000000" pitchFamily="18" charset="-120"/>
              <a:ea typeface="新細明體" panose="02020500000000000000" pitchFamily="18" charset="-120"/>
            </a:endParaRPr>
          </a:p>
          <a:p>
            <a:pPr>
              <a:lnSpc>
                <a:spcPct val="120000"/>
              </a:lnSpc>
            </a:pPr>
            <a:endParaRPr lang="en-US" altLang="zh-TW" sz="2640" b="1">
              <a:latin typeface="新細明體" panose="02020500000000000000" pitchFamily="18" charset="-120"/>
              <a:ea typeface="新細明體" panose="02020500000000000000" pitchFamily="18" charset="-120"/>
            </a:endParaRPr>
          </a:p>
          <a:p>
            <a:pPr>
              <a:lnSpc>
                <a:spcPct val="120000"/>
              </a:lnSpc>
            </a:pPr>
            <a:endParaRPr lang="en-US" altLang="zh-TW" sz="2640" b="1">
              <a:latin typeface="新細明體" panose="02020500000000000000" pitchFamily="18" charset="-120"/>
              <a:ea typeface="新細明體" panose="02020500000000000000" pitchFamily="18" charset="-120"/>
            </a:endParaRPr>
          </a:p>
          <a:p>
            <a:pPr>
              <a:lnSpc>
                <a:spcPct val="120000"/>
              </a:lnSpc>
            </a:pPr>
            <a:endParaRPr lang="en-US" altLang="zh-TW" sz="2640" b="1">
              <a:latin typeface="新細明體" panose="02020500000000000000" pitchFamily="18" charset="-120"/>
              <a:ea typeface="新細明體" panose="02020500000000000000" pitchFamily="18" charset="-120"/>
            </a:endParaRPr>
          </a:p>
          <a:p>
            <a:pPr>
              <a:lnSpc>
                <a:spcPct val="120000"/>
              </a:lnSpc>
            </a:pPr>
            <a:endParaRPr lang="en-US" altLang="zh-TW" sz="2640" b="1">
              <a:latin typeface="新細明體" panose="02020500000000000000" pitchFamily="18" charset="-120"/>
              <a:ea typeface="新細明體" panose="02020500000000000000" pitchFamily="18" charset="-120"/>
            </a:endParaRPr>
          </a:p>
          <a:p>
            <a:pPr>
              <a:lnSpc>
                <a:spcPct val="120000"/>
              </a:lnSpc>
            </a:pPr>
            <a:endParaRPr lang="en-US" altLang="zh-TW" sz="2640" b="1">
              <a:latin typeface="新細明體" panose="02020500000000000000" pitchFamily="18" charset="-120"/>
              <a:ea typeface="新細明體" panose="02020500000000000000" pitchFamily="18" charset="-120"/>
            </a:endParaRPr>
          </a:p>
          <a:p>
            <a:pPr>
              <a:lnSpc>
                <a:spcPct val="120000"/>
              </a:lnSpc>
            </a:pPr>
            <a:endParaRPr lang="en-US" altLang="zh-TW" sz="2640" b="1">
              <a:latin typeface="新細明體" panose="02020500000000000000" pitchFamily="18" charset="-120"/>
              <a:ea typeface="新細明體" panose="02020500000000000000" pitchFamily="18" charset="-120"/>
            </a:endParaRPr>
          </a:p>
          <a:p>
            <a:pPr>
              <a:lnSpc>
                <a:spcPct val="120000"/>
              </a:lnSpc>
            </a:pPr>
            <a:endParaRPr lang="en-US" altLang="zh-TW" sz="2640" b="1">
              <a:latin typeface="新細明體" panose="02020500000000000000" pitchFamily="18" charset="-120"/>
              <a:ea typeface="新細明體" panose="02020500000000000000" pitchFamily="18" charset="-120"/>
            </a:endParaRPr>
          </a:p>
          <a:p>
            <a:pPr>
              <a:lnSpc>
                <a:spcPct val="120000"/>
              </a:lnSpc>
            </a:pPr>
            <a:endParaRPr lang="en-US" altLang="zh-TW" sz="2640" b="1">
              <a:latin typeface="新細明體" panose="02020500000000000000" pitchFamily="18" charset="-120"/>
              <a:ea typeface="新細明體" panose="02020500000000000000" pitchFamily="18" charset="-120"/>
            </a:endParaRPr>
          </a:p>
          <a:p>
            <a:pPr>
              <a:lnSpc>
                <a:spcPct val="120000"/>
              </a:lnSpc>
            </a:pPr>
            <a:endParaRPr lang="en-US" altLang="zh-TW" sz="2640" b="1">
              <a:latin typeface="新細明體" panose="02020500000000000000" pitchFamily="18" charset="-120"/>
              <a:ea typeface="新細明體" panose="02020500000000000000" pitchFamily="18" charset="-120"/>
            </a:endParaRPr>
          </a:p>
          <a:p>
            <a:pPr>
              <a:lnSpc>
                <a:spcPct val="120000"/>
              </a:lnSpc>
            </a:pPr>
            <a:endParaRPr lang="en-US" altLang="zh-TW" sz="2640" b="1"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741650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F5B75-FF17-6A67-DB1F-AB84541BBFA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ED4673F-0F65-BB94-51EE-F8B7792C6086}"/>
              </a:ext>
            </a:extLst>
          </p:cNvPr>
          <p:cNvSpPr txBox="1">
            <a:spLocks/>
          </p:cNvSpPr>
          <p:nvPr/>
        </p:nvSpPr>
        <p:spPr>
          <a:xfrm>
            <a:off x="1005840" y="438150"/>
            <a:ext cx="12618720" cy="1590676"/>
          </a:xfrm>
          <a:prstGeom prst="rect">
            <a:avLst/>
          </a:prstGeom>
        </p:spPr>
        <p:txBody>
          <a:bodyP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altLang="zh-TW" b="1" kern="100">
                <a:latin typeface="Arial" panose="020B0604020202020204" pitchFamily="34" charset="0"/>
                <a:ea typeface="新細明體" panose="02020500000000000000" pitchFamily="18" charset="-120"/>
              </a:rPr>
            </a:br>
            <a:br>
              <a:rPr lang="en-US" altLang="zh-TW" b="1" kern="100">
                <a:latin typeface="Arial" panose="020B0604020202020204" pitchFamily="34" charset="0"/>
                <a:ea typeface="新細明體" panose="02020500000000000000" pitchFamily="18" charset="-120"/>
              </a:rPr>
            </a:br>
            <a:r>
              <a:rPr lang="en-US" altLang="zh-TW" b="1" kern="100">
                <a:latin typeface="Arial" panose="020B0604020202020204" pitchFamily="34" charset="0"/>
                <a:ea typeface="新細明體" panose="02020500000000000000" pitchFamily="18" charset="-120"/>
              </a:rPr>
              <a:t>3-2. </a:t>
            </a:r>
            <a:r>
              <a:rPr lang="zh-TW" altLang="en-US" b="1" kern="100">
                <a:latin typeface="Arial" panose="020B0604020202020204" pitchFamily="34" charset="0"/>
                <a:ea typeface="新細明體" panose="02020500000000000000" pitchFamily="18" charset="-120"/>
              </a:rPr>
              <a:t>職業安全與健康促進</a:t>
            </a:r>
            <a:br>
              <a:rPr lang="zh-TW" altLang="en-US" b="1" kern="100">
                <a:latin typeface="Arial" panose="020B0604020202020204" pitchFamily="34" charset="0"/>
                <a:ea typeface="新細明體" panose="02020500000000000000" pitchFamily="18" charset="-120"/>
              </a:rPr>
            </a:br>
            <a:br>
              <a:rPr lang="zh-TW" altLang="en-US" b="1">
                <a:solidFill>
                  <a:srgbClr val="333333"/>
                </a:solidFill>
                <a:latin typeface="Verdana" panose="020B0604030504040204" pitchFamily="34" charset="0"/>
                <a:ea typeface="新細明體" panose="02020500000000000000" pitchFamily="18" charset="-120"/>
              </a:rPr>
            </a:br>
            <a:endParaRPr lang="zh-TW" altLang="en-US" dirty="0"/>
          </a:p>
        </p:txBody>
      </p:sp>
      <p:sp>
        <p:nvSpPr>
          <p:cNvPr id="3" name="內容版面配置區 2">
            <a:extLst>
              <a:ext uri="{FF2B5EF4-FFF2-40B4-BE49-F238E27FC236}">
                <a16:creationId xmlns:a16="http://schemas.microsoft.com/office/drawing/2014/main" id="{A3B0D51C-2524-10EE-CCDB-14CDA484758F}"/>
              </a:ext>
            </a:extLst>
          </p:cNvPr>
          <p:cNvSpPr txBox="1">
            <a:spLocks/>
          </p:cNvSpPr>
          <p:nvPr/>
        </p:nvSpPr>
        <p:spPr>
          <a:xfrm>
            <a:off x="1005840" y="1778102"/>
            <a:ext cx="12618720" cy="601334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zh-TW" altLang="en-US" sz="4320" b="1">
                <a:solidFill>
                  <a:srgbClr val="333333"/>
                </a:solidFill>
                <a:latin typeface="Verdana" panose="020B0604030504040204" pitchFamily="34" charset="0"/>
                <a:ea typeface="新細明體" panose="02020500000000000000" pitchFamily="18" charset="-120"/>
              </a:rPr>
              <a:t>一、職業安全</a:t>
            </a:r>
            <a:endParaRPr lang="en-US" altLang="zh-TW" sz="2400">
              <a:solidFill>
                <a:srgbClr val="333333"/>
              </a:solidFill>
              <a:latin typeface="新細明體" panose="02020500000000000000" pitchFamily="18" charset="-120"/>
              <a:ea typeface="新細明體" panose="02020500000000000000" pitchFamily="18" charset="-120"/>
            </a:endParaRPr>
          </a:p>
          <a:p>
            <a:pPr marL="0" indent="0">
              <a:lnSpc>
                <a:spcPct val="150000"/>
              </a:lnSpc>
              <a:spcBef>
                <a:spcPts val="600"/>
              </a:spcBef>
              <a:spcAft>
                <a:spcPts val="600"/>
              </a:spcAft>
              <a:buFont typeface="Arial" pitchFamily="34" charset="0"/>
              <a:buNone/>
            </a:pPr>
            <a:r>
              <a:rPr lang="zh-TW" altLang="zh-TW" sz="2400" b="1" kern="100">
                <a:solidFill>
                  <a:srgbClr val="000000"/>
                </a:solidFill>
                <a:latin typeface="+mn-ea"/>
              </a:rPr>
              <a:t>本公司近期通過勞動檢查處檢查包括職業安全與勞工健康保護等等相關措施，並定期檢查環境衛生、消防安全設施，以期防範於未來。本公司認為身心健康的員工，才能營造高效率、高品質的工作績效，因此致力於提供員工安全與健康之工作環境</a:t>
            </a:r>
            <a:r>
              <a:rPr lang="zh-TW" altLang="en-US" sz="2400" b="1" kern="100">
                <a:solidFill>
                  <a:srgbClr val="000000"/>
                </a:solidFill>
                <a:latin typeface="+mn-ea"/>
              </a:rPr>
              <a:t>。</a:t>
            </a:r>
            <a:endParaRPr lang="zh-TW" altLang="zh-TW" sz="2400" b="1" kern="100">
              <a:latin typeface="+mn-ea"/>
            </a:endParaRPr>
          </a:p>
          <a:p>
            <a:pPr>
              <a:lnSpc>
                <a:spcPct val="150000"/>
              </a:lnSpc>
              <a:spcBef>
                <a:spcPts val="0"/>
              </a:spcBef>
              <a:spcAft>
                <a:spcPts val="600"/>
              </a:spcAft>
              <a:buFont typeface="+mj-lt"/>
              <a:buAutoNum type="arabicPeriod"/>
            </a:pPr>
            <a:r>
              <a:rPr lang="zh-TW" altLang="zh-TW" sz="2400" b="1" kern="100">
                <a:solidFill>
                  <a:srgbClr val="000000"/>
                </a:solidFill>
                <a:latin typeface="+mn-ea"/>
                <a:cs typeface="Times New Roman" panose="02020603050405020304" pitchFamily="18" charset="0"/>
              </a:rPr>
              <a:t>本公司屬於分散型勞工健康管理事業，特約護理師每季一次、醫師每年一次至公司辦理臨場服務，辦理北、中、南部勞工健康促進服務事宜。</a:t>
            </a:r>
            <a:endParaRPr lang="zh-TW" altLang="zh-TW" sz="2400" b="1" kern="100">
              <a:latin typeface="+mn-ea"/>
              <a:cs typeface="Times New Roman" panose="02020603050405020304" pitchFamily="18" charset="0"/>
            </a:endParaRPr>
          </a:p>
          <a:p>
            <a:pPr>
              <a:lnSpc>
                <a:spcPct val="150000"/>
              </a:lnSpc>
              <a:spcBef>
                <a:spcPts val="0"/>
              </a:spcBef>
              <a:spcAft>
                <a:spcPts val="600"/>
              </a:spcAft>
              <a:buFont typeface="+mj-lt"/>
              <a:buAutoNum type="arabicPeriod"/>
            </a:pPr>
            <a:r>
              <a:rPr lang="zh-TW" altLang="zh-TW" sz="2400" b="1" kern="100">
                <a:solidFill>
                  <a:srgbClr val="000000"/>
                </a:solidFill>
                <a:latin typeface="+mn-ea"/>
                <a:cs typeface="Times New Roman" panose="02020603050405020304" pitchFamily="18" charset="0"/>
              </a:rPr>
              <a:t>配合衛生福利部母乳哺育政策及性別工作平等法之精神，設置哺乳室。</a:t>
            </a:r>
            <a:endParaRPr lang="zh-TW" altLang="zh-TW" sz="2400" b="1" kern="100">
              <a:latin typeface="+mn-ea"/>
              <a:cs typeface="Times New Roman" panose="02020603050405020304" pitchFamily="18" charset="0"/>
            </a:endParaRPr>
          </a:p>
          <a:p>
            <a:pPr>
              <a:lnSpc>
                <a:spcPct val="150000"/>
              </a:lnSpc>
              <a:spcBef>
                <a:spcPts val="0"/>
              </a:spcBef>
              <a:spcAft>
                <a:spcPts val="600"/>
              </a:spcAft>
              <a:buFont typeface="+mj-lt"/>
              <a:buAutoNum type="arabicPeriod"/>
            </a:pPr>
            <a:r>
              <a:rPr lang="zh-TW" altLang="zh-TW" sz="2400" b="1" kern="100">
                <a:solidFill>
                  <a:srgbClr val="000000"/>
                </a:solidFill>
                <a:latin typeface="+mn-ea"/>
                <a:cs typeface="Times New Roman" panose="02020603050405020304" pitchFamily="18" charset="0"/>
              </a:rPr>
              <a:t>藉由健康指導、健康管理、健康促進各項措施，提升辦公環境及促進健康各項活動，員工可於工作與休閒間獲得平衡。</a:t>
            </a:r>
            <a:endParaRPr lang="zh-TW" altLang="zh-TW" sz="2400" b="1" kern="100">
              <a:latin typeface="+mn-ea"/>
              <a:cs typeface="Times New Roman" panose="02020603050405020304" pitchFamily="18" charset="0"/>
            </a:endParaRPr>
          </a:p>
          <a:p>
            <a:pPr>
              <a:lnSpc>
                <a:spcPct val="150000"/>
              </a:lnSpc>
              <a:spcBef>
                <a:spcPts val="0"/>
              </a:spcBef>
              <a:spcAft>
                <a:spcPts val="600"/>
              </a:spcAft>
              <a:buFont typeface="+mj-lt"/>
              <a:buAutoNum type="arabicPeriod"/>
            </a:pPr>
            <a:r>
              <a:rPr lang="zh-TW" altLang="zh-TW" sz="2400" b="1" kern="100">
                <a:solidFill>
                  <a:srgbClr val="000000"/>
                </a:solidFill>
                <a:latin typeface="+mn-ea"/>
                <a:cs typeface="Times New Roman" panose="02020603050405020304" pitchFamily="18" charset="0"/>
              </a:rPr>
              <a:t>本公司當年度並未有員工職災件數。</a:t>
            </a:r>
            <a:endParaRPr lang="zh-TW" altLang="zh-TW" sz="2400" b="1" kern="100">
              <a:latin typeface="+mn-ea"/>
              <a:cs typeface="Times New Roman" panose="02020603050405020304" pitchFamily="18" charset="0"/>
            </a:endParaRPr>
          </a:p>
          <a:p>
            <a:pPr>
              <a:lnSpc>
                <a:spcPct val="170000"/>
              </a:lnSpc>
              <a:spcBef>
                <a:spcPts val="0"/>
              </a:spcBef>
              <a:spcAft>
                <a:spcPts val="720"/>
              </a:spcAft>
            </a:pPr>
            <a:endParaRPr lang="zh-TW" altLang="en-US" sz="2400" dirty="0"/>
          </a:p>
        </p:txBody>
      </p:sp>
    </p:spTree>
    <p:extLst>
      <p:ext uri="{BB962C8B-B14F-4D97-AF65-F5344CB8AC3E}">
        <p14:creationId xmlns:p14="http://schemas.microsoft.com/office/powerpoint/2010/main" val="1542754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2BA4F-3178-833B-3BF6-BE28CAA57B3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3971D63-699E-C230-2128-BBDE7C793209}"/>
              </a:ext>
            </a:extLst>
          </p:cNvPr>
          <p:cNvSpPr txBox="1">
            <a:spLocks/>
          </p:cNvSpPr>
          <p:nvPr/>
        </p:nvSpPr>
        <p:spPr>
          <a:xfrm>
            <a:off x="1005840" y="438150"/>
            <a:ext cx="12618720" cy="1590676"/>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altLang="zh-TW" b="1">
                <a:solidFill>
                  <a:srgbClr val="333333"/>
                </a:solidFill>
                <a:latin typeface="新細明體" panose="02020500000000000000" pitchFamily="18" charset="-120"/>
                <a:ea typeface="新細明體" panose="02020500000000000000" pitchFamily="18" charset="-120"/>
              </a:rPr>
            </a:br>
            <a:r>
              <a:rPr lang="zh-TW" altLang="en-US" b="1">
                <a:solidFill>
                  <a:srgbClr val="333333"/>
                </a:solidFill>
                <a:latin typeface="新細明體" panose="02020500000000000000" pitchFamily="18" charset="-120"/>
                <a:ea typeface="新細明體" panose="02020500000000000000" pitchFamily="18" charset="-120"/>
              </a:rPr>
              <a:t>二 、健康促進</a:t>
            </a:r>
            <a:br>
              <a:rPr lang="en-US" altLang="zh-TW" b="1">
                <a:solidFill>
                  <a:srgbClr val="333333"/>
                </a:solidFill>
                <a:latin typeface="新細明體" panose="02020500000000000000" pitchFamily="18" charset="-120"/>
                <a:ea typeface="新細明體" panose="02020500000000000000" pitchFamily="18" charset="-120"/>
              </a:rPr>
            </a:br>
            <a:endParaRPr lang="zh-TW" altLang="en-US" dirty="0"/>
          </a:p>
        </p:txBody>
      </p:sp>
      <p:sp>
        <p:nvSpPr>
          <p:cNvPr id="3" name="內容版面配置區 2">
            <a:extLst>
              <a:ext uri="{FF2B5EF4-FFF2-40B4-BE49-F238E27FC236}">
                <a16:creationId xmlns:a16="http://schemas.microsoft.com/office/drawing/2014/main" id="{593D4B89-CD42-C86A-FF3D-D1EE00940E9B}"/>
              </a:ext>
            </a:extLst>
          </p:cNvPr>
          <p:cNvSpPr txBox="1">
            <a:spLocks/>
          </p:cNvSpPr>
          <p:nvPr/>
        </p:nvSpPr>
        <p:spPr>
          <a:xfrm>
            <a:off x="1005840" y="2190750"/>
            <a:ext cx="12618720" cy="5221606"/>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TW" sz="4320">
                <a:solidFill>
                  <a:srgbClr val="333333"/>
                </a:solidFill>
                <a:latin typeface="新細明體" panose="02020500000000000000" pitchFamily="18" charset="-120"/>
                <a:ea typeface="新細明體" panose="02020500000000000000" pitchFamily="18" charset="-120"/>
              </a:rPr>
              <a:t>2.</a:t>
            </a:r>
            <a:r>
              <a:rPr lang="zh-TW" altLang="en-US" sz="4320">
                <a:solidFill>
                  <a:srgbClr val="333333"/>
                </a:solidFill>
                <a:latin typeface="新細明體" panose="02020500000000000000" pitchFamily="18" charset="-120"/>
                <a:ea typeface="新細明體" panose="02020500000000000000" pitchFamily="18" charset="-120"/>
              </a:rPr>
              <a:t>健康促進講座：</a:t>
            </a:r>
            <a:endParaRPr lang="en-US" altLang="zh-TW" sz="2400" b="1">
              <a:solidFill>
                <a:srgbClr val="333333"/>
              </a:solidFill>
              <a:latin typeface="新細明體" panose="02020500000000000000" pitchFamily="18" charset="-120"/>
              <a:ea typeface="新細明體" panose="02020500000000000000" pitchFamily="18" charset="-120"/>
            </a:endParaRPr>
          </a:p>
          <a:p>
            <a:pPr>
              <a:lnSpc>
                <a:spcPct val="150000"/>
              </a:lnSpc>
            </a:pPr>
            <a:r>
              <a:rPr lang="en-US" altLang="zh-TW" sz="2400" b="1">
                <a:solidFill>
                  <a:srgbClr val="333333"/>
                </a:solidFill>
                <a:latin typeface="新細明體" panose="02020500000000000000" pitchFamily="18" charset="-120"/>
                <a:ea typeface="新細明體" panose="02020500000000000000" pitchFamily="18" charset="-120"/>
              </a:rPr>
              <a:t>(1)</a:t>
            </a:r>
            <a:r>
              <a:rPr lang="zh-TW" altLang="zh-TW" sz="2400" b="1">
                <a:solidFill>
                  <a:srgbClr val="333333"/>
                </a:solidFill>
                <a:latin typeface="新細明體" panose="02020500000000000000" pitchFamily="18" charset="-120"/>
                <a:ea typeface="新細明體" panose="02020500000000000000" pitchFamily="18" charset="-120"/>
              </a:rPr>
              <a:t> 已於</a:t>
            </a:r>
            <a:r>
              <a:rPr lang="en-US" altLang="zh-TW" sz="2400" b="1">
                <a:solidFill>
                  <a:srgbClr val="333333"/>
                </a:solidFill>
                <a:latin typeface="新細明體" panose="02020500000000000000" pitchFamily="18" charset="-120"/>
                <a:ea typeface="新細明體" panose="02020500000000000000" pitchFamily="18" charset="-120"/>
              </a:rPr>
              <a:t>110</a:t>
            </a:r>
            <a:r>
              <a:rPr lang="zh-TW" altLang="zh-TW" sz="2400" b="1">
                <a:solidFill>
                  <a:srgbClr val="333333"/>
                </a:solidFill>
                <a:latin typeface="新細明體" panose="02020500000000000000" pitchFamily="18" charset="-120"/>
                <a:ea typeface="新細明體" panose="02020500000000000000" pitchFamily="18" charset="-120"/>
              </a:rPr>
              <a:t>年完成職業安全衛生四大計劃擬定與施行，落實安全衛生防護工作。</a:t>
            </a:r>
            <a:r>
              <a:rPr lang="en-US" altLang="zh-TW" sz="2400" b="1">
                <a:solidFill>
                  <a:srgbClr val="333333"/>
                </a:solidFill>
                <a:latin typeface="新細明體" panose="02020500000000000000" pitchFamily="18" charset="-120"/>
                <a:ea typeface="新細明體" panose="02020500000000000000" pitchFamily="18" charset="-120"/>
              </a:rPr>
              <a:t>111</a:t>
            </a:r>
            <a:r>
              <a:rPr lang="zh-TW" altLang="zh-TW" sz="2400" b="1">
                <a:solidFill>
                  <a:srgbClr val="333333"/>
                </a:solidFill>
                <a:latin typeface="新細明體" panose="02020500000000000000" pitchFamily="18" charset="-120"/>
                <a:ea typeface="新細明體" panose="02020500000000000000" pitchFamily="18" charset="-120"/>
              </a:rPr>
              <a:t>年請專業復健師、醫師、護理師舉辦</a:t>
            </a:r>
            <a:r>
              <a:rPr lang="en-US" altLang="zh-TW" sz="2400" b="1">
                <a:solidFill>
                  <a:srgbClr val="333333"/>
                </a:solidFill>
                <a:latin typeface="新細明體" panose="02020500000000000000" pitchFamily="18" charset="-120"/>
                <a:ea typeface="新細明體" panose="02020500000000000000" pitchFamily="18" charset="-120"/>
              </a:rPr>
              <a:t>CPR+AED</a:t>
            </a:r>
            <a:r>
              <a:rPr lang="zh-TW" altLang="zh-TW" sz="2400" b="1">
                <a:solidFill>
                  <a:srgbClr val="333333"/>
                </a:solidFill>
                <a:latin typeface="新細明體" panose="02020500000000000000" pitchFamily="18" charset="-120"/>
                <a:ea typeface="新細明體" panose="02020500000000000000" pitchFamily="18" charset="-120"/>
              </a:rPr>
              <a:t>急救、肌肉骨骼傷害預防及外傷救護之止血包紮技巧等講座均受好評，</a:t>
            </a:r>
            <a:r>
              <a:rPr lang="en-US" altLang="zh-TW" sz="2400" b="1">
                <a:solidFill>
                  <a:srgbClr val="333333"/>
                </a:solidFill>
                <a:latin typeface="新細明體" panose="02020500000000000000" pitchFamily="18" charset="-120"/>
                <a:ea typeface="新細明體" panose="02020500000000000000" pitchFamily="18" charset="-120"/>
              </a:rPr>
              <a:t>112</a:t>
            </a:r>
            <a:r>
              <a:rPr lang="zh-TW" altLang="zh-TW" sz="2400" b="1">
                <a:solidFill>
                  <a:srgbClr val="333333"/>
                </a:solidFill>
                <a:latin typeface="新細明體" panose="02020500000000000000" pitchFamily="18" charset="-120"/>
                <a:ea typeface="新細明體" panose="02020500000000000000" pitchFamily="18" charset="-120"/>
              </a:rPr>
              <a:t>年申請通過為分散式健康管理，服務範圍涵蓋北中南各工作場域同仁。</a:t>
            </a:r>
          </a:p>
          <a:p>
            <a:pPr>
              <a:lnSpc>
                <a:spcPct val="150000"/>
              </a:lnSpc>
            </a:pPr>
            <a:r>
              <a:rPr lang="en-US" altLang="zh-TW" sz="2400" b="1">
                <a:solidFill>
                  <a:srgbClr val="333333"/>
                </a:solidFill>
                <a:latin typeface="新細明體" panose="02020500000000000000" pitchFamily="18" charset="-120"/>
                <a:ea typeface="新細明體" panose="02020500000000000000" pitchFamily="18" charset="-120"/>
              </a:rPr>
              <a:t>(2)</a:t>
            </a:r>
            <a:r>
              <a:rPr lang="zh-TW" altLang="en-US" sz="2400" b="1">
                <a:solidFill>
                  <a:srgbClr val="333333"/>
                </a:solidFill>
                <a:latin typeface="新細明體" panose="02020500000000000000" pitchFamily="18" charset="-120"/>
                <a:ea typeface="新細明體" panose="02020500000000000000" pitchFamily="18" charset="-120"/>
              </a:rPr>
              <a:t>配合在職場推動健康體重管理相關計畫，配戴健康動能儀，使員工趨向更健康的自主管理型態。 </a:t>
            </a:r>
            <a:endParaRPr lang="en-US" altLang="zh-TW" sz="2400" b="1">
              <a:solidFill>
                <a:srgbClr val="333333"/>
              </a:solidFill>
              <a:latin typeface="新細明體" panose="02020500000000000000" pitchFamily="18" charset="-120"/>
              <a:ea typeface="新細明體" panose="02020500000000000000" pitchFamily="18" charset="-120"/>
            </a:endParaRPr>
          </a:p>
          <a:p>
            <a:pPr>
              <a:lnSpc>
                <a:spcPct val="150000"/>
              </a:lnSpc>
            </a:pPr>
            <a:r>
              <a:rPr lang="en-US" altLang="zh-TW" sz="2400" b="1">
                <a:solidFill>
                  <a:srgbClr val="333333"/>
                </a:solidFill>
                <a:latin typeface="新細明體" panose="02020500000000000000" pitchFamily="18" charset="-120"/>
                <a:ea typeface="新細明體" panose="02020500000000000000" pitchFamily="18" charset="-120"/>
              </a:rPr>
              <a:t>(3)</a:t>
            </a:r>
            <a:r>
              <a:rPr lang="zh-TW" altLang="en-US" sz="2400" b="1">
                <a:solidFill>
                  <a:srgbClr val="333333"/>
                </a:solidFill>
                <a:latin typeface="新細明體" panose="02020500000000000000" pitchFamily="18" charset="-120"/>
                <a:ea typeface="新細明體" panose="02020500000000000000" pitchFamily="18" charset="-120"/>
              </a:rPr>
              <a:t>安排健康檢查相關的知識講座；以讀書會的社團方式推動職場正向心理健康，創立訊達論壇做為正向心理平台；訊達論壇會員人數達</a:t>
            </a:r>
            <a:r>
              <a:rPr lang="en-US" altLang="zh-TW" sz="2400" b="1">
                <a:solidFill>
                  <a:srgbClr val="333333"/>
                </a:solidFill>
                <a:latin typeface="新細明體" panose="02020500000000000000" pitchFamily="18" charset="-120"/>
                <a:ea typeface="新細明體" panose="02020500000000000000" pitchFamily="18" charset="-120"/>
              </a:rPr>
              <a:t>2258</a:t>
            </a:r>
            <a:r>
              <a:rPr lang="zh-TW" altLang="en-US" sz="2400" b="1">
                <a:solidFill>
                  <a:srgbClr val="333333"/>
                </a:solidFill>
                <a:latin typeface="新細明體" panose="02020500000000000000" pitchFamily="18" charset="-120"/>
                <a:ea typeface="新細明體" panose="02020500000000000000" pitchFamily="18" charset="-120"/>
              </a:rPr>
              <a:t>人，文章帖數達</a:t>
            </a:r>
            <a:r>
              <a:rPr lang="en-US" altLang="zh-TW" sz="2400" b="1">
                <a:solidFill>
                  <a:srgbClr val="333333"/>
                </a:solidFill>
                <a:latin typeface="新細明體" panose="02020500000000000000" pitchFamily="18" charset="-120"/>
                <a:ea typeface="新細明體" panose="02020500000000000000" pitchFamily="18" charset="-120"/>
              </a:rPr>
              <a:t>685</a:t>
            </a:r>
            <a:r>
              <a:rPr lang="zh-TW" altLang="en-US" sz="2400" b="1">
                <a:solidFill>
                  <a:srgbClr val="333333"/>
                </a:solidFill>
                <a:latin typeface="新細明體" panose="02020500000000000000" pitchFamily="18" charset="-120"/>
                <a:ea typeface="新細明體" panose="02020500000000000000" pitchFamily="18" charset="-120"/>
              </a:rPr>
              <a:t>帖，文章點閱率積極踴躍，搭配心理健康調查與推動相關講座以及社團，積極建立管道，使用率達六成以上，具有職場激勵以及促進心理健康之功效，並每月分享健康新資宣導，提醒同仁工作之餘注意健康的維持。</a:t>
            </a:r>
            <a:endParaRPr lang="zh-TW" altLang="en-US" sz="2400" dirty="0"/>
          </a:p>
        </p:txBody>
      </p:sp>
    </p:spTree>
    <p:extLst>
      <p:ext uri="{BB962C8B-B14F-4D97-AF65-F5344CB8AC3E}">
        <p14:creationId xmlns:p14="http://schemas.microsoft.com/office/powerpoint/2010/main" val="4139953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46983-669C-11E0-1ED3-EEAA20CB8ED0}"/>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98AA20DA-2170-D531-ACBA-C8F4447CAC29}"/>
              </a:ext>
            </a:extLst>
          </p:cNvPr>
          <p:cNvSpPr/>
          <p:nvPr/>
        </p:nvSpPr>
        <p:spPr>
          <a:xfrm>
            <a:off x="768096" y="2489235"/>
            <a:ext cx="3302824" cy="325113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altLang="zh-TW" sz="1900" b="1" kern="1200" dirty="0">
                <a:solidFill>
                  <a:srgbClr val="FFFFFF"/>
                </a:solidFill>
                <a:latin typeface="+mj-lt"/>
                <a:ea typeface="+mj-ea"/>
                <a:cs typeface="+mj-cs"/>
              </a:rPr>
              <a:t>3-3. </a:t>
            </a:r>
            <a:r>
              <a:rPr lang="zh-TW" altLang="en-US" sz="1900" b="1" kern="1200" dirty="0">
                <a:solidFill>
                  <a:srgbClr val="FFFFFF"/>
                </a:solidFill>
                <a:latin typeface="+mj-lt"/>
                <a:ea typeface="+mj-ea"/>
                <a:cs typeface="+mj-cs"/>
              </a:rPr>
              <a:t>良好的工作條件與職涯發展</a:t>
            </a:r>
          </a:p>
          <a:p>
            <a:pPr algn="ctr">
              <a:lnSpc>
                <a:spcPct val="90000"/>
              </a:lnSpc>
              <a:spcBef>
                <a:spcPct val="0"/>
              </a:spcBef>
              <a:spcAft>
                <a:spcPts val="600"/>
              </a:spcAft>
            </a:pPr>
            <a:r>
              <a:rPr lang="zh-TW" altLang="en-US" sz="1900" kern="1200" dirty="0">
                <a:solidFill>
                  <a:srgbClr val="FFFFFF"/>
                </a:solidFill>
                <a:latin typeface="+mj-lt"/>
                <a:ea typeface="+mj-ea"/>
                <a:cs typeface="+mj-cs"/>
              </a:rPr>
              <a:t>人才培育與發展</a:t>
            </a:r>
            <a:br>
              <a:rPr lang="en-US" altLang="zh-TW" sz="1900" kern="1200" dirty="0">
                <a:solidFill>
                  <a:srgbClr val="FFFFFF"/>
                </a:solidFill>
                <a:latin typeface="+mj-lt"/>
                <a:ea typeface="+mj-ea"/>
                <a:cs typeface="+mj-cs"/>
              </a:rPr>
            </a:br>
            <a:r>
              <a:rPr lang="en-US" altLang="zh-TW" sz="1900" kern="1200" dirty="0">
                <a:solidFill>
                  <a:srgbClr val="FFFFFF"/>
                </a:solidFill>
                <a:latin typeface="+mj-lt"/>
                <a:ea typeface="+mj-ea"/>
                <a:cs typeface="+mj-cs"/>
              </a:rPr>
              <a:t>(1) </a:t>
            </a:r>
            <a:r>
              <a:rPr lang="zh-TW" altLang="en-US" sz="1900" kern="1200" dirty="0">
                <a:solidFill>
                  <a:srgbClr val="FFFFFF"/>
                </a:solidFill>
                <a:latin typeface="+mj-lt"/>
                <a:ea typeface="+mj-ea"/>
                <a:cs typeface="+mj-cs"/>
              </a:rPr>
              <a:t>人力結構</a:t>
            </a:r>
            <a:endParaRPr lang="en-US" altLang="zh-TW" sz="1900" kern="1200" dirty="0">
              <a:solidFill>
                <a:srgbClr val="FFFFFF"/>
              </a:solidFill>
              <a:latin typeface="+mj-lt"/>
              <a:ea typeface="+mj-ea"/>
              <a:cs typeface="+mj-cs"/>
            </a:endParaRPr>
          </a:p>
          <a:p>
            <a:pPr algn="ctr">
              <a:lnSpc>
                <a:spcPct val="90000"/>
              </a:lnSpc>
              <a:spcBef>
                <a:spcPct val="0"/>
              </a:spcBef>
              <a:spcAft>
                <a:spcPts val="600"/>
              </a:spcAft>
            </a:pPr>
            <a:r>
              <a:rPr lang="zh-TW" altLang="en-US" sz="1900" kern="1200" dirty="0">
                <a:solidFill>
                  <a:srgbClr val="FFFFFF"/>
                </a:solidFill>
                <a:latin typeface="+mj-lt"/>
                <a:ea typeface="+mj-ea"/>
                <a:cs typeface="+mj-cs"/>
              </a:rPr>
              <a:t>近三年員工人數</a:t>
            </a:r>
            <a:r>
              <a:rPr lang="en-US" altLang="zh-TW" sz="1900" kern="1200" dirty="0">
                <a:solidFill>
                  <a:srgbClr val="FFFFFF"/>
                </a:solidFill>
                <a:latin typeface="+mj-lt"/>
                <a:ea typeface="+mj-ea"/>
                <a:cs typeface="+mj-cs"/>
              </a:rPr>
              <a:t> ( </a:t>
            </a:r>
            <a:r>
              <a:rPr lang="zh-TW" altLang="en-US" sz="1900" kern="1200" dirty="0">
                <a:solidFill>
                  <a:srgbClr val="FFFFFF"/>
                </a:solidFill>
                <a:latin typeface="+mj-lt"/>
                <a:ea typeface="+mj-ea"/>
                <a:cs typeface="+mj-cs"/>
              </a:rPr>
              <a:t>依性別</a:t>
            </a:r>
            <a:r>
              <a:rPr lang="en-US" altLang="zh-TW" sz="1900" kern="1200" dirty="0">
                <a:solidFill>
                  <a:srgbClr val="FFFFFF"/>
                </a:solidFill>
                <a:latin typeface="+mj-lt"/>
                <a:ea typeface="+mj-ea"/>
                <a:cs typeface="+mj-cs"/>
              </a:rPr>
              <a:t>+</a:t>
            </a:r>
            <a:r>
              <a:rPr lang="zh-TW" altLang="en-US" sz="1900" kern="1200" dirty="0">
                <a:solidFill>
                  <a:srgbClr val="FFFFFF"/>
                </a:solidFill>
                <a:latin typeface="+mj-lt"/>
                <a:ea typeface="+mj-ea"/>
                <a:cs typeface="+mj-cs"/>
              </a:rPr>
              <a:t>地區，年齡</a:t>
            </a:r>
            <a:r>
              <a:rPr lang="en-US" altLang="zh-TW" sz="1900" kern="1200" dirty="0">
                <a:solidFill>
                  <a:srgbClr val="FFFFFF"/>
                </a:solidFill>
                <a:latin typeface="+mj-lt"/>
                <a:ea typeface="+mj-ea"/>
                <a:cs typeface="+mj-cs"/>
              </a:rPr>
              <a:t> )(2-7,2-8,405-1)</a:t>
            </a:r>
          </a:p>
        </p:txBody>
      </p:sp>
      <p:graphicFrame>
        <p:nvGraphicFramePr>
          <p:cNvPr id="3" name="表格 2">
            <a:extLst>
              <a:ext uri="{FF2B5EF4-FFF2-40B4-BE49-F238E27FC236}">
                <a16:creationId xmlns:a16="http://schemas.microsoft.com/office/drawing/2014/main" id="{5BFFDE20-B73B-E2E4-D7CB-4E699910CB81}"/>
              </a:ext>
            </a:extLst>
          </p:cNvPr>
          <p:cNvGraphicFramePr>
            <a:graphicFrameLocks noGrp="1"/>
          </p:cNvGraphicFramePr>
          <p:nvPr>
            <p:extLst>
              <p:ext uri="{D42A27DB-BD31-4B8C-83A1-F6EECF244321}">
                <p14:modId xmlns:p14="http://schemas.microsoft.com/office/powerpoint/2010/main" val="1869729694"/>
              </p:ext>
            </p:extLst>
          </p:nvPr>
        </p:nvGraphicFramePr>
        <p:xfrm>
          <a:off x="3613354" y="884903"/>
          <a:ext cx="10663077" cy="6843258"/>
        </p:xfrm>
        <a:graphic>
          <a:graphicData uri="http://schemas.openxmlformats.org/drawingml/2006/table">
            <a:tbl>
              <a:tblPr>
                <a:tableStyleId>{5C22544A-7EE6-4342-B048-85BDC9FD1C3A}</a:tableStyleId>
              </a:tblPr>
              <a:tblGrid>
                <a:gridCol w="870155">
                  <a:extLst>
                    <a:ext uri="{9D8B030D-6E8A-4147-A177-3AD203B41FA5}">
                      <a16:colId xmlns:a16="http://schemas.microsoft.com/office/drawing/2014/main" val="3788218128"/>
                    </a:ext>
                  </a:extLst>
                </a:gridCol>
                <a:gridCol w="1120878">
                  <a:extLst>
                    <a:ext uri="{9D8B030D-6E8A-4147-A177-3AD203B41FA5}">
                      <a16:colId xmlns:a16="http://schemas.microsoft.com/office/drawing/2014/main" val="2430071364"/>
                    </a:ext>
                  </a:extLst>
                </a:gridCol>
                <a:gridCol w="667490">
                  <a:extLst>
                    <a:ext uri="{9D8B030D-6E8A-4147-A177-3AD203B41FA5}">
                      <a16:colId xmlns:a16="http://schemas.microsoft.com/office/drawing/2014/main" val="3722981799"/>
                    </a:ext>
                  </a:extLst>
                </a:gridCol>
                <a:gridCol w="826559">
                  <a:extLst>
                    <a:ext uri="{9D8B030D-6E8A-4147-A177-3AD203B41FA5}">
                      <a16:colId xmlns:a16="http://schemas.microsoft.com/office/drawing/2014/main" val="3006932589"/>
                    </a:ext>
                  </a:extLst>
                </a:gridCol>
                <a:gridCol w="797555">
                  <a:extLst>
                    <a:ext uri="{9D8B030D-6E8A-4147-A177-3AD203B41FA5}">
                      <a16:colId xmlns:a16="http://schemas.microsoft.com/office/drawing/2014/main" val="4240615548"/>
                    </a:ext>
                  </a:extLst>
                </a:gridCol>
                <a:gridCol w="797555">
                  <a:extLst>
                    <a:ext uri="{9D8B030D-6E8A-4147-A177-3AD203B41FA5}">
                      <a16:colId xmlns:a16="http://schemas.microsoft.com/office/drawing/2014/main" val="4147845750"/>
                    </a:ext>
                  </a:extLst>
                </a:gridCol>
                <a:gridCol w="797555">
                  <a:extLst>
                    <a:ext uri="{9D8B030D-6E8A-4147-A177-3AD203B41FA5}">
                      <a16:colId xmlns:a16="http://schemas.microsoft.com/office/drawing/2014/main" val="867422092"/>
                    </a:ext>
                  </a:extLst>
                </a:gridCol>
                <a:gridCol w="797555">
                  <a:extLst>
                    <a:ext uri="{9D8B030D-6E8A-4147-A177-3AD203B41FA5}">
                      <a16:colId xmlns:a16="http://schemas.microsoft.com/office/drawing/2014/main" val="2397020815"/>
                    </a:ext>
                  </a:extLst>
                </a:gridCol>
                <a:gridCol w="797555">
                  <a:extLst>
                    <a:ext uri="{9D8B030D-6E8A-4147-A177-3AD203B41FA5}">
                      <a16:colId xmlns:a16="http://schemas.microsoft.com/office/drawing/2014/main" val="413106219"/>
                    </a:ext>
                  </a:extLst>
                </a:gridCol>
                <a:gridCol w="797555">
                  <a:extLst>
                    <a:ext uri="{9D8B030D-6E8A-4147-A177-3AD203B41FA5}">
                      <a16:colId xmlns:a16="http://schemas.microsoft.com/office/drawing/2014/main" val="3156220808"/>
                    </a:ext>
                  </a:extLst>
                </a:gridCol>
                <a:gridCol w="797555">
                  <a:extLst>
                    <a:ext uri="{9D8B030D-6E8A-4147-A177-3AD203B41FA5}">
                      <a16:colId xmlns:a16="http://schemas.microsoft.com/office/drawing/2014/main" val="574925280"/>
                    </a:ext>
                  </a:extLst>
                </a:gridCol>
                <a:gridCol w="797555">
                  <a:extLst>
                    <a:ext uri="{9D8B030D-6E8A-4147-A177-3AD203B41FA5}">
                      <a16:colId xmlns:a16="http://schemas.microsoft.com/office/drawing/2014/main" val="3723648133"/>
                    </a:ext>
                  </a:extLst>
                </a:gridCol>
                <a:gridCol w="797555">
                  <a:extLst>
                    <a:ext uri="{9D8B030D-6E8A-4147-A177-3AD203B41FA5}">
                      <a16:colId xmlns:a16="http://schemas.microsoft.com/office/drawing/2014/main" val="610253688"/>
                    </a:ext>
                  </a:extLst>
                </a:gridCol>
              </a:tblGrid>
              <a:tr h="380181">
                <a:tc rowSpan="2">
                  <a:txBody>
                    <a:bodyPr/>
                    <a:lstStyle/>
                    <a:p>
                      <a:pPr algn="ctr" fontAlgn="ctr"/>
                      <a:r>
                        <a:rPr lang="zh-TW" altLang="en-US" sz="1600" u="none" strike="noStrike" dirty="0">
                          <a:effectLst/>
                        </a:rPr>
                        <a:t>　</a:t>
                      </a:r>
                      <a:endParaRPr lang="zh-TW" alt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rowSpan="2">
                  <a:txBody>
                    <a:bodyPr/>
                    <a:lstStyle/>
                    <a:p>
                      <a:pPr algn="ctr" fontAlgn="ctr"/>
                      <a:r>
                        <a:rPr lang="zh-TW" altLang="en-US" sz="1600" u="none" strike="noStrike" dirty="0">
                          <a:effectLst/>
                        </a:rPr>
                        <a:t>年齡</a:t>
                      </a:r>
                      <a:endParaRPr lang="zh-TW" alt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rowSpan="2">
                  <a:txBody>
                    <a:bodyPr/>
                    <a:lstStyle/>
                    <a:p>
                      <a:pPr algn="ctr" fontAlgn="ctr"/>
                      <a:r>
                        <a:rPr lang="zh-TW" altLang="en-US" sz="1600" u="none" strike="noStrike">
                          <a:effectLst/>
                        </a:rPr>
                        <a:t>總計</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gridSpan="10">
                  <a:txBody>
                    <a:bodyPr/>
                    <a:lstStyle/>
                    <a:p>
                      <a:pPr algn="ctr" fontAlgn="ctr"/>
                      <a:r>
                        <a:rPr lang="zh-TW" altLang="en-US" sz="1600" u="none" strike="noStrike" dirty="0">
                          <a:effectLst/>
                        </a:rPr>
                        <a:t>依性別</a:t>
                      </a:r>
                      <a:r>
                        <a:rPr lang="en-US" altLang="zh-TW" sz="1600" u="none" strike="noStrike" dirty="0">
                          <a:effectLst/>
                        </a:rPr>
                        <a:t>+</a:t>
                      </a:r>
                      <a:r>
                        <a:rPr lang="zh-TW" altLang="en-US" sz="1600" u="none" strike="noStrike" dirty="0">
                          <a:effectLst/>
                        </a:rPr>
                        <a:t>地區，年齡</a:t>
                      </a:r>
                      <a:endParaRPr lang="zh-TW" alt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513457656"/>
                  </a:ext>
                </a:extLst>
              </a:tr>
              <a:tr h="3801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5">
                  <a:txBody>
                    <a:bodyPr/>
                    <a:lstStyle/>
                    <a:p>
                      <a:pPr algn="ctr" fontAlgn="ctr"/>
                      <a:r>
                        <a:rPr lang="zh-TW" altLang="en-US" sz="1600" u="none" strike="noStrike" dirty="0">
                          <a:effectLst/>
                        </a:rPr>
                        <a:t>男</a:t>
                      </a:r>
                      <a:endParaRPr lang="zh-TW" alt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fontAlgn="ctr"/>
                      <a:r>
                        <a:rPr lang="zh-TW" altLang="en-US" sz="1600" u="none" strike="noStrike">
                          <a:effectLst/>
                        </a:rPr>
                        <a:t>女</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65075741"/>
                  </a:ext>
                </a:extLst>
              </a:tr>
              <a:tr h="380181">
                <a:tc>
                  <a:txBody>
                    <a:bodyPr/>
                    <a:lstStyle/>
                    <a:p>
                      <a:pPr algn="ctr" fontAlgn="ctr"/>
                      <a:r>
                        <a:rPr lang="zh-TW" altLang="en-US" sz="1600" u="none" strike="noStrike">
                          <a:effectLst/>
                        </a:rPr>
                        <a:t>年度</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600" u="none" strike="noStrike" dirty="0">
                          <a:effectLst/>
                        </a:rPr>
                        <a:t>區間</a:t>
                      </a:r>
                      <a:endParaRPr lang="zh-TW" alt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zh-TW" altLang="en-US" sz="1600" u="none" strike="noStrike">
                          <a:effectLst/>
                        </a:rPr>
                        <a:t>人</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zh-TW" altLang="en-US" sz="1600" u="none" strike="noStrike">
                          <a:effectLst/>
                        </a:rPr>
                        <a:t>小計</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zh-TW" altLang="en-US" sz="1600" u="none" strike="noStrike">
                          <a:effectLst/>
                        </a:rPr>
                        <a:t>台北</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zh-TW" altLang="en-US" sz="1600" u="none" strike="noStrike" dirty="0">
                          <a:effectLst/>
                        </a:rPr>
                        <a:t>新竹</a:t>
                      </a:r>
                      <a:endParaRPr lang="zh-TW" alt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zh-TW" altLang="en-US" sz="1600" u="none" strike="noStrike" dirty="0">
                          <a:effectLst/>
                        </a:rPr>
                        <a:t>台中</a:t>
                      </a:r>
                      <a:endParaRPr lang="zh-TW" alt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zh-TW" altLang="en-US" sz="1600" u="none" strike="noStrike">
                          <a:effectLst/>
                        </a:rPr>
                        <a:t>台南</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zh-TW" altLang="en-US" sz="1600" u="none" strike="noStrike">
                          <a:effectLst/>
                        </a:rPr>
                        <a:t>小計</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zh-TW" altLang="en-US" sz="1600" u="none" strike="noStrike">
                          <a:effectLst/>
                        </a:rPr>
                        <a:t>台北</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zh-TW" altLang="en-US" sz="1600" u="none" strike="noStrike">
                          <a:effectLst/>
                        </a:rPr>
                        <a:t>新竹</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zh-TW" altLang="en-US" sz="1600" u="none" strike="noStrike">
                          <a:effectLst/>
                        </a:rPr>
                        <a:t>台中</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zh-TW" altLang="en-US" sz="1600" u="none" strike="noStrike">
                          <a:effectLst/>
                        </a:rPr>
                        <a:t>台南</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2937713003"/>
                  </a:ext>
                </a:extLst>
              </a:tr>
              <a:tr h="380181">
                <a:tc>
                  <a:txBody>
                    <a:bodyPr/>
                    <a:lstStyle/>
                    <a:p>
                      <a:pPr algn="ctr" fontAlgn="ctr"/>
                      <a:r>
                        <a:rPr lang="en-US" altLang="zh-TW" sz="1600" u="none" strike="noStrike">
                          <a:effectLst/>
                        </a:rPr>
                        <a:t>2022</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600" u="none" strike="noStrike">
                          <a:effectLst/>
                        </a:rPr>
                        <a:t>15-24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397124822"/>
                  </a:ext>
                </a:extLst>
              </a:tr>
              <a:tr h="380181">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600" u="none" strike="noStrike">
                          <a:effectLst/>
                        </a:rPr>
                        <a:t>25-44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77</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61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41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9</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7</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16</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16</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2087854504"/>
                  </a:ext>
                </a:extLst>
              </a:tr>
              <a:tr h="380181">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600" u="none" strike="noStrike">
                          <a:effectLst/>
                        </a:rPr>
                        <a:t>45-64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49</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32</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26</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17</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17</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2179360722"/>
                  </a:ext>
                </a:extLst>
              </a:tr>
              <a:tr h="380181">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600" u="none" strike="noStrike">
                          <a:effectLst/>
                        </a:rPr>
                        <a:t>65</a:t>
                      </a:r>
                      <a:r>
                        <a:rPr lang="zh-TW" altLang="en-US" sz="1600" u="none" strike="noStrike">
                          <a:effectLst/>
                        </a:rPr>
                        <a:t>以上</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1</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2743443190"/>
                  </a:ext>
                </a:extLst>
              </a:tr>
              <a:tr h="380181">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131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95</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69</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12</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36</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36</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1309615819"/>
                  </a:ext>
                </a:extLst>
              </a:tr>
              <a:tr h="380181">
                <a:tc>
                  <a:txBody>
                    <a:bodyPr/>
                    <a:lstStyle/>
                    <a:p>
                      <a:pPr algn="ctr" fontAlgn="ctr"/>
                      <a:r>
                        <a:rPr lang="en-US" altLang="zh-TW" sz="1600" u="none" strike="noStrike">
                          <a:effectLst/>
                        </a:rPr>
                        <a:t>2023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600" u="none" strike="noStrike">
                          <a:effectLst/>
                        </a:rPr>
                        <a:t>15-24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2700942302"/>
                  </a:ext>
                </a:extLst>
              </a:tr>
              <a:tr h="380181">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600" u="none" strike="noStrike">
                          <a:effectLst/>
                        </a:rPr>
                        <a:t>25-44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66</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55</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38</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7</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7</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969713866"/>
                  </a:ext>
                </a:extLst>
              </a:tr>
              <a:tr h="380181">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600" u="none" strike="noStrike">
                          <a:effectLst/>
                        </a:rPr>
                        <a:t>45-64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53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32</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25</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924021602"/>
                  </a:ext>
                </a:extLst>
              </a:tr>
              <a:tr h="380181">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600" u="none" strike="noStrike">
                          <a:effectLst/>
                        </a:rPr>
                        <a:t>65</a:t>
                      </a:r>
                      <a:r>
                        <a:rPr lang="zh-TW" altLang="en-US" sz="1600" u="none" strike="noStrike">
                          <a:effectLst/>
                        </a:rPr>
                        <a:t>以上</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1</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1575179904"/>
                  </a:ext>
                </a:extLst>
              </a:tr>
              <a:tr h="380181">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123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89</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65</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68918377"/>
                  </a:ext>
                </a:extLst>
              </a:tr>
              <a:tr h="380181">
                <a:tc>
                  <a:txBody>
                    <a:bodyPr/>
                    <a:lstStyle/>
                    <a:p>
                      <a:pPr algn="ctr" fontAlgn="ctr"/>
                      <a:r>
                        <a:rPr lang="en-US" altLang="zh-TW" sz="1600" u="none" strike="noStrike">
                          <a:effectLst/>
                        </a:rPr>
                        <a:t>2024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600" u="none" strike="noStrike">
                          <a:effectLst/>
                        </a:rPr>
                        <a:t>15-24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1997018059"/>
                  </a:ext>
                </a:extLst>
              </a:tr>
              <a:tr h="380181">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600" u="none" strike="noStrike">
                          <a:effectLst/>
                        </a:rPr>
                        <a:t>25-44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44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37</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6</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5</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7</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7</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383229319"/>
                  </a:ext>
                </a:extLst>
              </a:tr>
              <a:tr h="380181">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600" u="none" strike="noStrike">
                          <a:effectLst/>
                        </a:rPr>
                        <a:t>45-64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51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2316665048"/>
                  </a:ext>
                </a:extLst>
              </a:tr>
              <a:tr h="380181">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600" u="none" strike="noStrike">
                          <a:effectLst/>
                        </a:rPr>
                        <a:t>65</a:t>
                      </a:r>
                      <a:r>
                        <a:rPr lang="zh-TW" altLang="en-US" sz="1600" u="none" strike="noStrike">
                          <a:effectLst/>
                        </a:rPr>
                        <a:t>以上</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1842556897"/>
                  </a:ext>
                </a:extLst>
              </a:tr>
              <a:tr h="380181">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98</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69</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48</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10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8</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29</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29</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a:effectLst/>
                        </a:rPr>
                        <a:t>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r" fontAlgn="ctr"/>
                      <a:r>
                        <a:rPr lang="en-US" altLang="zh-TW" sz="1600" u="none" strike="noStrike" dirty="0">
                          <a:effectLst/>
                        </a:rPr>
                        <a:t>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extLst>
                  <a:ext uri="{0D108BD9-81ED-4DB2-BD59-A6C34878D82A}">
                    <a16:rowId xmlns:a16="http://schemas.microsoft.com/office/drawing/2014/main" val="200223809"/>
                  </a:ext>
                </a:extLst>
              </a:tr>
            </a:tbl>
          </a:graphicData>
        </a:graphic>
      </p:graphicFrame>
    </p:spTree>
    <p:extLst>
      <p:ext uri="{BB962C8B-B14F-4D97-AF65-F5344CB8AC3E}">
        <p14:creationId xmlns:p14="http://schemas.microsoft.com/office/powerpoint/2010/main" val="1914411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5A02E5A-4042-92D0-B181-B1E5EFE95A4F}"/>
              </a:ext>
            </a:extLst>
          </p:cNvPr>
          <p:cNvSpPr txBox="1">
            <a:spLocks/>
          </p:cNvSpPr>
          <p:nvPr/>
        </p:nvSpPr>
        <p:spPr>
          <a:xfrm>
            <a:off x="1005840" y="1428750"/>
            <a:ext cx="12618720" cy="59836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b="1">
                <a:solidFill>
                  <a:srgbClr val="000000"/>
                </a:solidFill>
                <a:latin typeface="新細明體" panose="02020500000000000000" pitchFamily="18" charset="-120"/>
                <a:ea typeface="新細明體" panose="02020500000000000000" pitchFamily="18" charset="-120"/>
              </a:rPr>
              <a:t>(2) </a:t>
            </a:r>
            <a:r>
              <a:rPr lang="zh-TW" altLang="en-US" b="1">
                <a:solidFill>
                  <a:srgbClr val="000000"/>
                </a:solidFill>
                <a:latin typeface="新細明體" panose="02020500000000000000" pitchFamily="18" charset="-120"/>
                <a:ea typeface="新細明體" panose="02020500000000000000" pitchFamily="18" charset="-120"/>
              </a:rPr>
              <a:t>人才招募 </a:t>
            </a:r>
            <a:r>
              <a:rPr lang="en-US" altLang="zh-TW" b="1">
                <a:solidFill>
                  <a:srgbClr val="000000"/>
                </a:solidFill>
                <a:latin typeface="新細明體" panose="02020500000000000000" pitchFamily="18" charset="-120"/>
                <a:ea typeface="新細明體" panose="02020500000000000000" pitchFamily="18" charset="-120"/>
              </a:rPr>
              <a:t>(401-1)</a:t>
            </a:r>
            <a:br>
              <a:rPr lang="en-US" altLang="zh-TW" b="1">
                <a:solidFill>
                  <a:srgbClr val="000000"/>
                </a:solidFill>
                <a:latin typeface="新細明體" panose="02020500000000000000" pitchFamily="18" charset="-120"/>
                <a:ea typeface="新細明體" panose="02020500000000000000" pitchFamily="18" charset="-120"/>
              </a:rPr>
            </a:br>
            <a:r>
              <a:rPr lang="zh-TW" altLang="en-US" sz="2400">
                <a:solidFill>
                  <a:srgbClr val="000000"/>
                </a:solidFill>
                <a:latin typeface="新細明體" panose="02020500000000000000" pitchFamily="18" charset="-120"/>
                <a:ea typeface="新細明體" panose="02020500000000000000" pitchFamily="18" charset="-120"/>
              </a:rPr>
              <a:t>新進員工數及比例 </a:t>
            </a:r>
            <a:r>
              <a:rPr lang="en-US" altLang="zh-TW" sz="2400">
                <a:solidFill>
                  <a:srgbClr val="000000"/>
                </a:solidFill>
                <a:latin typeface="新細明體" panose="02020500000000000000" pitchFamily="18" charset="-120"/>
                <a:ea typeface="新細明體" panose="02020500000000000000" pitchFamily="18" charset="-120"/>
              </a:rPr>
              <a:t>(2023 </a:t>
            </a:r>
            <a:r>
              <a:rPr lang="zh-TW" altLang="en-US" sz="2400">
                <a:solidFill>
                  <a:srgbClr val="000000"/>
                </a:solidFill>
                <a:latin typeface="新細明體" panose="02020500000000000000" pitchFamily="18" charset="-120"/>
                <a:ea typeface="新細明體" panose="02020500000000000000" pitchFamily="18" charset="-120"/>
              </a:rPr>
              <a:t>年度入職，當年度年底尚在職的新進人員，佔全體人數的比例 </a:t>
            </a:r>
            <a:r>
              <a:rPr lang="en-US" altLang="zh-TW" sz="2400">
                <a:solidFill>
                  <a:srgbClr val="000000"/>
                </a:solidFill>
                <a:latin typeface="新細明體" panose="02020500000000000000" pitchFamily="18" charset="-120"/>
                <a:ea typeface="新細明體" panose="02020500000000000000" pitchFamily="18" charset="-120"/>
              </a:rPr>
              <a:t>)</a:t>
            </a:r>
            <a:br>
              <a:rPr lang="en-US" altLang="zh-TW" sz="2400">
                <a:solidFill>
                  <a:srgbClr val="000000"/>
                </a:solidFill>
                <a:latin typeface="新細明體" panose="02020500000000000000" pitchFamily="18" charset="-120"/>
                <a:ea typeface="新細明體" panose="02020500000000000000" pitchFamily="18" charset="-120"/>
              </a:rPr>
            </a:br>
            <a:r>
              <a:rPr lang="zh-TW" altLang="en-US" sz="2400">
                <a:solidFill>
                  <a:srgbClr val="000000"/>
                </a:solidFill>
                <a:latin typeface="新細明體" panose="02020500000000000000" pitchFamily="18" charset="-120"/>
                <a:ea typeface="新細明體" panose="02020500000000000000" pitchFamily="18" charset="-120"/>
              </a:rPr>
              <a:t>離職員工數及比例 </a:t>
            </a:r>
            <a:r>
              <a:rPr lang="en-US" altLang="zh-TW" sz="2400">
                <a:solidFill>
                  <a:srgbClr val="000000"/>
                </a:solidFill>
                <a:latin typeface="新細明體" panose="02020500000000000000" pitchFamily="18" charset="-120"/>
                <a:ea typeface="新細明體" panose="02020500000000000000" pitchFamily="18" charset="-120"/>
              </a:rPr>
              <a:t>(2023 </a:t>
            </a:r>
            <a:r>
              <a:rPr lang="zh-TW" altLang="en-US" sz="2400">
                <a:solidFill>
                  <a:srgbClr val="000000"/>
                </a:solidFill>
                <a:latin typeface="新細明體" panose="02020500000000000000" pitchFamily="18" charset="-120"/>
                <a:ea typeface="新細明體" panose="02020500000000000000" pitchFamily="18" charset="-120"/>
              </a:rPr>
              <a:t>年度離職，不計專案約聘，佔全體人數的比例 </a:t>
            </a:r>
            <a:r>
              <a:rPr lang="en-US" altLang="zh-TW" sz="2400">
                <a:solidFill>
                  <a:srgbClr val="000000"/>
                </a:solidFill>
                <a:latin typeface="新細明體" panose="02020500000000000000" pitchFamily="18" charset="-120"/>
                <a:ea typeface="新細明體" panose="02020500000000000000" pitchFamily="18" charset="-120"/>
              </a:rPr>
              <a:t>)</a:t>
            </a:r>
            <a:br>
              <a:rPr lang="en-US" altLang="zh-TW" sz="2400">
                <a:solidFill>
                  <a:srgbClr val="000000"/>
                </a:solidFill>
                <a:latin typeface="新細明體" panose="02020500000000000000" pitchFamily="18" charset="-120"/>
                <a:ea typeface="新細明體" panose="02020500000000000000" pitchFamily="18" charset="-120"/>
              </a:rPr>
            </a:br>
            <a:endParaRPr lang="zh-TW" altLang="en-US" sz="2400" dirty="0"/>
          </a:p>
        </p:txBody>
      </p:sp>
      <p:graphicFrame>
        <p:nvGraphicFramePr>
          <p:cNvPr id="4" name="表格 3">
            <a:extLst>
              <a:ext uri="{FF2B5EF4-FFF2-40B4-BE49-F238E27FC236}">
                <a16:creationId xmlns:a16="http://schemas.microsoft.com/office/drawing/2014/main" id="{70CBF9F9-42AB-37CC-62FE-63658A127AD1}"/>
              </a:ext>
            </a:extLst>
          </p:cNvPr>
          <p:cNvGraphicFramePr>
            <a:graphicFrameLocks noGrp="1"/>
          </p:cNvGraphicFramePr>
          <p:nvPr>
            <p:extLst>
              <p:ext uri="{D42A27DB-BD31-4B8C-83A1-F6EECF244321}">
                <p14:modId xmlns:p14="http://schemas.microsoft.com/office/powerpoint/2010/main" val="1980644290"/>
              </p:ext>
            </p:extLst>
          </p:nvPr>
        </p:nvGraphicFramePr>
        <p:xfrm>
          <a:off x="1390650" y="2915444"/>
          <a:ext cx="9010649" cy="2082720"/>
        </p:xfrm>
        <a:graphic>
          <a:graphicData uri="http://schemas.openxmlformats.org/drawingml/2006/table">
            <a:tbl>
              <a:tblPr>
                <a:tableStyleId>{5C22544A-7EE6-4342-B048-85BDC9FD1C3A}</a:tableStyleId>
              </a:tblPr>
              <a:tblGrid>
                <a:gridCol w="1812197">
                  <a:extLst>
                    <a:ext uri="{9D8B030D-6E8A-4147-A177-3AD203B41FA5}">
                      <a16:colId xmlns:a16="http://schemas.microsoft.com/office/drawing/2014/main" val="3300781312"/>
                    </a:ext>
                  </a:extLst>
                </a:gridCol>
                <a:gridCol w="2114231">
                  <a:extLst>
                    <a:ext uri="{9D8B030D-6E8A-4147-A177-3AD203B41FA5}">
                      <a16:colId xmlns:a16="http://schemas.microsoft.com/office/drawing/2014/main" val="2617258659"/>
                    </a:ext>
                  </a:extLst>
                </a:gridCol>
                <a:gridCol w="2491771">
                  <a:extLst>
                    <a:ext uri="{9D8B030D-6E8A-4147-A177-3AD203B41FA5}">
                      <a16:colId xmlns:a16="http://schemas.microsoft.com/office/drawing/2014/main" val="2859280014"/>
                    </a:ext>
                  </a:extLst>
                </a:gridCol>
                <a:gridCol w="2592450">
                  <a:extLst>
                    <a:ext uri="{9D8B030D-6E8A-4147-A177-3AD203B41FA5}">
                      <a16:colId xmlns:a16="http://schemas.microsoft.com/office/drawing/2014/main" val="301401918"/>
                    </a:ext>
                  </a:extLst>
                </a:gridCol>
              </a:tblGrid>
              <a:tr h="347120">
                <a:tc gridSpan="2">
                  <a:txBody>
                    <a:bodyPr/>
                    <a:lstStyle/>
                    <a:p>
                      <a:pPr algn="l" fontAlgn="ctr"/>
                      <a:r>
                        <a:rPr lang="zh-TW" altLang="en-US" sz="2000" u="none" strike="noStrike">
                          <a:effectLst/>
                        </a:rPr>
                        <a:t>人數 </a:t>
                      </a:r>
                      <a:r>
                        <a:rPr lang="en-US" altLang="zh-TW" sz="2000" u="none" strike="noStrike">
                          <a:effectLst/>
                        </a:rPr>
                        <a:t>: </a:t>
                      </a:r>
                      <a:r>
                        <a:rPr lang="zh-TW" altLang="en-US" sz="2000" u="none" strike="noStrike">
                          <a:effectLst/>
                        </a:rPr>
                        <a:t>人 比例 </a:t>
                      </a:r>
                      <a:r>
                        <a:rPr lang="en-US" altLang="zh-TW" sz="2000" u="none" strike="noStrike">
                          <a:effectLst/>
                        </a:rPr>
                        <a:t>:%</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hMerge="1">
                  <a:txBody>
                    <a:bodyPr/>
                    <a:lstStyle/>
                    <a:p>
                      <a:endParaRPr lang="zh-TW" altLang="en-US"/>
                    </a:p>
                  </a:txBody>
                  <a:tcP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518938731"/>
                  </a:ext>
                </a:extLst>
              </a:tr>
              <a:tr h="347120">
                <a:tc>
                  <a:txBody>
                    <a:bodyPr/>
                    <a:lstStyle/>
                    <a:p>
                      <a:pPr algn="l" fontAlgn="ctr"/>
                      <a:r>
                        <a:rPr lang="zh-TW" altLang="en-US" sz="2000" u="none" strike="noStrike">
                          <a:effectLst/>
                        </a:rPr>
                        <a:t>　</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a:effectLst/>
                        </a:rPr>
                        <a:t>全體人數</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dirty="0">
                          <a:effectLst/>
                        </a:rPr>
                        <a:t>年底仍在職</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a:effectLst/>
                        </a:rPr>
                        <a:t>比例</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14126612"/>
                  </a:ext>
                </a:extLst>
              </a:tr>
              <a:tr h="347120">
                <a:tc>
                  <a:txBody>
                    <a:bodyPr/>
                    <a:lstStyle/>
                    <a:p>
                      <a:pPr algn="r" fontAlgn="ctr"/>
                      <a:r>
                        <a:rPr lang="en-US" altLang="zh-TW" sz="2000" u="none" strike="noStrike">
                          <a:effectLst/>
                        </a:rPr>
                        <a:t>2021</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138</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sng" strike="noStrike" dirty="0">
                          <a:effectLst/>
                          <a:hlinkClick r:id="rId2" action="ppaction://hlinkfile"/>
                        </a:rPr>
                        <a:t>32</a:t>
                      </a:r>
                      <a:endParaRPr lang="zh-TW" altLang="en-US" sz="2000" b="0" i="0" u="sng" strike="noStrike" dirty="0">
                        <a:solidFill>
                          <a:srgbClr val="0563C1"/>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23.19%</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015735836"/>
                  </a:ext>
                </a:extLst>
              </a:tr>
              <a:tr h="347120">
                <a:tc>
                  <a:txBody>
                    <a:bodyPr/>
                    <a:lstStyle/>
                    <a:p>
                      <a:pPr algn="r" fontAlgn="ctr"/>
                      <a:r>
                        <a:rPr lang="en-US" altLang="zh-TW" sz="2000" u="none" strike="noStrike" dirty="0">
                          <a:effectLst/>
                        </a:rPr>
                        <a:t>2022</a:t>
                      </a:r>
                      <a:r>
                        <a:rPr lang="zh-TW" altLang="en-US" sz="2000" u="none" strike="noStrike" dirty="0">
                          <a:effectLst/>
                        </a:rPr>
                        <a:t>年</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131</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sng" strike="noStrike">
                          <a:effectLst/>
                          <a:hlinkClick r:id="rId3" action="ppaction://hlinkfile"/>
                        </a:rPr>
                        <a:t>25</a:t>
                      </a:r>
                      <a:endParaRPr lang="zh-TW" altLang="en-US" sz="2000" b="0" i="0" u="sng" strike="noStrike">
                        <a:solidFill>
                          <a:srgbClr val="0563C1"/>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19.08%</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4251604991"/>
                  </a:ext>
                </a:extLst>
              </a:tr>
              <a:tr h="347120">
                <a:tc>
                  <a:txBody>
                    <a:bodyPr/>
                    <a:lstStyle/>
                    <a:p>
                      <a:pPr algn="r" fontAlgn="ctr"/>
                      <a:r>
                        <a:rPr lang="en-US" altLang="zh-TW" sz="2000" u="none" strike="noStrike">
                          <a:effectLst/>
                        </a:rPr>
                        <a:t>2023</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123</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sng" strike="noStrike">
                          <a:effectLst/>
                          <a:hlinkClick r:id="rId4" action="ppaction://hlinkfile"/>
                        </a:rPr>
                        <a:t>23</a:t>
                      </a:r>
                      <a:endParaRPr lang="zh-TW" altLang="en-US" sz="2000" b="0" i="0" u="sng" strike="noStrike">
                        <a:solidFill>
                          <a:srgbClr val="0563C1"/>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18.70%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367942993"/>
                  </a:ext>
                </a:extLst>
              </a:tr>
              <a:tr h="347120">
                <a:tc>
                  <a:txBody>
                    <a:bodyPr/>
                    <a:lstStyle/>
                    <a:p>
                      <a:pPr algn="r" fontAlgn="ctr"/>
                      <a:r>
                        <a:rPr lang="en-US" altLang="zh-TW" sz="2000" u="none" strike="noStrike">
                          <a:effectLst/>
                        </a:rPr>
                        <a:t>2024</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98</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sng" strike="noStrike">
                          <a:effectLst/>
                          <a:hlinkClick r:id="rId5" action="ppaction://hlinkfile"/>
                        </a:rPr>
                        <a:t>9</a:t>
                      </a:r>
                      <a:endParaRPr lang="zh-TW" altLang="en-US" sz="2000" b="0" i="0" u="sng" strike="noStrike">
                        <a:solidFill>
                          <a:srgbClr val="0563C1"/>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dirty="0">
                          <a:effectLst/>
                        </a:rPr>
                        <a:t>9.18%</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032208759"/>
                  </a:ext>
                </a:extLst>
              </a:tr>
            </a:tbl>
          </a:graphicData>
        </a:graphic>
      </p:graphicFrame>
      <p:graphicFrame>
        <p:nvGraphicFramePr>
          <p:cNvPr id="5" name="表格 4">
            <a:extLst>
              <a:ext uri="{FF2B5EF4-FFF2-40B4-BE49-F238E27FC236}">
                <a16:creationId xmlns:a16="http://schemas.microsoft.com/office/drawing/2014/main" id="{3706FB54-90F0-60DA-EECC-537CB0205D39}"/>
              </a:ext>
            </a:extLst>
          </p:cNvPr>
          <p:cNvGraphicFramePr>
            <a:graphicFrameLocks noGrp="1"/>
          </p:cNvGraphicFramePr>
          <p:nvPr>
            <p:extLst>
              <p:ext uri="{D42A27DB-BD31-4B8C-83A1-F6EECF244321}">
                <p14:modId xmlns:p14="http://schemas.microsoft.com/office/powerpoint/2010/main" val="316274975"/>
              </p:ext>
            </p:extLst>
          </p:nvPr>
        </p:nvGraphicFramePr>
        <p:xfrm>
          <a:off x="1390650" y="5329635"/>
          <a:ext cx="9010649" cy="2082720"/>
        </p:xfrm>
        <a:graphic>
          <a:graphicData uri="http://schemas.openxmlformats.org/drawingml/2006/table">
            <a:tbl>
              <a:tblPr>
                <a:tableStyleId>{5C22544A-7EE6-4342-B048-85BDC9FD1C3A}</a:tableStyleId>
              </a:tblPr>
              <a:tblGrid>
                <a:gridCol w="1812197">
                  <a:extLst>
                    <a:ext uri="{9D8B030D-6E8A-4147-A177-3AD203B41FA5}">
                      <a16:colId xmlns:a16="http://schemas.microsoft.com/office/drawing/2014/main" val="150483098"/>
                    </a:ext>
                  </a:extLst>
                </a:gridCol>
                <a:gridCol w="2114231">
                  <a:extLst>
                    <a:ext uri="{9D8B030D-6E8A-4147-A177-3AD203B41FA5}">
                      <a16:colId xmlns:a16="http://schemas.microsoft.com/office/drawing/2014/main" val="631454232"/>
                    </a:ext>
                  </a:extLst>
                </a:gridCol>
                <a:gridCol w="2491772">
                  <a:extLst>
                    <a:ext uri="{9D8B030D-6E8A-4147-A177-3AD203B41FA5}">
                      <a16:colId xmlns:a16="http://schemas.microsoft.com/office/drawing/2014/main" val="971386174"/>
                    </a:ext>
                  </a:extLst>
                </a:gridCol>
                <a:gridCol w="2592449">
                  <a:extLst>
                    <a:ext uri="{9D8B030D-6E8A-4147-A177-3AD203B41FA5}">
                      <a16:colId xmlns:a16="http://schemas.microsoft.com/office/drawing/2014/main" val="3362904975"/>
                    </a:ext>
                  </a:extLst>
                </a:gridCol>
              </a:tblGrid>
              <a:tr h="350620">
                <a:tc gridSpan="2">
                  <a:txBody>
                    <a:bodyPr/>
                    <a:lstStyle/>
                    <a:p>
                      <a:pPr algn="l" fontAlgn="ctr"/>
                      <a:r>
                        <a:rPr lang="zh-TW" altLang="en-US" sz="2000" u="none" strike="noStrike">
                          <a:effectLst/>
                        </a:rPr>
                        <a:t>人數 </a:t>
                      </a:r>
                      <a:r>
                        <a:rPr lang="en-US" altLang="zh-TW" sz="2000" u="none" strike="noStrike">
                          <a:effectLst/>
                        </a:rPr>
                        <a:t>: </a:t>
                      </a:r>
                      <a:r>
                        <a:rPr lang="zh-TW" altLang="en-US" sz="2000" u="none" strike="noStrike">
                          <a:effectLst/>
                        </a:rPr>
                        <a:t>人 比例 </a:t>
                      </a:r>
                      <a:r>
                        <a:rPr lang="en-US" altLang="zh-TW" sz="2000" u="none" strike="noStrike">
                          <a:effectLst/>
                        </a:rPr>
                        <a:t>:%</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hMerge="1">
                  <a:txBody>
                    <a:bodyPr/>
                    <a:lstStyle/>
                    <a:p>
                      <a:endParaRPr lang="zh-TW" altLang="en-US"/>
                    </a:p>
                  </a:txBody>
                  <a:tcP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993815516"/>
                  </a:ext>
                </a:extLst>
              </a:tr>
              <a:tr h="346420">
                <a:tc>
                  <a:txBody>
                    <a:bodyPr/>
                    <a:lstStyle/>
                    <a:p>
                      <a:pPr algn="l" fontAlgn="ctr"/>
                      <a:r>
                        <a:rPr lang="zh-TW" altLang="en-US" sz="2000" u="none" strike="noStrike" dirty="0">
                          <a:effectLst/>
                        </a:rPr>
                        <a:t>　</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a:effectLst/>
                        </a:rPr>
                        <a:t>全體人數</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a:effectLst/>
                        </a:rPr>
                        <a:t>離職</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a:effectLst/>
                        </a:rPr>
                        <a:t>比例</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342239095"/>
                  </a:ext>
                </a:extLst>
              </a:tr>
              <a:tr h="346420">
                <a:tc>
                  <a:txBody>
                    <a:bodyPr/>
                    <a:lstStyle/>
                    <a:p>
                      <a:pPr algn="r" fontAlgn="ctr"/>
                      <a:r>
                        <a:rPr lang="en-US" altLang="zh-TW" sz="2000" u="none" strike="noStrike">
                          <a:effectLst/>
                        </a:rPr>
                        <a:t>2021</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138</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sng" strike="noStrike">
                          <a:effectLst/>
                          <a:hlinkClick r:id="rId6" action="ppaction://hlinkfile"/>
                        </a:rPr>
                        <a:t>46</a:t>
                      </a:r>
                      <a:endParaRPr lang="zh-TW" altLang="en-US" sz="2000" b="0" i="0" u="sng" strike="noStrike">
                        <a:solidFill>
                          <a:srgbClr val="0563C1"/>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33.33%</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105870174"/>
                  </a:ext>
                </a:extLst>
              </a:tr>
              <a:tr h="346420">
                <a:tc>
                  <a:txBody>
                    <a:bodyPr/>
                    <a:lstStyle/>
                    <a:p>
                      <a:pPr algn="r" fontAlgn="ctr"/>
                      <a:r>
                        <a:rPr lang="en-US" altLang="zh-TW" sz="2000" u="none" strike="noStrike">
                          <a:effectLst/>
                        </a:rPr>
                        <a:t>2022</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131</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sng" strike="noStrike">
                          <a:effectLst/>
                          <a:hlinkClick r:id="rId7" action="ppaction://hlinkfile"/>
                        </a:rPr>
                        <a:t>33</a:t>
                      </a:r>
                      <a:endParaRPr lang="zh-TW" altLang="en-US" sz="2000" b="0" i="0" u="sng" strike="noStrike">
                        <a:solidFill>
                          <a:srgbClr val="0563C1"/>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25.19%</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4157755733"/>
                  </a:ext>
                </a:extLst>
              </a:tr>
              <a:tr h="346420">
                <a:tc>
                  <a:txBody>
                    <a:bodyPr/>
                    <a:lstStyle/>
                    <a:p>
                      <a:pPr algn="r" fontAlgn="ctr"/>
                      <a:r>
                        <a:rPr lang="en-US" altLang="zh-TW" sz="2000" u="none" strike="noStrike">
                          <a:effectLst/>
                        </a:rPr>
                        <a:t>2023</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123</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sng" strike="noStrike">
                          <a:effectLst/>
                          <a:hlinkClick r:id="rId8" action="ppaction://hlinkfile"/>
                        </a:rPr>
                        <a:t>36</a:t>
                      </a:r>
                      <a:endParaRPr lang="zh-TW" altLang="en-US" sz="2000" b="0" i="0" u="sng" strike="noStrike">
                        <a:solidFill>
                          <a:srgbClr val="0563C1"/>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29.27%</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165521184"/>
                  </a:ext>
                </a:extLst>
              </a:tr>
              <a:tr h="346420">
                <a:tc>
                  <a:txBody>
                    <a:bodyPr/>
                    <a:lstStyle/>
                    <a:p>
                      <a:pPr algn="r" fontAlgn="ctr"/>
                      <a:r>
                        <a:rPr lang="en-US" altLang="zh-TW" sz="2000" u="none" strike="noStrike">
                          <a:effectLst/>
                        </a:rPr>
                        <a:t>2024</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98</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sng" strike="noStrike">
                          <a:effectLst/>
                          <a:hlinkClick r:id="rId9" action="ppaction://hlinkfile"/>
                        </a:rPr>
                        <a:t>31</a:t>
                      </a:r>
                      <a:endParaRPr lang="zh-TW" altLang="en-US" sz="2000" b="0" i="0" u="sng" strike="noStrike">
                        <a:solidFill>
                          <a:srgbClr val="0563C1"/>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dirty="0">
                          <a:effectLst/>
                        </a:rPr>
                        <a:t>31.63%</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400386232"/>
                  </a:ext>
                </a:extLst>
              </a:tr>
            </a:tbl>
          </a:graphicData>
        </a:graphic>
      </p:graphicFrame>
    </p:spTree>
    <p:extLst>
      <p:ext uri="{BB962C8B-B14F-4D97-AF65-F5344CB8AC3E}">
        <p14:creationId xmlns:p14="http://schemas.microsoft.com/office/powerpoint/2010/main" val="718393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41A733-9D68-ED27-3165-BCDCF540E6E9}"/>
              </a:ext>
            </a:extLst>
          </p:cNvPr>
          <p:cNvSpPr txBox="1">
            <a:spLocks/>
          </p:cNvSpPr>
          <p:nvPr/>
        </p:nvSpPr>
        <p:spPr>
          <a:xfrm>
            <a:off x="1005840" y="438150"/>
            <a:ext cx="12618720" cy="15906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b="1" kern="100">
                <a:latin typeface="Arial" panose="020B0604020202020204" pitchFamily="34" charset="0"/>
                <a:ea typeface="新細明體" panose="02020500000000000000" pitchFamily="18" charset="-120"/>
              </a:rPr>
              <a:t>3-3. </a:t>
            </a:r>
            <a:r>
              <a:rPr lang="zh-TW" altLang="en-US" b="1" kern="100">
                <a:latin typeface="Arial" panose="020B0604020202020204" pitchFamily="34" charset="0"/>
                <a:ea typeface="新細明體" panose="02020500000000000000" pitchFamily="18" charset="-120"/>
              </a:rPr>
              <a:t>良好的工作條件與職涯發展</a:t>
            </a:r>
            <a:endParaRPr lang="zh-TW" altLang="en-US" dirty="0"/>
          </a:p>
        </p:txBody>
      </p:sp>
      <p:sp>
        <p:nvSpPr>
          <p:cNvPr id="3" name="內容版面配置區 2">
            <a:extLst>
              <a:ext uri="{FF2B5EF4-FFF2-40B4-BE49-F238E27FC236}">
                <a16:creationId xmlns:a16="http://schemas.microsoft.com/office/drawing/2014/main" id="{4D1B7420-4CD1-B2C6-C880-EFFEE791C9E4}"/>
              </a:ext>
            </a:extLst>
          </p:cNvPr>
          <p:cNvSpPr txBox="1">
            <a:spLocks/>
          </p:cNvSpPr>
          <p:nvPr/>
        </p:nvSpPr>
        <p:spPr>
          <a:xfrm>
            <a:off x="1005840" y="1828800"/>
            <a:ext cx="12618720" cy="52216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b="1">
                <a:solidFill>
                  <a:srgbClr val="333333"/>
                </a:solidFill>
                <a:latin typeface="新細明體" panose="02020500000000000000" pitchFamily="18" charset="-120"/>
                <a:ea typeface="新細明體" panose="02020500000000000000" pitchFamily="18" charset="-120"/>
              </a:rPr>
              <a:t>(3) </a:t>
            </a:r>
            <a:r>
              <a:rPr lang="zh-TW" altLang="en-US" b="1">
                <a:solidFill>
                  <a:srgbClr val="333333"/>
                </a:solidFill>
                <a:latin typeface="新細明體" panose="02020500000000000000" pitchFamily="18" charset="-120"/>
                <a:ea typeface="新細明體" panose="02020500000000000000" pitchFamily="18" charset="-120"/>
              </a:rPr>
              <a:t>完整人才發展體系</a:t>
            </a:r>
            <a:br>
              <a:rPr lang="zh-TW" altLang="en-US" b="1">
                <a:solidFill>
                  <a:srgbClr val="333333"/>
                </a:solidFill>
                <a:latin typeface="新細明體" panose="02020500000000000000" pitchFamily="18" charset="-120"/>
                <a:ea typeface="新細明體" panose="02020500000000000000" pitchFamily="18" charset="-120"/>
              </a:rPr>
            </a:br>
            <a:r>
              <a:rPr lang="zh-TW" altLang="en-US">
                <a:solidFill>
                  <a:srgbClr val="333333"/>
                </a:solidFill>
                <a:latin typeface="新細明體" panose="02020500000000000000" pitchFamily="18" charset="-120"/>
                <a:ea typeface="新細明體" panose="02020500000000000000" pitchFamily="18" charset="-120"/>
              </a:rPr>
              <a:t>新人訓練：新進同仁</a:t>
            </a:r>
            <a:br>
              <a:rPr lang="zh-TW" altLang="en-US">
                <a:solidFill>
                  <a:srgbClr val="333333"/>
                </a:solidFill>
                <a:latin typeface="新細明體" panose="02020500000000000000" pitchFamily="18" charset="-120"/>
                <a:ea typeface="新細明體" panose="02020500000000000000" pitchFamily="18" charset="-120"/>
              </a:rPr>
            </a:br>
            <a:r>
              <a:rPr lang="zh-TW" altLang="en-US">
                <a:solidFill>
                  <a:srgbClr val="333333"/>
                </a:solidFill>
                <a:latin typeface="新細明體" panose="02020500000000000000" pitchFamily="18" charset="-120"/>
                <a:ea typeface="新細明體" panose="02020500000000000000" pitchFamily="18" charset="-120"/>
              </a:rPr>
              <a:t>專業進修：全體同仁</a:t>
            </a:r>
            <a:br>
              <a:rPr lang="zh-TW" altLang="en-US">
                <a:solidFill>
                  <a:srgbClr val="333333"/>
                </a:solidFill>
                <a:latin typeface="新細明體" panose="02020500000000000000" pitchFamily="18" charset="-120"/>
                <a:ea typeface="新細明體" panose="02020500000000000000" pitchFamily="18" charset="-120"/>
              </a:rPr>
            </a:br>
            <a:r>
              <a:rPr lang="zh-TW" altLang="en-US">
                <a:solidFill>
                  <a:srgbClr val="333333"/>
                </a:solidFill>
                <a:latin typeface="新細明體" panose="02020500000000000000" pitchFamily="18" charset="-120"/>
                <a:ea typeface="新細明體" panose="02020500000000000000" pitchFamily="18" charset="-120"/>
              </a:rPr>
              <a:t>主管訓練：各級主管</a:t>
            </a:r>
            <a:br>
              <a:rPr lang="zh-TW" altLang="en-US">
                <a:solidFill>
                  <a:srgbClr val="333333"/>
                </a:solidFill>
                <a:latin typeface="新細明體" panose="02020500000000000000" pitchFamily="18" charset="-120"/>
                <a:ea typeface="新細明體" panose="02020500000000000000" pitchFamily="18" charset="-120"/>
              </a:rPr>
            </a:br>
            <a:r>
              <a:rPr lang="zh-TW" altLang="en-US">
                <a:solidFill>
                  <a:srgbClr val="333333"/>
                </a:solidFill>
                <a:latin typeface="新細明體" panose="02020500000000000000" pitchFamily="18" charset="-120"/>
                <a:ea typeface="新細明體" panose="02020500000000000000" pitchFamily="18" charset="-120"/>
              </a:rPr>
              <a:t>訓練績效</a:t>
            </a:r>
            <a:br>
              <a:rPr lang="zh-TW" altLang="en-US">
                <a:solidFill>
                  <a:srgbClr val="333333"/>
                </a:solidFill>
                <a:latin typeface="新細明體" panose="02020500000000000000" pitchFamily="18" charset="-120"/>
                <a:ea typeface="新細明體" panose="02020500000000000000" pitchFamily="18" charset="-120"/>
              </a:rPr>
            </a:br>
            <a:endParaRPr lang="zh-TW" altLang="en-US" dirty="0"/>
          </a:p>
        </p:txBody>
      </p:sp>
    </p:spTree>
    <p:extLst>
      <p:ext uri="{BB962C8B-B14F-4D97-AF65-F5344CB8AC3E}">
        <p14:creationId xmlns:p14="http://schemas.microsoft.com/office/powerpoint/2010/main" val="2419998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9FE77C1-18CE-9123-AE46-E5FA10470062}"/>
              </a:ext>
            </a:extLst>
          </p:cNvPr>
          <p:cNvSpPr/>
          <p:nvPr/>
        </p:nvSpPr>
        <p:spPr>
          <a:xfrm>
            <a:off x="502220" y="557864"/>
            <a:ext cx="6400801" cy="7113871"/>
          </a:xfrm>
          <a:prstGeom prst="rect">
            <a:avLst/>
          </a:prstGeom>
        </p:spPr>
        <p:txBody>
          <a:bodyPr wrap="square">
            <a:spAutoFit/>
          </a:bodyPr>
          <a:lstStyle/>
          <a:p>
            <a:pPr>
              <a:lnSpc>
                <a:spcPct val="150000"/>
              </a:lnSpc>
              <a:spcAft>
                <a:spcPts val="0"/>
              </a:spcAft>
            </a:pPr>
            <a:r>
              <a:rPr lang="en-US" altLang="zh-TW" sz="2000" b="1" kern="0" dirty="0">
                <a:solidFill>
                  <a:srgbClr val="333333"/>
                </a:solidFill>
                <a:latin typeface="新細明體" panose="02020500000000000000" pitchFamily="18" charset="-120"/>
                <a:cs typeface="新細明體" panose="02020500000000000000" pitchFamily="18" charset="-120"/>
              </a:rPr>
              <a:t>(3) </a:t>
            </a:r>
            <a:r>
              <a:rPr lang="zh-TW" altLang="zh-TW" sz="2000" b="1" kern="0" dirty="0">
                <a:solidFill>
                  <a:srgbClr val="333333"/>
                </a:solidFill>
                <a:latin typeface="Times New Roman" panose="02020603050405020304" pitchFamily="18" charset="0"/>
                <a:cs typeface="新細明體" panose="02020500000000000000" pitchFamily="18" charset="-120"/>
              </a:rPr>
              <a:t>完整人才發展體系</a:t>
            </a:r>
            <a:endParaRPr lang="zh-TW" altLang="zh-TW" sz="2000" b="1" kern="100" dirty="0">
              <a:latin typeface="Times New Roman" panose="02020603050405020304" pitchFamily="18" charset="0"/>
            </a:endParaRPr>
          </a:p>
          <a:p>
            <a:pPr>
              <a:lnSpc>
                <a:spcPct val="150000"/>
              </a:lnSpc>
              <a:spcAft>
                <a:spcPts val="0"/>
              </a:spcAft>
            </a:pPr>
            <a:r>
              <a:rPr lang="zh-TW" altLang="zh-TW" kern="0" dirty="0">
                <a:solidFill>
                  <a:srgbClr val="333333"/>
                </a:solidFill>
                <a:latin typeface="Times New Roman" panose="02020603050405020304" pitchFamily="18" charset="0"/>
                <a:cs typeface="新細明體" panose="02020500000000000000" pitchFamily="18" charset="-120"/>
              </a:rPr>
              <a:t>本公司對於員工培訓極為重視，我們深信公司差異化的能量來自於人力資本的提升。公司在工作專業與個人成長。</a:t>
            </a:r>
            <a:endParaRPr lang="zh-TW" altLang="zh-TW" sz="1600" kern="100" dirty="0">
              <a:latin typeface="Times New Roman" panose="02020603050405020304" pitchFamily="18" charset="0"/>
            </a:endParaRPr>
          </a:p>
          <a:p>
            <a:pPr marL="342900" lvl="0" indent="-342900">
              <a:lnSpc>
                <a:spcPct val="150000"/>
              </a:lnSpc>
              <a:spcAft>
                <a:spcPts val="0"/>
              </a:spcAft>
              <a:tabLst>
                <a:tab pos="270510" algn="l"/>
              </a:tabLst>
            </a:pPr>
            <a:r>
              <a:rPr lang="zh-TW" altLang="zh-TW" b="1" kern="0" dirty="0">
                <a:solidFill>
                  <a:srgbClr val="333333"/>
                </a:solidFill>
                <a:latin typeface="Times New Roman" panose="02020603050405020304" pitchFamily="18" charset="0"/>
                <a:cs typeface="新細明體" panose="02020500000000000000" pitchFamily="18" charset="-120"/>
              </a:rPr>
              <a:t>新人訓練</a:t>
            </a:r>
            <a:r>
              <a:rPr lang="zh-TW" altLang="zh-TW" kern="0" dirty="0">
                <a:solidFill>
                  <a:srgbClr val="333333"/>
                </a:solidFill>
                <a:latin typeface="Times New Roman" panose="02020603050405020304" pitchFamily="18" charset="0"/>
                <a:cs typeface="新細明體" panose="02020500000000000000" pitchFamily="18" charset="-120"/>
              </a:rPr>
              <a:t>：新進同仁</a:t>
            </a:r>
            <a:endParaRPr lang="zh-TW" altLang="zh-TW" sz="1600" kern="100" dirty="0">
              <a:latin typeface="Times New Roman" panose="02020603050405020304" pitchFamily="18" charset="0"/>
            </a:endParaRPr>
          </a:p>
          <a:p>
            <a:pPr>
              <a:lnSpc>
                <a:spcPct val="150000"/>
              </a:lnSpc>
              <a:spcAft>
                <a:spcPts val="0"/>
              </a:spcAft>
            </a:pPr>
            <a:r>
              <a:rPr lang="zh-TW" altLang="zh-TW" kern="0" dirty="0">
                <a:solidFill>
                  <a:srgbClr val="333333"/>
                </a:solidFill>
                <a:latin typeface="Times New Roman" panose="02020603050405020304" pitchFamily="18" charset="0"/>
                <a:cs typeface="新細明體" panose="02020500000000000000" pitchFamily="18" charset="-120"/>
              </a:rPr>
              <a:t>內容：公司簡介、公司文化、各部門職能所需簡介</a:t>
            </a:r>
            <a:endParaRPr lang="zh-TW" altLang="zh-TW" sz="1600" kern="100" dirty="0">
              <a:latin typeface="Times New Roman" panose="02020603050405020304" pitchFamily="18" charset="0"/>
            </a:endParaRPr>
          </a:p>
          <a:p>
            <a:pPr>
              <a:lnSpc>
                <a:spcPct val="150000"/>
              </a:lnSpc>
              <a:spcAft>
                <a:spcPts val="0"/>
              </a:spcAft>
            </a:pPr>
            <a:r>
              <a:rPr lang="zh-TW" altLang="zh-TW" kern="0" dirty="0">
                <a:solidFill>
                  <a:srgbClr val="333333"/>
                </a:solidFill>
                <a:latin typeface="Times New Roman" panose="02020603050405020304" pitchFamily="18" charset="0"/>
                <a:cs typeface="新細明體" panose="02020500000000000000" pitchFamily="18" charset="-120"/>
              </a:rPr>
              <a:t>實施狀況：新進員工當週實施。</a:t>
            </a:r>
            <a:endParaRPr lang="zh-TW" altLang="zh-TW" sz="1600" kern="100" dirty="0">
              <a:latin typeface="Times New Roman" panose="02020603050405020304" pitchFamily="18" charset="0"/>
            </a:endParaRPr>
          </a:p>
          <a:p>
            <a:pPr marL="342900" lvl="0" indent="-342900">
              <a:lnSpc>
                <a:spcPct val="150000"/>
              </a:lnSpc>
              <a:spcAft>
                <a:spcPts val="0"/>
              </a:spcAft>
            </a:pPr>
            <a:r>
              <a:rPr lang="zh-TW" altLang="zh-TW" b="1" kern="0" dirty="0">
                <a:solidFill>
                  <a:srgbClr val="333333"/>
                </a:solidFill>
                <a:latin typeface="Times New Roman" panose="02020603050405020304" pitchFamily="18" charset="0"/>
                <a:cs typeface="新細明體" panose="02020500000000000000" pitchFamily="18" charset="-120"/>
              </a:rPr>
              <a:t>專業進修：</a:t>
            </a:r>
            <a:r>
              <a:rPr lang="zh-TW" altLang="zh-TW" kern="0" dirty="0">
                <a:solidFill>
                  <a:srgbClr val="333333"/>
                </a:solidFill>
                <a:latin typeface="Times New Roman" panose="02020603050405020304" pitchFamily="18" charset="0"/>
                <a:cs typeface="新細明體" panose="02020500000000000000" pitchFamily="18" charset="-120"/>
              </a:rPr>
              <a:t>全體同仁</a:t>
            </a:r>
            <a:endParaRPr lang="zh-TW" altLang="zh-TW" sz="1600" kern="100" dirty="0">
              <a:latin typeface="Times New Roman" panose="02020603050405020304" pitchFamily="18" charset="0"/>
            </a:endParaRPr>
          </a:p>
          <a:p>
            <a:pPr>
              <a:lnSpc>
                <a:spcPct val="150000"/>
              </a:lnSpc>
              <a:spcAft>
                <a:spcPts val="0"/>
              </a:spcAft>
            </a:pPr>
            <a:r>
              <a:rPr lang="zh-TW" altLang="zh-TW" kern="0" dirty="0">
                <a:solidFill>
                  <a:srgbClr val="333333"/>
                </a:solidFill>
                <a:latin typeface="Times New Roman" panose="02020603050405020304" pitchFamily="18" charset="0"/>
                <a:cs typeface="新細明體" panose="02020500000000000000" pitchFamily="18" charset="-120"/>
              </a:rPr>
              <a:t>內容：專案課程訓練、</a:t>
            </a:r>
            <a:r>
              <a:rPr lang="en-US" altLang="zh-TW" kern="0" dirty="0">
                <a:solidFill>
                  <a:srgbClr val="333333"/>
                </a:solidFill>
                <a:latin typeface="Times New Roman" panose="02020603050405020304" pitchFamily="18" charset="0"/>
                <a:cs typeface="新細明體" panose="02020500000000000000" pitchFamily="18" charset="-120"/>
              </a:rPr>
              <a:t>AI</a:t>
            </a:r>
            <a:r>
              <a:rPr lang="zh-TW" altLang="zh-TW" kern="0" dirty="0">
                <a:solidFill>
                  <a:srgbClr val="333333"/>
                </a:solidFill>
                <a:latin typeface="Times New Roman" panose="02020603050405020304" pitchFamily="18" charset="0"/>
                <a:cs typeface="新細明體" panose="02020500000000000000" pitchFamily="18" charset="-120"/>
              </a:rPr>
              <a:t>人工智能學習、溝通技能、技術深化教學、主力產品銷售及應用</a:t>
            </a:r>
            <a:endParaRPr lang="zh-TW" altLang="zh-TW" sz="1600" kern="100" dirty="0">
              <a:latin typeface="Times New Roman" panose="02020603050405020304" pitchFamily="18" charset="0"/>
            </a:endParaRPr>
          </a:p>
          <a:p>
            <a:pPr>
              <a:lnSpc>
                <a:spcPct val="150000"/>
              </a:lnSpc>
              <a:spcAft>
                <a:spcPts val="0"/>
              </a:spcAft>
            </a:pPr>
            <a:r>
              <a:rPr lang="zh-TW" altLang="zh-TW" b="1" kern="0" dirty="0">
                <a:solidFill>
                  <a:srgbClr val="333333"/>
                </a:solidFill>
                <a:latin typeface="Times New Roman" panose="02020603050405020304" pitchFamily="18" charset="0"/>
                <a:cs typeface="新細明體" panose="02020500000000000000" pitchFamily="18" charset="-120"/>
              </a:rPr>
              <a:t>實施狀況：</a:t>
            </a:r>
            <a:r>
              <a:rPr lang="zh-TW" altLang="zh-TW" kern="0" dirty="0">
                <a:solidFill>
                  <a:srgbClr val="333333"/>
                </a:solidFill>
                <a:latin typeface="Times New Roman" panose="02020603050405020304" pitchFamily="18" charset="0"/>
                <a:cs typeface="新細明體" panose="02020500000000000000" pitchFamily="18" charset="-120"/>
              </a:rPr>
              <a:t>按各單位需要自行安排，或整體需要一起安排。</a:t>
            </a:r>
            <a:endParaRPr lang="zh-TW" altLang="zh-TW" sz="1600" kern="100" dirty="0">
              <a:latin typeface="Times New Roman" panose="02020603050405020304" pitchFamily="18" charset="0"/>
            </a:endParaRPr>
          </a:p>
          <a:p>
            <a:pPr marL="342900" lvl="0" indent="-342900">
              <a:lnSpc>
                <a:spcPct val="150000"/>
              </a:lnSpc>
              <a:spcAft>
                <a:spcPts val="0"/>
              </a:spcAft>
              <a:tabLst>
                <a:tab pos="270510" algn="l"/>
              </a:tabLst>
            </a:pPr>
            <a:r>
              <a:rPr lang="zh-TW" altLang="zh-TW" b="1" kern="0" dirty="0">
                <a:solidFill>
                  <a:srgbClr val="333333"/>
                </a:solidFill>
                <a:latin typeface="Times New Roman" panose="02020603050405020304" pitchFamily="18" charset="0"/>
                <a:cs typeface="新細明體" panose="02020500000000000000" pitchFamily="18" charset="-120"/>
              </a:rPr>
              <a:t>主管訓練</a:t>
            </a:r>
            <a:r>
              <a:rPr lang="zh-TW" altLang="zh-TW" kern="0" dirty="0">
                <a:solidFill>
                  <a:srgbClr val="333333"/>
                </a:solidFill>
                <a:latin typeface="Times New Roman" panose="02020603050405020304" pitchFamily="18" charset="0"/>
                <a:cs typeface="新細明體" panose="02020500000000000000" pitchFamily="18" charset="-120"/>
              </a:rPr>
              <a:t>：各級主管</a:t>
            </a:r>
            <a:endParaRPr lang="zh-TW" altLang="zh-TW" sz="1600" kern="100" dirty="0">
              <a:latin typeface="Times New Roman" panose="02020603050405020304" pitchFamily="18" charset="0"/>
            </a:endParaRPr>
          </a:p>
          <a:p>
            <a:pPr>
              <a:lnSpc>
                <a:spcPct val="150000"/>
              </a:lnSpc>
              <a:spcAft>
                <a:spcPts val="0"/>
              </a:spcAft>
            </a:pPr>
            <a:r>
              <a:rPr lang="zh-TW" altLang="zh-TW" kern="0" dirty="0">
                <a:solidFill>
                  <a:srgbClr val="333333"/>
                </a:solidFill>
                <a:latin typeface="Times New Roman" panose="02020603050405020304" pitchFamily="18" charset="0"/>
                <a:cs typeface="新細明體" panose="02020500000000000000" pitchFamily="18" charset="-120"/>
              </a:rPr>
              <a:t>內容：公司策略發展、產業分析、競業分析</a:t>
            </a:r>
            <a:endParaRPr lang="zh-TW" altLang="zh-TW" sz="1600" kern="100" dirty="0">
              <a:latin typeface="Times New Roman" panose="02020603050405020304" pitchFamily="18" charset="0"/>
            </a:endParaRPr>
          </a:p>
          <a:p>
            <a:pPr>
              <a:lnSpc>
                <a:spcPct val="150000"/>
              </a:lnSpc>
              <a:spcAft>
                <a:spcPts val="0"/>
              </a:spcAft>
            </a:pPr>
            <a:r>
              <a:rPr lang="zh-TW" altLang="zh-TW" kern="0" dirty="0">
                <a:solidFill>
                  <a:srgbClr val="333333"/>
                </a:solidFill>
                <a:latin typeface="Times New Roman" panose="02020603050405020304" pitchFamily="18" charset="0"/>
                <a:cs typeface="新細明體" panose="02020500000000000000" pitchFamily="18" charset="-120"/>
              </a:rPr>
              <a:t>實施狀況：每週二個時段</a:t>
            </a:r>
            <a:endParaRPr lang="zh-TW" altLang="zh-TW" sz="1600" kern="100" dirty="0">
              <a:latin typeface="Times New Roman" panose="02020603050405020304" pitchFamily="18" charset="0"/>
            </a:endParaRPr>
          </a:p>
          <a:p>
            <a:pPr>
              <a:lnSpc>
                <a:spcPct val="150000"/>
              </a:lnSpc>
              <a:spcAft>
                <a:spcPts val="0"/>
              </a:spcAft>
            </a:pPr>
            <a:r>
              <a:rPr lang="zh-TW" altLang="zh-TW" b="1" kern="0" dirty="0">
                <a:solidFill>
                  <a:srgbClr val="333333"/>
                </a:solidFill>
                <a:latin typeface="Times New Roman" panose="02020603050405020304" pitchFamily="18" charset="0"/>
                <a:cs typeface="新細明體" panose="02020500000000000000" pitchFamily="18" charset="-120"/>
              </a:rPr>
              <a:t>訓練績效</a:t>
            </a:r>
            <a:endParaRPr lang="zh-TW" altLang="zh-TW" sz="1600" b="1" kern="100" dirty="0">
              <a:latin typeface="Times New Roman" panose="02020603050405020304" pitchFamily="18" charset="0"/>
            </a:endParaRPr>
          </a:p>
          <a:p>
            <a:pPr>
              <a:lnSpc>
                <a:spcPct val="150000"/>
              </a:lnSpc>
            </a:pPr>
            <a:r>
              <a:rPr lang="en-US" altLang="zh-TW" dirty="0">
                <a:latin typeface="新細明體" panose="02020500000000000000" pitchFamily="18" charset="-120"/>
                <a:cs typeface="新細明體" panose="02020500000000000000" pitchFamily="18" charset="-120"/>
              </a:rPr>
              <a:t>2024 </a:t>
            </a:r>
            <a:r>
              <a:rPr lang="zh-TW" altLang="zh-TW" dirty="0">
                <a:cs typeface="新細明體" panose="02020500000000000000" pitchFamily="18" charset="-120"/>
              </a:rPr>
              <a:t>訓練課程人次與時數</a:t>
            </a:r>
            <a:r>
              <a:rPr lang="en-US" altLang="zh-TW" dirty="0">
                <a:cs typeface="新細明體" panose="02020500000000000000" pitchFamily="18" charset="-120"/>
              </a:rPr>
              <a:t> : 113 </a:t>
            </a:r>
            <a:r>
              <a:rPr lang="zh-TW" altLang="zh-TW" dirty="0">
                <a:cs typeface="新細明體" panose="02020500000000000000" pitchFamily="18" charset="-120"/>
              </a:rPr>
              <a:t>年度進行的實體訓練課程</a:t>
            </a:r>
            <a:r>
              <a:rPr lang="en-US" altLang="zh-TW" dirty="0">
                <a:cs typeface="新細明體" panose="02020500000000000000" pitchFamily="18" charset="-120"/>
              </a:rPr>
              <a:t> ( </a:t>
            </a:r>
            <a:r>
              <a:rPr lang="zh-TW" altLang="zh-TW" dirty="0">
                <a:cs typeface="新細明體" panose="02020500000000000000" pitchFamily="18" charset="-120"/>
              </a:rPr>
              <a:t>不含數位學習課程</a:t>
            </a:r>
            <a:r>
              <a:rPr lang="en-US" altLang="zh-TW" dirty="0">
                <a:cs typeface="新細明體" panose="02020500000000000000" pitchFamily="18" charset="-120"/>
              </a:rPr>
              <a:t> )</a:t>
            </a:r>
            <a:r>
              <a:rPr lang="zh-TW" altLang="zh-TW" dirty="0">
                <a:cs typeface="新細明體" panose="02020500000000000000" pitchFamily="18" charset="-120"/>
              </a:rPr>
              <a:t>，共計</a:t>
            </a:r>
            <a:r>
              <a:rPr lang="en-US" altLang="zh-TW" dirty="0">
                <a:cs typeface="新細明體" panose="02020500000000000000" pitchFamily="18" charset="-120"/>
              </a:rPr>
              <a:t> 1,112</a:t>
            </a:r>
            <a:r>
              <a:rPr lang="zh-TW" altLang="zh-TW" dirty="0">
                <a:cs typeface="新細明體" panose="02020500000000000000" pitchFamily="18" charset="-120"/>
              </a:rPr>
              <a:t>人次，總時數 </a:t>
            </a:r>
            <a:r>
              <a:rPr lang="en-US" altLang="zh-TW" dirty="0">
                <a:cs typeface="新細明體" panose="02020500000000000000" pitchFamily="18" charset="-120"/>
              </a:rPr>
              <a:t>604 </a:t>
            </a:r>
            <a:r>
              <a:rPr lang="zh-TW" altLang="zh-TW" dirty="0">
                <a:cs typeface="新細明體" panose="02020500000000000000" pitchFamily="18" charset="-120"/>
              </a:rPr>
              <a:t>小時，總計</a:t>
            </a:r>
            <a:r>
              <a:rPr lang="en-US" altLang="zh-TW" dirty="0">
                <a:cs typeface="新細明體" panose="02020500000000000000" pitchFamily="18" charset="-120"/>
              </a:rPr>
              <a:t>285</a:t>
            </a:r>
            <a:r>
              <a:rPr lang="zh-TW" altLang="zh-TW" dirty="0">
                <a:cs typeface="新細明體" panose="02020500000000000000" pitchFamily="18" charset="-120"/>
              </a:rPr>
              <a:t>仟元。</a:t>
            </a:r>
            <a:endParaRPr lang="zh-TW" altLang="en-US" dirty="0"/>
          </a:p>
        </p:txBody>
      </p:sp>
      <p:graphicFrame>
        <p:nvGraphicFramePr>
          <p:cNvPr id="5" name="表格 4">
            <a:extLst>
              <a:ext uri="{FF2B5EF4-FFF2-40B4-BE49-F238E27FC236}">
                <a16:creationId xmlns:a16="http://schemas.microsoft.com/office/drawing/2014/main" id="{2B54ED09-8F18-66ED-028A-FEDA3FFFD456}"/>
              </a:ext>
            </a:extLst>
          </p:cNvPr>
          <p:cNvGraphicFramePr>
            <a:graphicFrameLocks noGrp="1"/>
          </p:cNvGraphicFramePr>
          <p:nvPr>
            <p:extLst>
              <p:ext uri="{D42A27DB-BD31-4B8C-83A1-F6EECF244321}">
                <p14:modId xmlns:p14="http://schemas.microsoft.com/office/powerpoint/2010/main" val="2468848932"/>
              </p:ext>
            </p:extLst>
          </p:nvPr>
        </p:nvGraphicFramePr>
        <p:xfrm>
          <a:off x="7064477" y="557864"/>
          <a:ext cx="7089673" cy="7042537"/>
        </p:xfrm>
        <a:graphic>
          <a:graphicData uri="http://schemas.openxmlformats.org/drawingml/2006/table">
            <a:tbl>
              <a:tblPr firstRow="1" firstCol="1" bandRow="1"/>
              <a:tblGrid>
                <a:gridCol w="2904925">
                  <a:extLst>
                    <a:ext uri="{9D8B030D-6E8A-4147-A177-3AD203B41FA5}">
                      <a16:colId xmlns:a16="http://schemas.microsoft.com/office/drawing/2014/main" val="3867713169"/>
                    </a:ext>
                  </a:extLst>
                </a:gridCol>
                <a:gridCol w="4184748">
                  <a:extLst>
                    <a:ext uri="{9D8B030D-6E8A-4147-A177-3AD203B41FA5}">
                      <a16:colId xmlns:a16="http://schemas.microsoft.com/office/drawing/2014/main" val="3548577086"/>
                    </a:ext>
                  </a:extLst>
                </a:gridCol>
              </a:tblGrid>
              <a:tr h="367977">
                <a:tc>
                  <a:txBody>
                    <a:bodyPr/>
                    <a:lstStyle/>
                    <a:p>
                      <a:pPr algn="ctr">
                        <a:lnSpc>
                          <a:spcPts val="1200"/>
                        </a:lnSpc>
                      </a:pP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內部訓練</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外部訓練</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275147"/>
                  </a:ext>
                </a:extLst>
              </a:tr>
              <a:tr h="375208">
                <a:tc>
                  <a:txBody>
                    <a:bodyPr/>
                    <a:lstStyle/>
                    <a:p>
                      <a:pPr algn="ctr">
                        <a:lnSpc>
                          <a:spcPts val="1200"/>
                        </a:lnSpc>
                      </a:pPr>
                      <a:r>
                        <a:rPr lang="en-US" sz="2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1096</a:t>
                      </a:r>
                      <a:r>
                        <a:rPr lang="zh-TW" sz="2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人次</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人次</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6699959"/>
                  </a:ext>
                </a:extLst>
              </a:tr>
              <a:tr h="367690">
                <a:tc>
                  <a:txBody>
                    <a:bodyPr/>
                    <a:lstStyle/>
                    <a:p>
                      <a:pPr algn="ctr">
                        <a:lnSpc>
                          <a:spcPts val="1200"/>
                        </a:lnSpc>
                      </a:pPr>
                      <a:r>
                        <a:rPr lang="en-US" sz="2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212</a:t>
                      </a:r>
                      <a:r>
                        <a:rPr lang="zh-TW" sz="2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仟元</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73</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仟元</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8100401"/>
                  </a:ext>
                </a:extLst>
              </a:tr>
              <a:tr h="208280">
                <a:tc>
                  <a:txBody>
                    <a:bodyPr/>
                    <a:lstStyle/>
                    <a:p>
                      <a:pPr marL="100965" algn="just">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主打星產品訓練課程</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just">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2.SPIN &amp; FAB</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just">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3.Product </a:t>
                      </a:r>
                      <a:r>
                        <a:rPr lang="en-US" sz="2000" kern="1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Traning</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just">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業務銷售流程訓練</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just">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5.ERP Process Training</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l">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6.IBM</a:t>
                      </a:r>
                      <a:r>
                        <a:rPr lang="zh-TW" alt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Lotus Domino Application  </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just">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軟體技術提升</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just">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專業經理人養成班</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just">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壓力因應與調適</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just">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965" algn="l">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會計主管持續進修班</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l">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2.Seagate </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經銷商教育訓練</a:t>
                      </a: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產品與技術介紹</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l">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一般安全衛生在職教育訓練 </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l">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4.FY24 Delivery Partner Technical Training</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l">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勞動時事與重要法規修正解析實務</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l">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6.Redhat RedHat Containers and Kubernetes</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l">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最新年報</a:t>
                      </a: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永續資訊</a:t>
                      </a: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財報編製</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l">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新修性別平等工作法規定解析法令宣相關法令彙析與內控管理實務導活動</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l">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9.HPE Storage Olympic</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l">
                        <a:lnSpc>
                          <a:spcPct val="115000"/>
                        </a:lnSpc>
                      </a:pPr>
                      <a:r>
                        <a:rPr lang="en-US"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10.HPE Tech Jam Bali 2024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100965" algn="l">
                        <a:lnSpc>
                          <a:spcPct val="115000"/>
                        </a:lnSpc>
                      </a:pPr>
                      <a:r>
                        <a:rPr lang="en-US" sz="20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sz="20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丙種職業安全衛生業務主管安全衛生教育訓練</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8426607"/>
                  </a:ext>
                </a:extLst>
              </a:tr>
            </a:tbl>
          </a:graphicData>
        </a:graphic>
      </p:graphicFrame>
    </p:spTree>
    <p:extLst>
      <p:ext uri="{BB962C8B-B14F-4D97-AF65-F5344CB8AC3E}">
        <p14:creationId xmlns:p14="http://schemas.microsoft.com/office/powerpoint/2010/main" val="2433691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a:extLst>
              <a:ext uri="{FF2B5EF4-FFF2-40B4-BE49-F238E27FC236}">
                <a16:creationId xmlns:a16="http://schemas.microsoft.com/office/drawing/2014/main" id="{2742C837-0FB2-F0E5-DB09-74C977DFEEED}"/>
              </a:ext>
            </a:extLst>
          </p:cNvPr>
          <p:cNvSpPr txBox="1">
            <a:spLocks/>
          </p:cNvSpPr>
          <p:nvPr/>
        </p:nvSpPr>
        <p:spPr>
          <a:xfrm>
            <a:off x="902601" y="1503997"/>
            <a:ext cx="12618720" cy="52216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altLang="zh-TW" b="1">
                <a:solidFill>
                  <a:srgbClr val="333333"/>
                </a:solidFill>
                <a:latin typeface="新細明體" panose="02020500000000000000" pitchFamily="18" charset="-120"/>
                <a:ea typeface="新細明體" panose="02020500000000000000" pitchFamily="18" charset="-120"/>
              </a:rPr>
              <a:t>(4) </a:t>
            </a:r>
            <a:r>
              <a:rPr lang="zh-TW" altLang="en-US" b="1">
                <a:solidFill>
                  <a:srgbClr val="333333"/>
                </a:solidFill>
                <a:latin typeface="新細明體" panose="02020500000000000000" pitchFamily="18" charset="-120"/>
                <a:ea typeface="新細明體" panose="02020500000000000000" pitchFamily="18" charset="-120"/>
              </a:rPr>
              <a:t>職涯發展績效</a:t>
            </a:r>
            <a:br>
              <a:rPr lang="zh-TW" altLang="en-US" b="1">
                <a:solidFill>
                  <a:srgbClr val="333333"/>
                </a:solidFill>
                <a:latin typeface="新細明體" panose="02020500000000000000" pitchFamily="18" charset="-120"/>
                <a:ea typeface="新細明體" panose="02020500000000000000" pitchFamily="18" charset="-120"/>
              </a:rPr>
            </a:br>
            <a:r>
              <a:rPr lang="zh-TW" altLang="en-US" b="1">
                <a:solidFill>
                  <a:srgbClr val="333333"/>
                </a:solidFill>
                <a:latin typeface="新細明體" panose="02020500000000000000" pitchFamily="18" charset="-120"/>
                <a:ea typeface="新細明體" panose="02020500000000000000" pitchFamily="18" charset="-120"/>
              </a:rPr>
              <a:t>身處資訊服務業，我們相信企業的競爭力來自於永續與差異化的發展，而差異化主要原自於主管的領導與所屬員工的職能與規模。為確保每位員工都能在公司的舞台上持續發展與成長，我們制定了一套完整的績效評核機制，摘要如下幾點說明。</a:t>
            </a:r>
            <a:endParaRPr lang="zh-TW" altLang="en-US" dirty="0"/>
          </a:p>
        </p:txBody>
      </p:sp>
    </p:spTree>
    <p:extLst>
      <p:ext uri="{BB962C8B-B14F-4D97-AF65-F5344CB8AC3E}">
        <p14:creationId xmlns:p14="http://schemas.microsoft.com/office/powerpoint/2010/main" val="2974970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3075602-5CAE-B570-A69B-6AE2E58642D2}"/>
              </a:ext>
            </a:extLst>
          </p:cNvPr>
          <p:cNvSpPr txBox="1">
            <a:spLocks/>
          </p:cNvSpPr>
          <p:nvPr/>
        </p:nvSpPr>
        <p:spPr>
          <a:xfrm>
            <a:off x="1005840" y="1120877"/>
            <a:ext cx="12618720" cy="5436072"/>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altLang="zh-TW" b="1">
                <a:latin typeface="新細明體" panose="02020500000000000000" pitchFamily="18" charset="-120"/>
                <a:ea typeface="新細明體" panose="02020500000000000000" pitchFamily="18" charset="-120"/>
              </a:rPr>
              <a:t>(</a:t>
            </a:r>
            <a:r>
              <a:rPr lang="zh-TW" altLang="en-US" b="1">
                <a:latin typeface="新細明體" panose="02020500000000000000" pitchFamily="18" charset="-120"/>
                <a:ea typeface="新細明體" panose="02020500000000000000" pitchFamily="18" charset="-120"/>
              </a:rPr>
              <a:t>一</a:t>
            </a:r>
            <a:r>
              <a:rPr lang="en-US" altLang="zh-TW" b="1">
                <a:latin typeface="新細明體" panose="02020500000000000000" pitchFamily="18" charset="-120"/>
                <a:ea typeface="新細明體" panose="02020500000000000000" pitchFamily="18" charset="-120"/>
              </a:rPr>
              <a:t>) </a:t>
            </a:r>
            <a:r>
              <a:rPr lang="zh-TW" altLang="en-US" b="1">
                <a:latin typeface="新細明體" panose="02020500000000000000" pitchFamily="18" charset="-120"/>
                <a:ea typeface="新細明體" panose="02020500000000000000" pitchFamily="18" charset="-120"/>
              </a:rPr>
              <a:t>各部處主管績效獎勵辦法及考核重點</a:t>
            </a:r>
            <a:endParaRPr lang="en-US" altLang="zh-TW" b="1">
              <a:latin typeface="新細明體" panose="02020500000000000000" pitchFamily="18" charset="-120"/>
              <a:ea typeface="新細明體" panose="02020500000000000000" pitchFamily="18" charset="-120"/>
            </a:endParaRPr>
          </a:p>
          <a:p>
            <a:pPr marL="548640" lvl="1" indent="0">
              <a:lnSpc>
                <a:spcPct val="170000"/>
              </a:lnSpc>
              <a:spcBef>
                <a:spcPts val="0"/>
              </a:spcBef>
              <a:spcAft>
                <a:spcPts val="720"/>
              </a:spcAft>
              <a:buFont typeface="Arial" pitchFamily="34" charset="0"/>
              <a:buNone/>
            </a:pPr>
            <a:r>
              <a:rPr lang="en-US" altLang="zh-TW" sz="3120" b="1">
                <a:latin typeface="新細明體" panose="02020500000000000000" pitchFamily="18" charset="-120"/>
                <a:ea typeface="新細明體" panose="02020500000000000000" pitchFamily="18" charset="-120"/>
              </a:rPr>
              <a:t>A)</a:t>
            </a:r>
            <a:r>
              <a:rPr lang="zh-TW" altLang="en-US" sz="3120" b="1">
                <a:latin typeface="新細明體" panose="02020500000000000000" pitchFamily="18" charset="-120"/>
                <a:ea typeface="新細明體" panose="02020500000000000000" pitchFamily="18" charset="-120"/>
              </a:rPr>
              <a:t>部處主管、人員訓練及接班人培訓等表現。</a:t>
            </a:r>
            <a:br>
              <a:rPr lang="zh-TW" altLang="en-US" sz="3120" b="1">
                <a:latin typeface="新細明體" panose="02020500000000000000" pitchFamily="18" charset="-120"/>
                <a:ea typeface="新細明體" panose="02020500000000000000" pitchFamily="18" charset="-120"/>
              </a:rPr>
            </a:br>
            <a:r>
              <a:rPr lang="en-US" altLang="zh-TW" sz="3120" b="1">
                <a:latin typeface="新細明體" panose="02020500000000000000" pitchFamily="18" charset="-120"/>
                <a:ea typeface="新細明體" panose="02020500000000000000" pitchFamily="18" charset="-120"/>
              </a:rPr>
              <a:t>B)</a:t>
            </a:r>
            <a:r>
              <a:rPr lang="zh-TW" altLang="en-US" sz="3120" b="1">
                <a:latin typeface="新細明體" panose="02020500000000000000" pitchFamily="18" charset="-120"/>
                <a:ea typeface="新細明體" panose="02020500000000000000" pitchFamily="18" charset="-120"/>
              </a:rPr>
              <a:t>部處日常營運事務處理等表現。</a:t>
            </a:r>
            <a:br>
              <a:rPr lang="zh-TW" altLang="en-US" sz="3120" b="1">
                <a:latin typeface="新細明體" panose="02020500000000000000" pitchFamily="18" charset="-120"/>
                <a:ea typeface="新細明體" panose="02020500000000000000" pitchFamily="18" charset="-120"/>
              </a:rPr>
            </a:br>
            <a:r>
              <a:rPr lang="en-US" altLang="zh-TW" sz="3120" b="1">
                <a:latin typeface="新細明體" panose="02020500000000000000" pitchFamily="18" charset="-120"/>
                <a:ea typeface="新細明體" panose="02020500000000000000" pitchFamily="18" charset="-120"/>
              </a:rPr>
              <a:t>C)</a:t>
            </a:r>
            <a:r>
              <a:rPr lang="zh-TW" altLang="en-US" sz="3120" b="1">
                <a:latin typeface="新細明體" panose="02020500000000000000" pitchFamily="18" charset="-120"/>
                <a:ea typeface="新細明體" panose="02020500000000000000" pitchFamily="18" charset="-120"/>
              </a:rPr>
              <a:t>部處主管、人員對訓練與上線的配合度、參與度及執行成效。</a:t>
            </a:r>
            <a:br>
              <a:rPr lang="zh-TW" altLang="en-US" sz="3120" b="1">
                <a:latin typeface="新細明體" panose="02020500000000000000" pitchFamily="18" charset="-120"/>
                <a:ea typeface="新細明體" panose="02020500000000000000" pitchFamily="18" charset="-120"/>
              </a:rPr>
            </a:br>
            <a:r>
              <a:rPr lang="en-US" altLang="zh-TW" sz="3120" b="1">
                <a:latin typeface="新細明體" panose="02020500000000000000" pitchFamily="18" charset="-120"/>
                <a:ea typeface="新細明體" panose="02020500000000000000" pitchFamily="18" charset="-120"/>
              </a:rPr>
              <a:t>D)</a:t>
            </a:r>
            <a:r>
              <a:rPr lang="zh-TW" altLang="en-US" sz="3120" b="1">
                <a:latin typeface="新細明體" panose="02020500000000000000" pitchFamily="18" charset="-120"/>
                <a:ea typeface="新細明體" panose="02020500000000000000" pitchFamily="18" charset="-120"/>
              </a:rPr>
              <a:t>成長為管理主管的具體行動方案及表現。</a:t>
            </a:r>
            <a:br>
              <a:rPr lang="zh-TW" altLang="en-US" sz="3120" b="1">
                <a:latin typeface="新細明體" panose="02020500000000000000" pitchFamily="18" charset="-120"/>
                <a:ea typeface="新細明體" panose="02020500000000000000" pitchFamily="18" charset="-120"/>
              </a:rPr>
            </a:br>
            <a:r>
              <a:rPr lang="en-US" altLang="zh-TW" sz="3120" b="1">
                <a:latin typeface="新細明體" panose="02020500000000000000" pitchFamily="18" charset="-120"/>
                <a:ea typeface="新細明體" panose="02020500000000000000" pitchFamily="18" charset="-120"/>
              </a:rPr>
              <a:t>E)</a:t>
            </a:r>
            <a:r>
              <a:rPr lang="zh-TW" altLang="en-US" sz="3120" b="1">
                <a:latin typeface="新細明體" panose="02020500000000000000" pitchFamily="18" charset="-120"/>
                <a:ea typeface="新細明體" panose="02020500000000000000" pitchFamily="18" charset="-120"/>
              </a:rPr>
              <a:t>搭配公司未來中長期的策略主軸，規劃並戮力帶領所屬團隊並與公司其他團隊協同合作，產生綜效</a:t>
            </a:r>
            <a:r>
              <a:rPr lang="en-US" altLang="zh-TW" sz="3120" b="1">
                <a:latin typeface="新細明體" panose="02020500000000000000" pitchFamily="18" charset="-120"/>
                <a:ea typeface="新細明體" panose="02020500000000000000" pitchFamily="18" charset="-120"/>
              </a:rPr>
              <a:t>(1+1&gt;2)</a:t>
            </a:r>
            <a:r>
              <a:rPr lang="zh-TW" altLang="en-US" sz="3120" b="1">
                <a:latin typeface="新細明體" panose="02020500000000000000" pitchFamily="18" charset="-120"/>
                <a:ea typeface="新細明體" panose="02020500000000000000" pitchFamily="18" charset="-120"/>
              </a:rPr>
              <a:t>，對公司總體目標作成貢獻。</a:t>
            </a:r>
            <a:br>
              <a:rPr lang="zh-TW" altLang="en-US" sz="3120" b="1">
                <a:latin typeface="新細明體" panose="02020500000000000000" pitchFamily="18" charset="-120"/>
                <a:ea typeface="新細明體" panose="02020500000000000000" pitchFamily="18" charset="-120"/>
              </a:rPr>
            </a:br>
            <a:r>
              <a:rPr lang="en-US" altLang="zh-TW" sz="3120" b="1">
                <a:latin typeface="新細明體" panose="02020500000000000000" pitchFamily="18" charset="-120"/>
                <a:ea typeface="新細明體" panose="02020500000000000000" pitchFamily="18" charset="-120"/>
              </a:rPr>
              <a:t>F)</a:t>
            </a:r>
            <a:r>
              <a:rPr lang="zh-TW" altLang="en-US" sz="3120" b="1">
                <a:latin typeface="新細明體" panose="02020500000000000000" pitchFamily="18" charset="-120"/>
                <a:ea typeface="新細明體" panose="02020500000000000000" pitchFamily="18" charset="-120"/>
              </a:rPr>
              <a:t>工作規則規範之個人考勤、獎懲等表現及工作額外投入程度。</a:t>
            </a:r>
            <a:endParaRPr lang="zh-TW" altLang="en-US" sz="3120" dirty="0"/>
          </a:p>
        </p:txBody>
      </p:sp>
    </p:spTree>
    <p:extLst>
      <p:ext uri="{BB962C8B-B14F-4D97-AF65-F5344CB8AC3E}">
        <p14:creationId xmlns:p14="http://schemas.microsoft.com/office/powerpoint/2010/main" val="36437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39735" y="748189"/>
            <a:ext cx="4973598" cy="621625"/>
          </a:xfrm>
          <a:prstGeom prst="rect">
            <a:avLst/>
          </a:prstGeom>
          <a:noFill/>
          <a:ln/>
        </p:spPr>
        <p:txBody>
          <a:bodyPr wrap="none" lIns="0" tIns="0" rIns="0" bIns="0" rtlCol="0" anchor="t"/>
          <a:lstStyle/>
          <a:p>
            <a:pPr marL="0" indent="0">
              <a:lnSpc>
                <a:spcPts val="4850"/>
              </a:lnSpc>
              <a:buNone/>
            </a:pPr>
            <a:r>
              <a:rPr lang="en-US" sz="3900" dirty="0">
                <a:solidFill>
                  <a:srgbClr val="00002E"/>
                </a:solidFill>
                <a:latin typeface="Nunito Semi Bold" pitchFamily="34" charset="0"/>
                <a:ea typeface="Nunito Semi Bold" pitchFamily="34" charset="-122"/>
                <a:cs typeface="Nunito Semi Bold" pitchFamily="34" charset="-120"/>
              </a:rPr>
              <a:t>永續發展</a:t>
            </a:r>
            <a:endParaRPr lang="en-US" sz="3900" dirty="0"/>
          </a:p>
        </p:txBody>
      </p:sp>
      <p:sp>
        <p:nvSpPr>
          <p:cNvPr id="4" name="Text 1"/>
          <p:cNvSpPr/>
          <p:nvPr/>
        </p:nvSpPr>
        <p:spPr>
          <a:xfrm>
            <a:off x="739735" y="1686878"/>
            <a:ext cx="3978831" cy="497324"/>
          </a:xfrm>
          <a:prstGeom prst="rect">
            <a:avLst/>
          </a:prstGeom>
          <a:noFill/>
          <a:ln/>
        </p:spPr>
        <p:txBody>
          <a:bodyPr wrap="none" lIns="0" tIns="0" rIns="0" bIns="0" rtlCol="0" anchor="t"/>
          <a:lstStyle/>
          <a:p>
            <a:pPr marL="0" indent="0">
              <a:lnSpc>
                <a:spcPts val="3900"/>
              </a:lnSpc>
              <a:buNone/>
            </a:pPr>
            <a:r>
              <a:rPr lang="en-US" sz="3100" dirty="0">
                <a:solidFill>
                  <a:srgbClr val="00002E"/>
                </a:solidFill>
                <a:latin typeface="Nunito Semi Bold" pitchFamily="34" charset="0"/>
                <a:ea typeface="Nunito Semi Bold" pitchFamily="34" charset="-122"/>
                <a:cs typeface="Nunito Semi Bold" pitchFamily="34" charset="-120"/>
              </a:rPr>
              <a:t>1-1. 企業永續經營</a:t>
            </a:r>
            <a:endParaRPr lang="en-US" sz="3100" dirty="0"/>
          </a:p>
        </p:txBody>
      </p:sp>
      <p:sp>
        <p:nvSpPr>
          <p:cNvPr id="5" name="Text 2"/>
          <p:cNvSpPr/>
          <p:nvPr/>
        </p:nvSpPr>
        <p:spPr>
          <a:xfrm>
            <a:off x="739735" y="2501265"/>
            <a:ext cx="2984183" cy="372904"/>
          </a:xfrm>
          <a:prstGeom prst="rect">
            <a:avLst/>
          </a:prstGeom>
          <a:noFill/>
          <a:ln/>
        </p:spPr>
        <p:txBody>
          <a:bodyPr wrap="none" lIns="0" tIns="0" rIns="0" bIns="0" rtlCol="0" anchor="t"/>
          <a:lstStyle/>
          <a:p>
            <a:pPr marL="0" indent="0">
              <a:lnSpc>
                <a:spcPts val="2900"/>
              </a:lnSpc>
              <a:buNone/>
            </a:pPr>
            <a:r>
              <a:rPr lang="en-US" sz="2300" dirty="0">
                <a:solidFill>
                  <a:srgbClr val="00002E"/>
                </a:solidFill>
                <a:latin typeface="Nunito Semi Bold" pitchFamily="34" charset="0"/>
                <a:ea typeface="Nunito Semi Bold" pitchFamily="34" charset="-122"/>
                <a:cs typeface="Nunito Semi Bold" pitchFamily="34" charset="-120"/>
              </a:rPr>
              <a:t>永續治理架構</a:t>
            </a:r>
            <a:endParaRPr lang="en-US" sz="2300" dirty="0"/>
          </a:p>
        </p:txBody>
      </p:sp>
      <p:sp>
        <p:nvSpPr>
          <p:cNvPr id="6" name="Text 3"/>
          <p:cNvSpPr/>
          <p:nvPr/>
        </p:nvSpPr>
        <p:spPr>
          <a:xfrm>
            <a:off x="739735" y="3191232"/>
            <a:ext cx="9493329" cy="1352550"/>
          </a:xfrm>
          <a:prstGeom prst="rect">
            <a:avLst/>
          </a:prstGeom>
          <a:noFill/>
          <a:ln/>
        </p:spPr>
        <p:txBody>
          <a:bodyPr wrap="square" lIns="0" tIns="0" rIns="0" bIns="0" rtlCol="0" anchor="t"/>
          <a:lstStyle/>
          <a:p>
            <a:pPr marL="0" indent="0">
              <a:lnSpc>
                <a:spcPts val="2650"/>
              </a:lnSpc>
              <a:buNone/>
            </a:pPr>
            <a:r>
              <a:rPr lang="en-US" sz="1650" dirty="0">
                <a:solidFill>
                  <a:srgbClr val="00002E"/>
                </a:solidFill>
                <a:latin typeface="PT Sans" pitchFamily="34" charset="0"/>
                <a:ea typeface="PT Sans" pitchFamily="34" charset="-122"/>
                <a:cs typeface="PT Sans" pitchFamily="34" charset="-120"/>
              </a:rPr>
              <a:t>本公司推動企業永續發展設立「永續發展推動小組」， 依據永續發展守則(113/5/21置於red01尚未公告施行)；由總經理擔任召集人及公司治理主管，經由每季會議及依議題而設的任務小組分組推動。公司主管會每季定期聽取經營團隊的報告。經營階層須對公司主管會提擬公司策略，公司主管會須評判這些策略成功的可能性，也須經常檢視策略的進展，並且在需要時敦促經營團隊進行調整。</a:t>
            </a:r>
            <a:endParaRPr lang="en-US" sz="1650" dirty="0"/>
          </a:p>
        </p:txBody>
      </p:sp>
      <p:sp>
        <p:nvSpPr>
          <p:cNvPr id="7" name="Shape 4"/>
          <p:cNvSpPr/>
          <p:nvPr/>
        </p:nvSpPr>
        <p:spPr>
          <a:xfrm>
            <a:off x="739735" y="4781550"/>
            <a:ext cx="4641056" cy="1244203"/>
          </a:xfrm>
          <a:prstGeom prst="roundRect">
            <a:avLst>
              <a:gd name="adj" fmla="val 25484"/>
            </a:avLst>
          </a:prstGeom>
          <a:solidFill>
            <a:srgbClr val="F3F3FF"/>
          </a:solidFill>
          <a:ln w="22860">
            <a:solidFill>
              <a:srgbClr val="2D4DF2"/>
            </a:solidFill>
            <a:prstDash val="solid"/>
          </a:ln>
        </p:spPr>
        <p:txBody>
          <a:bodyPr/>
          <a:lstStyle/>
          <a:p>
            <a:endParaRPr lang="zh-TW" altLang="en-US"/>
          </a:p>
        </p:txBody>
      </p:sp>
      <p:sp>
        <p:nvSpPr>
          <p:cNvPr id="8" name="Text 5"/>
          <p:cNvSpPr/>
          <p:nvPr/>
        </p:nvSpPr>
        <p:spPr>
          <a:xfrm>
            <a:off x="973931" y="5015746"/>
            <a:ext cx="2486739" cy="310872"/>
          </a:xfrm>
          <a:prstGeom prst="rect">
            <a:avLst/>
          </a:prstGeom>
          <a:noFill/>
          <a:ln/>
        </p:spPr>
        <p:txBody>
          <a:bodyPr wrap="none" lIns="0" tIns="0" rIns="0" bIns="0" rtlCol="0" anchor="t"/>
          <a:lstStyle/>
          <a:p>
            <a:pPr marL="0" indent="0">
              <a:lnSpc>
                <a:spcPts val="2400"/>
              </a:lnSpc>
              <a:buNone/>
            </a:pPr>
            <a:r>
              <a:rPr lang="en-US" sz="1950" dirty="0">
                <a:solidFill>
                  <a:srgbClr val="00002E"/>
                </a:solidFill>
                <a:latin typeface="Nunito Semi Bold" pitchFamily="34" charset="0"/>
                <a:ea typeface="Nunito Semi Bold" pitchFamily="34" charset="-122"/>
                <a:cs typeface="Nunito Semi Bold" pitchFamily="34" charset="-120"/>
              </a:rPr>
              <a:t>永續發展推動小組</a:t>
            </a:r>
            <a:endParaRPr lang="en-US" sz="1950" dirty="0"/>
          </a:p>
        </p:txBody>
      </p:sp>
      <p:sp>
        <p:nvSpPr>
          <p:cNvPr id="9" name="Text 6"/>
          <p:cNvSpPr/>
          <p:nvPr/>
        </p:nvSpPr>
        <p:spPr>
          <a:xfrm>
            <a:off x="973931" y="5453420"/>
            <a:ext cx="4172664" cy="338138"/>
          </a:xfrm>
          <a:prstGeom prst="rect">
            <a:avLst/>
          </a:prstGeom>
          <a:noFill/>
          <a:ln/>
        </p:spPr>
        <p:txBody>
          <a:bodyPr wrap="none" lIns="0" tIns="0" rIns="0" bIns="0" rtlCol="0" anchor="t"/>
          <a:lstStyle/>
          <a:p>
            <a:pPr marL="0" indent="0">
              <a:lnSpc>
                <a:spcPts val="2650"/>
              </a:lnSpc>
              <a:buNone/>
            </a:pPr>
            <a:r>
              <a:rPr lang="en-US" sz="1650" dirty="0">
                <a:solidFill>
                  <a:srgbClr val="00002E"/>
                </a:solidFill>
                <a:latin typeface="PT Sans" pitchFamily="34" charset="0"/>
                <a:ea typeface="PT Sans" pitchFamily="34" charset="-122"/>
                <a:cs typeface="PT Sans" pitchFamily="34" charset="-120"/>
              </a:rPr>
              <a:t>召集人：總經理</a:t>
            </a:r>
            <a:endParaRPr lang="en-US" sz="1650" dirty="0"/>
          </a:p>
        </p:txBody>
      </p:sp>
      <p:sp>
        <p:nvSpPr>
          <p:cNvPr id="10" name="Shape 7"/>
          <p:cNvSpPr/>
          <p:nvPr/>
        </p:nvSpPr>
        <p:spPr>
          <a:xfrm>
            <a:off x="5592128" y="4781550"/>
            <a:ext cx="4641056" cy="1244203"/>
          </a:xfrm>
          <a:prstGeom prst="roundRect">
            <a:avLst>
              <a:gd name="adj" fmla="val 25484"/>
            </a:avLst>
          </a:prstGeom>
          <a:solidFill>
            <a:srgbClr val="F3F3FF"/>
          </a:solidFill>
          <a:ln w="22860">
            <a:solidFill>
              <a:srgbClr val="018CE1"/>
            </a:solidFill>
            <a:prstDash val="solid"/>
          </a:ln>
        </p:spPr>
        <p:txBody>
          <a:bodyPr/>
          <a:lstStyle/>
          <a:p>
            <a:endParaRPr lang="zh-TW" altLang="en-US"/>
          </a:p>
        </p:txBody>
      </p:sp>
      <p:sp>
        <p:nvSpPr>
          <p:cNvPr id="11" name="Text 8"/>
          <p:cNvSpPr/>
          <p:nvPr/>
        </p:nvSpPr>
        <p:spPr>
          <a:xfrm>
            <a:off x="5826323" y="5015746"/>
            <a:ext cx="2486739" cy="310872"/>
          </a:xfrm>
          <a:prstGeom prst="rect">
            <a:avLst/>
          </a:prstGeom>
          <a:noFill/>
          <a:ln/>
        </p:spPr>
        <p:txBody>
          <a:bodyPr wrap="none" lIns="0" tIns="0" rIns="0" bIns="0" rtlCol="0" anchor="t"/>
          <a:lstStyle/>
          <a:p>
            <a:pPr marL="0" indent="0">
              <a:lnSpc>
                <a:spcPts val="2400"/>
              </a:lnSpc>
              <a:buNone/>
            </a:pPr>
            <a:r>
              <a:rPr lang="en-US" sz="1950" dirty="0">
                <a:solidFill>
                  <a:srgbClr val="00002E"/>
                </a:solidFill>
                <a:latin typeface="Nunito Semi Bold" pitchFamily="34" charset="0"/>
                <a:ea typeface="Nunito Semi Bold" pitchFamily="34" charset="-122"/>
                <a:cs typeface="Nunito Semi Bold" pitchFamily="34" charset="-120"/>
              </a:rPr>
              <a:t>社會公益小組</a:t>
            </a:r>
            <a:endParaRPr lang="en-US" sz="1950" dirty="0"/>
          </a:p>
        </p:txBody>
      </p:sp>
      <p:sp>
        <p:nvSpPr>
          <p:cNvPr id="12" name="Text 9"/>
          <p:cNvSpPr/>
          <p:nvPr/>
        </p:nvSpPr>
        <p:spPr>
          <a:xfrm>
            <a:off x="5826323" y="5453420"/>
            <a:ext cx="4172664" cy="338138"/>
          </a:xfrm>
          <a:prstGeom prst="rect">
            <a:avLst/>
          </a:prstGeom>
          <a:noFill/>
          <a:ln/>
        </p:spPr>
        <p:txBody>
          <a:bodyPr wrap="none" lIns="0" tIns="0" rIns="0" bIns="0" rtlCol="0" anchor="t"/>
          <a:lstStyle/>
          <a:p>
            <a:pPr marL="0" indent="0">
              <a:lnSpc>
                <a:spcPts val="2650"/>
              </a:lnSpc>
              <a:buNone/>
            </a:pPr>
            <a:r>
              <a:rPr lang="en-US" sz="1650" dirty="0">
                <a:solidFill>
                  <a:srgbClr val="00002E"/>
                </a:solidFill>
                <a:latin typeface="PT Sans" pitchFamily="34" charset="0"/>
                <a:ea typeface="PT Sans" pitchFamily="34" charset="-122"/>
                <a:cs typeface="PT Sans" pitchFamily="34" charset="-120"/>
              </a:rPr>
              <a:t>員工及社會關懷</a:t>
            </a:r>
            <a:endParaRPr lang="en-US" sz="1650" dirty="0"/>
          </a:p>
        </p:txBody>
      </p:sp>
      <p:sp>
        <p:nvSpPr>
          <p:cNvPr id="13" name="Shape 10"/>
          <p:cNvSpPr/>
          <p:nvPr/>
        </p:nvSpPr>
        <p:spPr>
          <a:xfrm>
            <a:off x="739735" y="6237089"/>
            <a:ext cx="4641056" cy="1244203"/>
          </a:xfrm>
          <a:prstGeom prst="roundRect">
            <a:avLst>
              <a:gd name="adj" fmla="val 25484"/>
            </a:avLst>
          </a:prstGeom>
          <a:solidFill>
            <a:srgbClr val="F3F3FF"/>
          </a:solidFill>
          <a:ln w="22860">
            <a:solidFill>
              <a:srgbClr val="DA33BF"/>
            </a:solidFill>
            <a:prstDash val="solid"/>
          </a:ln>
        </p:spPr>
        <p:txBody>
          <a:bodyPr/>
          <a:lstStyle/>
          <a:p>
            <a:endParaRPr lang="zh-TW" altLang="en-US"/>
          </a:p>
        </p:txBody>
      </p:sp>
      <p:sp>
        <p:nvSpPr>
          <p:cNvPr id="14" name="Text 11"/>
          <p:cNvSpPr/>
          <p:nvPr/>
        </p:nvSpPr>
        <p:spPr>
          <a:xfrm>
            <a:off x="973931" y="6471285"/>
            <a:ext cx="2486739" cy="310872"/>
          </a:xfrm>
          <a:prstGeom prst="rect">
            <a:avLst/>
          </a:prstGeom>
          <a:noFill/>
          <a:ln/>
        </p:spPr>
        <p:txBody>
          <a:bodyPr wrap="none" lIns="0" tIns="0" rIns="0" bIns="0" rtlCol="0" anchor="t"/>
          <a:lstStyle/>
          <a:p>
            <a:pPr marL="0" indent="0">
              <a:lnSpc>
                <a:spcPts val="2400"/>
              </a:lnSpc>
              <a:buNone/>
            </a:pPr>
            <a:r>
              <a:rPr lang="en-US" sz="1950" dirty="0">
                <a:solidFill>
                  <a:srgbClr val="00002E"/>
                </a:solidFill>
                <a:latin typeface="Nunito Semi Bold" pitchFamily="34" charset="0"/>
                <a:ea typeface="Nunito Semi Bold" pitchFamily="34" charset="-122"/>
                <a:cs typeface="Nunito Semi Bold" pitchFamily="34" charset="-120"/>
              </a:rPr>
              <a:t>永續資訊掦露小組</a:t>
            </a:r>
            <a:endParaRPr lang="en-US" sz="1950" dirty="0"/>
          </a:p>
        </p:txBody>
      </p:sp>
      <p:sp>
        <p:nvSpPr>
          <p:cNvPr id="15" name="Text 12"/>
          <p:cNvSpPr/>
          <p:nvPr/>
        </p:nvSpPr>
        <p:spPr>
          <a:xfrm>
            <a:off x="973931" y="6908959"/>
            <a:ext cx="4172664" cy="338138"/>
          </a:xfrm>
          <a:prstGeom prst="rect">
            <a:avLst/>
          </a:prstGeom>
          <a:noFill/>
          <a:ln/>
        </p:spPr>
        <p:txBody>
          <a:bodyPr wrap="none" lIns="0" tIns="0" rIns="0" bIns="0" rtlCol="0" anchor="t"/>
          <a:lstStyle/>
          <a:p>
            <a:pPr marL="0" indent="0">
              <a:lnSpc>
                <a:spcPts val="2650"/>
              </a:lnSpc>
              <a:buNone/>
            </a:pPr>
            <a:r>
              <a:rPr lang="en-US" sz="1650" dirty="0">
                <a:solidFill>
                  <a:srgbClr val="00002E"/>
                </a:solidFill>
                <a:latin typeface="PT Sans" pitchFamily="34" charset="0"/>
                <a:ea typeface="PT Sans" pitchFamily="34" charset="-122"/>
                <a:cs typeface="PT Sans" pitchFamily="34" charset="-120"/>
              </a:rPr>
              <a:t>資訊安全及風險管理</a:t>
            </a:r>
            <a:endParaRPr lang="en-US" sz="1650" dirty="0"/>
          </a:p>
        </p:txBody>
      </p:sp>
      <p:sp>
        <p:nvSpPr>
          <p:cNvPr id="16" name="Shape 13"/>
          <p:cNvSpPr/>
          <p:nvPr/>
        </p:nvSpPr>
        <p:spPr>
          <a:xfrm>
            <a:off x="5592128" y="6237089"/>
            <a:ext cx="4641056" cy="1244203"/>
          </a:xfrm>
          <a:prstGeom prst="roundRect">
            <a:avLst>
              <a:gd name="adj" fmla="val 25484"/>
            </a:avLst>
          </a:prstGeom>
          <a:solidFill>
            <a:srgbClr val="F3F3FF"/>
          </a:solidFill>
          <a:ln w="22860">
            <a:solidFill>
              <a:srgbClr val="2D4DF2"/>
            </a:solidFill>
            <a:prstDash val="solid"/>
          </a:ln>
        </p:spPr>
        <p:txBody>
          <a:bodyPr/>
          <a:lstStyle/>
          <a:p>
            <a:endParaRPr lang="zh-TW" altLang="en-US"/>
          </a:p>
        </p:txBody>
      </p:sp>
      <p:sp>
        <p:nvSpPr>
          <p:cNvPr id="17" name="Text 14"/>
          <p:cNvSpPr/>
          <p:nvPr/>
        </p:nvSpPr>
        <p:spPr>
          <a:xfrm>
            <a:off x="5826323" y="6471285"/>
            <a:ext cx="2486739" cy="310872"/>
          </a:xfrm>
          <a:prstGeom prst="rect">
            <a:avLst/>
          </a:prstGeom>
          <a:noFill/>
          <a:ln/>
        </p:spPr>
        <p:txBody>
          <a:bodyPr wrap="none" lIns="0" tIns="0" rIns="0" bIns="0" rtlCol="0" anchor="t"/>
          <a:lstStyle/>
          <a:p>
            <a:pPr marL="0" indent="0">
              <a:lnSpc>
                <a:spcPts val="2400"/>
              </a:lnSpc>
              <a:buNone/>
            </a:pPr>
            <a:r>
              <a:rPr lang="en-US" sz="1950" dirty="0">
                <a:solidFill>
                  <a:srgbClr val="00002E"/>
                </a:solidFill>
                <a:latin typeface="Nunito Semi Bold" pitchFamily="34" charset="0"/>
                <a:ea typeface="Nunito Semi Bold" pitchFamily="34" charset="-122"/>
                <a:cs typeface="Nunito Semi Bold" pitchFamily="34" charset="-120"/>
              </a:rPr>
              <a:t>公司治理小組</a:t>
            </a:r>
            <a:endParaRPr lang="en-US" sz="1950" dirty="0"/>
          </a:p>
        </p:txBody>
      </p:sp>
      <p:sp>
        <p:nvSpPr>
          <p:cNvPr id="18" name="Text 15"/>
          <p:cNvSpPr/>
          <p:nvPr/>
        </p:nvSpPr>
        <p:spPr>
          <a:xfrm>
            <a:off x="5826323" y="6908959"/>
            <a:ext cx="4172664" cy="338138"/>
          </a:xfrm>
          <a:prstGeom prst="rect">
            <a:avLst/>
          </a:prstGeom>
          <a:noFill/>
          <a:ln/>
        </p:spPr>
        <p:txBody>
          <a:bodyPr wrap="none" lIns="0" tIns="0" rIns="0" bIns="0" rtlCol="0" anchor="t"/>
          <a:lstStyle/>
          <a:p>
            <a:pPr marL="0" indent="0">
              <a:lnSpc>
                <a:spcPts val="2650"/>
              </a:lnSpc>
              <a:buNone/>
            </a:pPr>
            <a:r>
              <a:rPr lang="en-US" sz="1650" dirty="0">
                <a:solidFill>
                  <a:srgbClr val="00002E"/>
                </a:solidFill>
                <a:latin typeface="PT Sans" pitchFamily="34" charset="0"/>
                <a:ea typeface="PT Sans" pitchFamily="34" charset="-122"/>
                <a:cs typeface="PT Sans" pitchFamily="34" charset="-120"/>
              </a:rPr>
              <a:t>誠信經營及董事會功能</a:t>
            </a:r>
            <a:endParaRPr lang="en-US" sz="16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a:extLst>
              <a:ext uri="{FF2B5EF4-FFF2-40B4-BE49-F238E27FC236}">
                <a16:creationId xmlns:a16="http://schemas.microsoft.com/office/drawing/2014/main" id="{16BC7B0D-96B3-F95B-EEF0-7090EAE42166}"/>
              </a:ext>
            </a:extLst>
          </p:cNvPr>
          <p:cNvSpPr txBox="1">
            <a:spLocks/>
          </p:cNvSpPr>
          <p:nvPr/>
        </p:nvSpPr>
        <p:spPr>
          <a:xfrm>
            <a:off x="1005840" y="1188169"/>
            <a:ext cx="12618720" cy="6200774"/>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TW" b="1">
                <a:latin typeface="新細明體" panose="02020500000000000000" pitchFamily="18" charset="-120"/>
                <a:ea typeface="新細明體" panose="02020500000000000000" pitchFamily="18" charset="-120"/>
              </a:rPr>
              <a:t>(</a:t>
            </a:r>
            <a:r>
              <a:rPr lang="zh-TW" altLang="en-US" b="1">
                <a:latin typeface="新細明體" panose="02020500000000000000" pitchFamily="18" charset="-120"/>
                <a:ea typeface="新細明體" panose="02020500000000000000" pitchFamily="18" charset="-120"/>
              </a:rPr>
              <a:t>二</a:t>
            </a:r>
            <a:r>
              <a:rPr lang="en-US" altLang="zh-TW" b="1">
                <a:latin typeface="新細明體" panose="02020500000000000000" pitchFamily="18" charset="-120"/>
                <a:ea typeface="新細明體" panose="02020500000000000000" pitchFamily="18" charset="-120"/>
              </a:rPr>
              <a:t>) </a:t>
            </a:r>
            <a:r>
              <a:rPr lang="zh-TW" altLang="en-US" b="1">
                <a:latin typeface="新細明體" panose="02020500000000000000" pitchFamily="18" charset="-120"/>
                <a:ea typeface="新細明體" panose="02020500000000000000" pitchFamily="18" charset="-120"/>
              </a:rPr>
              <a:t>員工績效獎勵辦法及考核重點</a:t>
            </a:r>
            <a:endParaRPr lang="en-US" altLang="zh-TW" b="1">
              <a:latin typeface="新細明體" panose="02020500000000000000" pitchFamily="18" charset="-120"/>
              <a:ea typeface="新細明體" panose="02020500000000000000" pitchFamily="18" charset="-120"/>
            </a:endParaRPr>
          </a:p>
          <a:p>
            <a:pPr marL="1097280" lvl="2" indent="0">
              <a:lnSpc>
                <a:spcPct val="160000"/>
              </a:lnSpc>
              <a:spcBef>
                <a:spcPts val="0"/>
              </a:spcBef>
              <a:buFont typeface="Arial" pitchFamily="34" charset="0"/>
              <a:buNone/>
            </a:pPr>
            <a:br>
              <a:rPr lang="zh-TW" altLang="en-US">
                <a:latin typeface="新細明體" panose="02020500000000000000" pitchFamily="18" charset="-120"/>
                <a:ea typeface="新細明體" panose="02020500000000000000" pitchFamily="18" charset="-120"/>
              </a:rPr>
            </a:br>
            <a:r>
              <a:rPr lang="en-US" altLang="zh-TW" sz="2600" b="1">
                <a:latin typeface="新細明體" panose="02020500000000000000" pitchFamily="18" charset="-120"/>
                <a:ea typeface="新細明體" panose="02020500000000000000" pitchFamily="18" charset="-120"/>
              </a:rPr>
              <a:t>A)</a:t>
            </a:r>
            <a:r>
              <a:rPr lang="zh-TW" altLang="en-US" sz="2600" b="1">
                <a:latin typeface="新細明體" panose="02020500000000000000" pitchFamily="18" charset="-120"/>
                <a:ea typeface="新細明體" panose="02020500000000000000" pitchFamily="18" charset="-120"/>
              </a:rPr>
              <a:t>出勤狀況</a:t>
            </a:r>
            <a:br>
              <a:rPr lang="zh-TW" altLang="en-US" sz="2600" b="1">
                <a:latin typeface="新細明體" panose="02020500000000000000" pitchFamily="18" charset="-120"/>
                <a:ea typeface="新細明體" panose="02020500000000000000" pitchFamily="18" charset="-120"/>
              </a:rPr>
            </a:br>
            <a:r>
              <a:rPr lang="en-US" altLang="zh-TW" sz="2600" b="1">
                <a:latin typeface="新細明體" panose="02020500000000000000" pitchFamily="18" charset="-120"/>
                <a:ea typeface="新細明體" panose="02020500000000000000" pitchFamily="18" charset="-120"/>
              </a:rPr>
              <a:t>B)</a:t>
            </a:r>
            <a:r>
              <a:rPr lang="zh-TW" altLang="en-US" sz="2600" b="1">
                <a:latin typeface="新細明體" panose="02020500000000000000" pitchFamily="18" charset="-120"/>
                <a:ea typeface="新細明體" panose="02020500000000000000" pitchFamily="18" charset="-120"/>
              </a:rPr>
              <a:t>個人績效目標達成能力</a:t>
            </a:r>
            <a:br>
              <a:rPr lang="zh-TW" altLang="en-US" sz="2600" b="1">
                <a:latin typeface="新細明體" panose="02020500000000000000" pitchFamily="18" charset="-120"/>
                <a:ea typeface="新細明體" panose="02020500000000000000" pitchFamily="18" charset="-120"/>
              </a:rPr>
            </a:br>
            <a:r>
              <a:rPr lang="en-US" altLang="zh-TW" sz="2600" b="1">
                <a:latin typeface="新細明體" panose="02020500000000000000" pitchFamily="18" charset="-120"/>
                <a:ea typeface="新細明體" panose="02020500000000000000" pitchFamily="18" charset="-120"/>
              </a:rPr>
              <a:t>C)</a:t>
            </a:r>
            <a:r>
              <a:rPr lang="zh-TW" altLang="en-US" sz="2600" b="1">
                <a:latin typeface="新細明體" panose="02020500000000000000" pitchFamily="18" charset="-120"/>
                <a:ea typeface="新細明體" panose="02020500000000000000" pitchFamily="18" charset="-120"/>
              </a:rPr>
              <a:t>成本控制能力</a:t>
            </a:r>
            <a:br>
              <a:rPr lang="zh-TW" altLang="en-US" sz="2600" b="1">
                <a:latin typeface="新細明體" panose="02020500000000000000" pitchFamily="18" charset="-120"/>
                <a:ea typeface="新細明體" panose="02020500000000000000" pitchFamily="18" charset="-120"/>
              </a:rPr>
            </a:br>
            <a:r>
              <a:rPr lang="en-US" altLang="zh-TW" sz="2600" b="1">
                <a:latin typeface="新細明體" panose="02020500000000000000" pitchFamily="18" charset="-120"/>
                <a:ea typeface="新細明體" panose="02020500000000000000" pitchFamily="18" charset="-120"/>
              </a:rPr>
              <a:t>D)</a:t>
            </a:r>
            <a:r>
              <a:rPr lang="zh-TW" altLang="en-US" sz="2600" b="1">
                <a:latin typeface="新細明體" panose="02020500000000000000" pitchFamily="18" charset="-120"/>
                <a:ea typeface="新細明體" panose="02020500000000000000" pitchFamily="18" charset="-120"/>
              </a:rPr>
              <a:t>營收提升及專業知識</a:t>
            </a:r>
            <a:br>
              <a:rPr lang="zh-TW" altLang="en-US" sz="2600" b="1">
                <a:latin typeface="新細明體" panose="02020500000000000000" pitchFamily="18" charset="-120"/>
                <a:ea typeface="新細明體" panose="02020500000000000000" pitchFamily="18" charset="-120"/>
              </a:rPr>
            </a:br>
            <a:r>
              <a:rPr lang="en-US" altLang="zh-TW" sz="2600" b="1">
                <a:latin typeface="新細明體" panose="02020500000000000000" pitchFamily="18" charset="-120"/>
                <a:ea typeface="新細明體" panose="02020500000000000000" pitchFamily="18" charset="-120"/>
              </a:rPr>
              <a:t>E)</a:t>
            </a:r>
            <a:r>
              <a:rPr lang="zh-TW" altLang="en-US" sz="2600" b="1">
                <a:latin typeface="新細明體" panose="02020500000000000000" pitchFamily="18" charset="-120"/>
                <a:ea typeface="新細明體" panose="02020500000000000000" pitchFamily="18" charset="-120"/>
              </a:rPr>
              <a:t>客戶導向。</a:t>
            </a:r>
            <a:br>
              <a:rPr lang="zh-TW" altLang="en-US" sz="2600" b="1">
                <a:latin typeface="新細明體" panose="02020500000000000000" pitchFamily="18" charset="-120"/>
                <a:ea typeface="新細明體" panose="02020500000000000000" pitchFamily="18" charset="-120"/>
              </a:rPr>
            </a:br>
            <a:r>
              <a:rPr lang="en-US" altLang="zh-TW" sz="2600" b="1">
                <a:latin typeface="新細明體" panose="02020500000000000000" pitchFamily="18" charset="-120"/>
                <a:ea typeface="新細明體" panose="02020500000000000000" pitchFamily="18" charset="-120"/>
              </a:rPr>
              <a:t>F)</a:t>
            </a:r>
            <a:r>
              <a:rPr lang="zh-TW" altLang="en-US" sz="2600" b="1">
                <a:latin typeface="新細明體" panose="02020500000000000000" pitchFamily="18" charset="-120"/>
                <a:ea typeface="新細明體" panose="02020500000000000000" pitchFamily="18" charset="-120"/>
              </a:rPr>
              <a:t>工作質量</a:t>
            </a:r>
            <a:br>
              <a:rPr lang="zh-TW" altLang="en-US" sz="2600" b="1">
                <a:latin typeface="新細明體" panose="02020500000000000000" pitchFamily="18" charset="-120"/>
                <a:ea typeface="新細明體" panose="02020500000000000000" pitchFamily="18" charset="-120"/>
              </a:rPr>
            </a:br>
            <a:r>
              <a:rPr lang="en-US" altLang="zh-TW" sz="2600" b="1">
                <a:latin typeface="新細明體" panose="02020500000000000000" pitchFamily="18" charset="-120"/>
                <a:ea typeface="新細明體" panose="02020500000000000000" pitchFamily="18" charset="-120"/>
              </a:rPr>
              <a:t>G)</a:t>
            </a:r>
            <a:r>
              <a:rPr lang="zh-TW" altLang="en-US" sz="2600" b="1">
                <a:latin typeface="新細明體" panose="02020500000000000000" pitchFamily="18" charset="-120"/>
                <a:ea typeface="新細明體" panose="02020500000000000000" pitchFamily="18" charset="-120"/>
              </a:rPr>
              <a:t>對公司認同度的表現</a:t>
            </a:r>
            <a:br>
              <a:rPr lang="zh-TW" altLang="en-US" sz="2600" b="1">
                <a:latin typeface="新細明體" panose="02020500000000000000" pitchFamily="18" charset="-120"/>
                <a:ea typeface="新細明體" panose="02020500000000000000" pitchFamily="18" charset="-120"/>
              </a:rPr>
            </a:br>
            <a:r>
              <a:rPr lang="en-US" altLang="zh-TW" sz="2600" b="1">
                <a:latin typeface="新細明體" panose="02020500000000000000" pitchFamily="18" charset="-120"/>
                <a:ea typeface="新細明體" panose="02020500000000000000" pitchFamily="18" charset="-120"/>
              </a:rPr>
              <a:t>H)</a:t>
            </a:r>
            <a:r>
              <a:rPr lang="zh-TW" altLang="en-US" sz="2600" b="1">
                <a:latin typeface="新細明體" panose="02020500000000000000" pitchFamily="18" charset="-120"/>
                <a:ea typeface="新細明體" panose="02020500000000000000" pitchFamily="18" charset="-120"/>
              </a:rPr>
              <a:t>效率與時間管理</a:t>
            </a:r>
            <a:br>
              <a:rPr lang="zh-TW" altLang="en-US" sz="2600" b="1">
                <a:latin typeface="新細明體" panose="02020500000000000000" pitchFamily="18" charset="-120"/>
                <a:ea typeface="新細明體" panose="02020500000000000000" pitchFamily="18" charset="-120"/>
              </a:rPr>
            </a:br>
            <a:r>
              <a:rPr lang="en-US" altLang="zh-TW" sz="2600" b="1">
                <a:latin typeface="新細明體" panose="02020500000000000000" pitchFamily="18" charset="-120"/>
                <a:ea typeface="新細明體" panose="02020500000000000000" pitchFamily="18" charset="-120"/>
              </a:rPr>
              <a:t>I)</a:t>
            </a:r>
            <a:r>
              <a:rPr lang="zh-TW" altLang="en-US" sz="2600" b="1">
                <a:latin typeface="新細明體" panose="02020500000000000000" pitchFamily="18" charset="-120"/>
                <a:ea typeface="新細明體" panose="02020500000000000000" pitchFamily="18" charset="-120"/>
              </a:rPr>
              <a:t>問題解決能力</a:t>
            </a:r>
            <a:br>
              <a:rPr lang="zh-TW" altLang="en-US" sz="2600" b="1">
                <a:latin typeface="新細明體" panose="02020500000000000000" pitchFamily="18" charset="-120"/>
                <a:ea typeface="新細明體" panose="02020500000000000000" pitchFamily="18" charset="-120"/>
              </a:rPr>
            </a:br>
            <a:r>
              <a:rPr lang="en-US" altLang="zh-TW" sz="2600" b="1">
                <a:latin typeface="新細明體" panose="02020500000000000000" pitchFamily="18" charset="-120"/>
                <a:ea typeface="新細明體" panose="02020500000000000000" pitchFamily="18" charset="-120"/>
              </a:rPr>
              <a:t>J)</a:t>
            </a:r>
            <a:r>
              <a:rPr lang="zh-TW" altLang="en-US" sz="2600" b="1">
                <a:latin typeface="新細明體" panose="02020500000000000000" pitchFamily="18" charset="-120"/>
                <a:ea typeface="新細明體" panose="02020500000000000000" pitchFamily="18" charset="-120"/>
              </a:rPr>
              <a:t>溝通與協作能力</a:t>
            </a:r>
            <a:br>
              <a:rPr lang="zh-TW" altLang="en-US" sz="2600" b="1">
                <a:latin typeface="新細明體" panose="02020500000000000000" pitchFamily="18" charset="-120"/>
                <a:ea typeface="新細明體" panose="02020500000000000000" pitchFamily="18" charset="-120"/>
              </a:rPr>
            </a:br>
            <a:r>
              <a:rPr lang="en-US" altLang="zh-TW" sz="2600" b="1">
                <a:latin typeface="新細明體" panose="02020500000000000000" pitchFamily="18" charset="-120"/>
                <a:ea typeface="新細明體" panose="02020500000000000000" pitchFamily="18" charset="-120"/>
              </a:rPr>
              <a:t>L)</a:t>
            </a:r>
            <a:r>
              <a:rPr lang="zh-TW" altLang="en-US" sz="2600" b="1">
                <a:latin typeface="新細明體" panose="02020500000000000000" pitchFamily="18" charset="-120"/>
                <a:ea typeface="新細明體" panose="02020500000000000000" pitchFamily="18" charset="-120"/>
              </a:rPr>
              <a:t>學習與成長</a:t>
            </a:r>
            <a:br>
              <a:rPr lang="zh-TW" altLang="en-US" sz="2600" b="1">
                <a:latin typeface="新細明體" panose="02020500000000000000" pitchFamily="18" charset="-120"/>
                <a:ea typeface="新細明體" panose="02020500000000000000" pitchFamily="18" charset="-120"/>
              </a:rPr>
            </a:br>
            <a:r>
              <a:rPr lang="en-US" altLang="zh-TW" sz="2600" b="1">
                <a:latin typeface="新細明體" panose="02020500000000000000" pitchFamily="18" charset="-120"/>
                <a:ea typeface="新細明體" panose="02020500000000000000" pitchFamily="18" charset="-120"/>
              </a:rPr>
              <a:t>M)</a:t>
            </a:r>
            <a:r>
              <a:rPr lang="zh-TW" altLang="en-US" sz="2600" b="1">
                <a:latin typeface="新細明體" panose="02020500000000000000" pitchFamily="18" charset="-120"/>
                <a:ea typeface="新細明體" panose="02020500000000000000" pitchFamily="18" charset="-120"/>
              </a:rPr>
              <a:t>主動性與責任感</a:t>
            </a:r>
            <a:endParaRPr lang="zh-TW" altLang="en-US" sz="2600" dirty="0"/>
          </a:p>
        </p:txBody>
      </p:sp>
    </p:spTree>
    <p:extLst>
      <p:ext uri="{BB962C8B-B14F-4D97-AF65-F5344CB8AC3E}">
        <p14:creationId xmlns:p14="http://schemas.microsoft.com/office/powerpoint/2010/main" val="3880325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a:extLst>
              <a:ext uri="{FF2B5EF4-FFF2-40B4-BE49-F238E27FC236}">
                <a16:creationId xmlns:a16="http://schemas.microsoft.com/office/drawing/2014/main" id="{53FB5D69-AA31-94B3-357D-FFB267BB679D}"/>
              </a:ext>
            </a:extLst>
          </p:cNvPr>
          <p:cNvSpPr txBox="1">
            <a:spLocks/>
          </p:cNvSpPr>
          <p:nvPr/>
        </p:nvSpPr>
        <p:spPr>
          <a:xfrm>
            <a:off x="1005840" y="438150"/>
            <a:ext cx="12618720" cy="15906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b="1" kern="100">
                <a:latin typeface="Arial" panose="020B0604020202020204" pitchFamily="34" charset="0"/>
                <a:ea typeface="新細明體" panose="02020500000000000000" pitchFamily="18" charset="-120"/>
              </a:rPr>
              <a:t>3-4. </a:t>
            </a:r>
            <a:r>
              <a:rPr lang="zh-TW" altLang="en-US" b="1" kern="100">
                <a:latin typeface="Arial" panose="020B0604020202020204" pitchFamily="34" charset="0"/>
                <a:ea typeface="新細明體" panose="02020500000000000000" pitchFamily="18" charset="-120"/>
              </a:rPr>
              <a:t>員工福利與權益促進</a:t>
            </a:r>
            <a:br>
              <a:rPr lang="en-US" altLang="zh-TW" b="1" kern="100">
                <a:latin typeface="Arial" panose="020B0604020202020204" pitchFamily="34" charset="0"/>
                <a:ea typeface="新細明體" panose="02020500000000000000" pitchFamily="18" charset="-120"/>
              </a:rPr>
            </a:br>
            <a:r>
              <a:rPr lang="zh-TW" altLang="zh-TW" sz="3600" kern="0">
                <a:solidFill>
                  <a:srgbClr val="333333"/>
                </a:solidFill>
                <a:latin typeface="Verdana" panose="020B0604030504040204" pitchFamily="34" charset="0"/>
                <a:ea typeface="新細明體" panose="02020500000000000000" pitchFamily="18" charset="-120"/>
                <a:cs typeface="新細明體" panose="02020500000000000000" pitchFamily="18" charset="-120"/>
              </a:rPr>
              <a:t>員工福利</a:t>
            </a:r>
            <a:r>
              <a:rPr lang="en-US" altLang="zh-TW" sz="3600" kern="0">
                <a:solidFill>
                  <a:srgbClr val="333333"/>
                </a:solidFill>
                <a:latin typeface="Verdana" panose="020B0604030504040204" pitchFamily="34" charset="0"/>
                <a:ea typeface="新細明體" panose="02020500000000000000" pitchFamily="18" charset="-120"/>
                <a:cs typeface="新細明體" panose="02020500000000000000" pitchFamily="18" charset="-120"/>
              </a:rPr>
              <a:t> (GRI 202-1)</a:t>
            </a:r>
            <a:endParaRPr lang="zh-TW" altLang="en-US" sz="3600" dirty="0"/>
          </a:p>
        </p:txBody>
      </p:sp>
      <p:sp>
        <p:nvSpPr>
          <p:cNvPr id="13" name="內容版面配置區 2">
            <a:extLst>
              <a:ext uri="{FF2B5EF4-FFF2-40B4-BE49-F238E27FC236}">
                <a16:creationId xmlns:a16="http://schemas.microsoft.com/office/drawing/2014/main" id="{3FFBA9EE-3818-DFB2-DEB9-77A35FDEA434}"/>
              </a:ext>
            </a:extLst>
          </p:cNvPr>
          <p:cNvSpPr txBox="1">
            <a:spLocks/>
          </p:cNvSpPr>
          <p:nvPr/>
        </p:nvSpPr>
        <p:spPr>
          <a:xfrm>
            <a:off x="1005840" y="2190750"/>
            <a:ext cx="12618720" cy="52216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kern="0">
                <a:solidFill>
                  <a:srgbClr val="333333"/>
                </a:solidFill>
                <a:latin typeface="Verdana" panose="020B0604030504040204" pitchFamily="34" charset="0"/>
                <a:ea typeface="新細明體" panose="02020500000000000000" pitchFamily="18" charset="-120"/>
                <a:cs typeface="新細明體" panose="02020500000000000000" pitchFamily="18" charset="-120"/>
              </a:rPr>
              <a:t>一、</a:t>
            </a:r>
            <a:r>
              <a:rPr lang="zh-TW" altLang="zh-TW" kern="0">
                <a:solidFill>
                  <a:srgbClr val="333333"/>
                </a:solidFill>
                <a:latin typeface="Verdana" panose="020B0604030504040204" pitchFamily="34" charset="0"/>
                <a:ea typeface="新細明體" panose="02020500000000000000" pitchFamily="18" charset="-120"/>
                <a:cs typeface="新細明體" panose="02020500000000000000" pitchFamily="18" charset="-120"/>
              </a:rPr>
              <a:t>薪酬制度</a:t>
            </a:r>
            <a:br>
              <a:rPr lang="en-US" altLang="zh-TW" sz="2400" kern="0">
                <a:solidFill>
                  <a:srgbClr val="333333"/>
                </a:solidFill>
                <a:latin typeface="Verdana" panose="020B0604030504040204" pitchFamily="34" charset="0"/>
                <a:ea typeface="新細明體" panose="02020500000000000000" pitchFamily="18" charset="-120"/>
                <a:cs typeface="新細明體" panose="02020500000000000000" pitchFamily="18" charset="-120"/>
              </a:rPr>
            </a:br>
            <a:r>
              <a:rPr lang="zh-TW" altLang="zh-TW" sz="2400" kern="0">
                <a:solidFill>
                  <a:srgbClr val="333333"/>
                </a:solidFill>
                <a:latin typeface="Verdana" panose="020B0604030504040204" pitchFamily="34" charset="0"/>
                <a:ea typeface="新細明體" panose="02020500000000000000" pitchFamily="18" charset="-120"/>
                <a:cs typeface="新細明體" panose="02020500000000000000" pitchFamily="18" charset="-120"/>
              </a:rPr>
              <a:t>我們視人才為公司最重視的資產，持續提供每一位優秀同仁良好的薪酬福利，秉持與員工利潤共享的理念吸引、培育、發展並激勵各方優秀人才。</a:t>
            </a:r>
            <a:endParaRPr lang="zh-TW" altLang="zh-TW" sz="2400" kern="100">
              <a:latin typeface="Times New Roman" panose="02020603050405020304" pitchFamily="18" charset="0"/>
              <a:ea typeface="新細明體" panose="02020500000000000000" pitchFamily="18" charset="-120"/>
            </a:endParaRPr>
          </a:p>
          <a:p>
            <a:r>
              <a:rPr lang="zh-TW" altLang="zh-TW" sz="2400">
                <a:solidFill>
                  <a:srgbClr val="333333"/>
                </a:solidFill>
                <a:latin typeface="Verdana" panose="020B0604030504040204" pitchFamily="34" charset="0"/>
                <a:ea typeface="新細明體" panose="02020500000000000000" pitchFamily="18" charset="-120"/>
                <a:cs typeface="新細明體" panose="02020500000000000000" pitchFamily="18" charset="-120"/>
              </a:rPr>
              <a:t>業務、技術、行政女性對男性的月固定薪</a:t>
            </a:r>
            <a:r>
              <a:rPr lang="en-US" altLang="zh-TW" sz="2400">
                <a:solidFill>
                  <a:srgbClr val="333333"/>
                </a:solidFill>
                <a:latin typeface="Verdana" panose="020B0604030504040204" pitchFamily="34" charset="0"/>
                <a:ea typeface="新細明體" panose="02020500000000000000" pitchFamily="18" charset="-120"/>
                <a:cs typeface="新細明體" panose="02020500000000000000" pitchFamily="18" charset="-120"/>
              </a:rPr>
              <a:t> vs </a:t>
            </a:r>
            <a:r>
              <a:rPr lang="zh-TW" altLang="zh-TW" sz="2400">
                <a:solidFill>
                  <a:srgbClr val="333333"/>
                </a:solidFill>
                <a:latin typeface="Verdana" panose="020B0604030504040204" pitchFamily="34" charset="0"/>
                <a:ea typeface="新細明體" panose="02020500000000000000" pitchFamily="18" charset="-120"/>
                <a:cs typeface="新細明體" panose="02020500000000000000" pitchFamily="18" charset="-120"/>
              </a:rPr>
              <a:t>年薪所得的比例</a:t>
            </a:r>
            <a:endParaRPr lang="en-US" altLang="zh-TW" sz="2400">
              <a:solidFill>
                <a:srgbClr val="333333"/>
              </a:solidFill>
              <a:latin typeface="Verdana" panose="020B0604030504040204" pitchFamily="34" charset="0"/>
              <a:ea typeface="新細明體" panose="02020500000000000000" pitchFamily="18" charset="-120"/>
              <a:cs typeface="新細明體" panose="02020500000000000000" pitchFamily="18" charset="-120"/>
            </a:endParaRPr>
          </a:p>
          <a:p>
            <a:endParaRPr lang="zh-TW" altLang="en-US" sz="2400" dirty="0"/>
          </a:p>
        </p:txBody>
      </p:sp>
      <p:sp>
        <p:nvSpPr>
          <p:cNvPr id="14" name="Rectangle 1">
            <a:extLst>
              <a:ext uri="{FF2B5EF4-FFF2-40B4-BE49-F238E27FC236}">
                <a16:creationId xmlns:a16="http://schemas.microsoft.com/office/drawing/2014/main" id="{3130DB61-BF15-E2AF-9763-C0A188FACD04}"/>
              </a:ext>
            </a:extLst>
          </p:cNvPr>
          <p:cNvSpPr>
            <a:spLocks noChangeArrowheads="1"/>
          </p:cNvSpPr>
          <p:nvPr/>
        </p:nvSpPr>
        <p:spPr bwMode="auto">
          <a:xfrm>
            <a:off x="10738548" y="3763934"/>
            <a:ext cx="105997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defTabSz="1097280" eaLnBrk="0" fontAlgn="base" hangingPunct="0">
              <a:spcBef>
                <a:spcPct val="0"/>
              </a:spcBef>
              <a:spcAft>
                <a:spcPct val="0"/>
              </a:spcAft>
            </a:pPr>
            <a:r>
              <a:rPr lang="en-US" altLang="zh-TW" sz="1680" dirty="0">
                <a:solidFill>
                  <a:srgbClr val="333333"/>
                </a:solidFill>
                <a:latin typeface="Verdana" panose="020B0604030504040204" pitchFamily="34" charset="0"/>
                <a:ea typeface="新細明體" panose="02020500000000000000" pitchFamily="18" charset="-120"/>
                <a:cs typeface="新細明體" panose="02020500000000000000" pitchFamily="18" charset="-120"/>
              </a:rPr>
              <a:t>(405-2)</a:t>
            </a:r>
            <a:endParaRPr lang="en-US" altLang="zh-TW" sz="1440" dirty="0"/>
          </a:p>
          <a:p>
            <a:pPr defTabSz="1097280" eaLnBrk="0" fontAlgn="base" hangingPunct="0">
              <a:spcBef>
                <a:spcPct val="0"/>
              </a:spcBef>
              <a:spcAft>
                <a:spcPct val="0"/>
              </a:spcAft>
            </a:pPr>
            <a:endParaRPr lang="en-US" altLang="zh-TW" sz="2160" dirty="0">
              <a:latin typeface="Arial" panose="020B0604020202020204" pitchFamily="34" charset="0"/>
            </a:endParaRPr>
          </a:p>
        </p:txBody>
      </p:sp>
      <p:graphicFrame>
        <p:nvGraphicFramePr>
          <p:cNvPr id="15" name="表格 14">
            <a:extLst>
              <a:ext uri="{FF2B5EF4-FFF2-40B4-BE49-F238E27FC236}">
                <a16:creationId xmlns:a16="http://schemas.microsoft.com/office/drawing/2014/main" id="{FEE9AC3F-3D8E-9D27-5236-3EC90EB2A5E5}"/>
              </a:ext>
            </a:extLst>
          </p:cNvPr>
          <p:cNvGraphicFramePr>
            <a:graphicFrameLocks noGrp="1"/>
          </p:cNvGraphicFramePr>
          <p:nvPr>
            <p:extLst>
              <p:ext uri="{D42A27DB-BD31-4B8C-83A1-F6EECF244321}">
                <p14:modId xmlns:p14="http://schemas.microsoft.com/office/powerpoint/2010/main" val="1337691130"/>
              </p:ext>
            </p:extLst>
          </p:nvPr>
        </p:nvGraphicFramePr>
        <p:xfrm>
          <a:off x="1746250" y="4277032"/>
          <a:ext cx="7166257" cy="1504336"/>
        </p:xfrm>
        <a:graphic>
          <a:graphicData uri="http://schemas.openxmlformats.org/drawingml/2006/table">
            <a:tbl>
              <a:tblPr>
                <a:tableStyleId>{5C22544A-7EE6-4342-B048-85BDC9FD1C3A}</a:tableStyleId>
              </a:tblPr>
              <a:tblGrid>
                <a:gridCol w="2083666">
                  <a:extLst>
                    <a:ext uri="{9D8B030D-6E8A-4147-A177-3AD203B41FA5}">
                      <a16:colId xmlns:a16="http://schemas.microsoft.com/office/drawing/2014/main" val="1196769251"/>
                    </a:ext>
                  </a:extLst>
                </a:gridCol>
                <a:gridCol w="1694197">
                  <a:extLst>
                    <a:ext uri="{9D8B030D-6E8A-4147-A177-3AD203B41FA5}">
                      <a16:colId xmlns:a16="http://schemas.microsoft.com/office/drawing/2014/main" val="586653608"/>
                    </a:ext>
                  </a:extLst>
                </a:gridCol>
                <a:gridCol w="1694197">
                  <a:extLst>
                    <a:ext uri="{9D8B030D-6E8A-4147-A177-3AD203B41FA5}">
                      <a16:colId xmlns:a16="http://schemas.microsoft.com/office/drawing/2014/main" val="363444496"/>
                    </a:ext>
                  </a:extLst>
                </a:gridCol>
                <a:gridCol w="1694197">
                  <a:extLst>
                    <a:ext uri="{9D8B030D-6E8A-4147-A177-3AD203B41FA5}">
                      <a16:colId xmlns:a16="http://schemas.microsoft.com/office/drawing/2014/main" val="1878410396"/>
                    </a:ext>
                  </a:extLst>
                </a:gridCol>
              </a:tblGrid>
              <a:tr h="752168">
                <a:tc>
                  <a:txBody>
                    <a:bodyPr/>
                    <a:lstStyle/>
                    <a:p>
                      <a:pPr algn="l" fontAlgn="ct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月固定薪資</a:t>
                      </a:r>
                    </a:p>
                  </a:txBody>
                  <a:tcPr marL="9525" marR="9525" marT="9525" marB="0" anchor="ctr"/>
                </a:tc>
                <a:tc>
                  <a:txBody>
                    <a:bodyPr/>
                    <a:lstStyle/>
                    <a:p>
                      <a:pPr algn="ctr" fontAlgn="ct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行政</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女</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男</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p>
                  </a:txBody>
                  <a:tcPr marL="9525" marR="9525" marT="9525" marB="0" anchor="ctr"/>
                </a:tc>
                <a:tc>
                  <a:txBody>
                    <a:bodyPr/>
                    <a:lstStyle/>
                    <a:p>
                      <a:pPr algn="ctr" fontAlgn="ct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技術</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女</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男</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p>
                  </a:txBody>
                  <a:tcPr marL="9525" marR="9525" marT="9525" marB="0" anchor="ctr"/>
                </a:tc>
                <a:tc>
                  <a:txBody>
                    <a:bodyPr/>
                    <a:lstStyle/>
                    <a:p>
                      <a:pPr algn="ctr" fontAlgn="ct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業務</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女</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男</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p>
                  </a:txBody>
                  <a:tcPr marL="9525" marR="9525" marT="9525" marB="0" anchor="ctr"/>
                </a:tc>
                <a:extLst>
                  <a:ext uri="{0D108BD9-81ED-4DB2-BD59-A6C34878D82A}">
                    <a16:rowId xmlns:a16="http://schemas.microsoft.com/office/drawing/2014/main" val="4136184247"/>
                  </a:ext>
                </a:extLst>
              </a:tr>
              <a:tr h="376084">
                <a:tc>
                  <a:txBody>
                    <a:bodyPr/>
                    <a:lstStyle/>
                    <a:p>
                      <a:pPr algn="l" fontAlgn="ct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主管</a:t>
                      </a:r>
                    </a:p>
                  </a:txBody>
                  <a:tcPr marL="9525" marR="9525" marT="9525" marB="0" anchor="ctr"/>
                </a:tc>
                <a:tc>
                  <a:txBody>
                    <a:bodyPr/>
                    <a:lstStyle/>
                    <a:p>
                      <a:pPr algn="ctr" fontAlgn="ctr"/>
                      <a:r>
                        <a:rPr lang="en-US" altLang="zh-TW" sz="2000" b="0" i="0" u="none" strike="noStrike">
                          <a:solidFill>
                            <a:srgbClr val="000000"/>
                          </a:solidFill>
                          <a:effectLst/>
                          <a:latin typeface="新細明體" panose="02020500000000000000" pitchFamily="18" charset="-120"/>
                          <a:ea typeface="新細明體" panose="02020500000000000000" pitchFamily="18" charset="-120"/>
                        </a:rPr>
                        <a:t>34.6%</a:t>
                      </a:r>
                    </a:p>
                  </a:txBody>
                  <a:tcPr marL="9525" marR="9525" marT="9525" marB="0" anchor="ctr"/>
                </a:tc>
                <a:tc>
                  <a:txBody>
                    <a:bodyPr/>
                    <a:lstStyle/>
                    <a:p>
                      <a:pPr algn="ctr" fontAlgn="ctr"/>
                      <a:r>
                        <a:rPr lang="en-US" altLang="zh-TW" sz="2000" b="0" i="0" u="none" strike="noStrike">
                          <a:solidFill>
                            <a:srgbClr val="000000"/>
                          </a:solidFill>
                          <a:effectLst/>
                          <a:latin typeface="新細明體" panose="02020500000000000000" pitchFamily="18" charset="-120"/>
                          <a:ea typeface="新細明體" panose="02020500000000000000" pitchFamily="18" charset="-120"/>
                        </a:rPr>
                        <a:t>0.0%</a:t>
                      </a:r>
                    </a:p>
                  </a:txBody>
                  <a:tcPr marL="9525" marR="9525" marT="9525" marB="0" anchor="ctr"/>
                </a:tc>
                <a:tc>
                  <a:txBody>
                    <a:bodyPr/>
                    <a:lstStyle/>
                    <a:p>
                      <a:pPr algn="ctr" fontAlgn="ctr"/>
                      <a:r>
                        <a:rPr lang="en-US" altLang="zh-TW" sz="2000" b="0" i="0" u="none" strike="noStrike">
                          <a:solidFill>
                            <a:srgbClr val="000000"/>
                          </a:solidFill>
                          <a:effectLst/>
                          <a:latin typeface="新細明體" panose="02020500000000000000" pitchFamily="18" charset="-120"/>
                          <a:ea typeface="新細明體" panose="02020500000000000000" pitchFamily="18" charset="-120"/>
                        </a:rPr>
                        <a:t>0.0%</a:t>
                      </a:r>
                    </a:p>
                  </a:txBody>
                  <a:tcPr marL="9525" marR="9525" marT="9525" marB="0" anchor="ctr"/>
                </a:tc>
                <a:extLst>
                  <a:ext uri="{0D108BD9-81ED-4DB2-BD59-A6C34878D82A}">
                    <a16:rowId xmlns:a16="http://schemas.microsoft.com/office/drawing/2014/main" val="675728263"/>
                  </a:ext>
                </a:extLst>
              </a:tr>
              <a:tr h="376084">
                <a:tc>
                  <a:txBody>
                    <a:bodyPr/>
                    <a:lstStyle/>
                    <a:p>
                      <a:pPr algn="l" fontAlgn="ct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非主管</a:t>
                      </a:r>
                    </a:p>
                  </a:txBody>
                  <a:tcPr marL="9525" marR="9525" marT="9525" marB="0" anchor="ctr"/>
                </a:tc>
                <a:tc>
                  <a:txBody>
                    <a:bodyPr/>
                    <a:lstStyle/>
                    <a:p>
                      <a:pPr algn="ctr" fontAlgn="ctr"/>
                      <a:r>
                        <a:rPr lang="en-US" altLang="zh-TW" sz="2000" b="0" i="0" u="none" strike="noStrike">
                          <a:solidFill>
                            <a:srgbClr val="000000"/>
                          </a:solidFill>
                          <a:effectLst/>
                          <a:latin typeface="新細明體" panose="02020500000000000000" pitchFamily="18" charset="-120"/>
                          <a:ea typeface="新細明體" panose="02020500000000000000" pitchFamily="18" charset="-120"/>
                        </a:rPr>
                        <a:t>184.2%</a:t>
                      </a:r>
                    </a:p>
                  </a:txBody>
                  <a:tcPr marL="9525" marR="9525" marT="9525" marB="0" anchor="ctr"/>
                </a:tc>
                <a:tc>
                  <a:txBody>
                    <a:bodyPr/>
                    <a:lstStyle/>
                    <a:p>
                      <a:pPr algn="ctr" fontAlgn="ctr"/>
                      <a:r>
                        <a:rPr lang="en-US" altLang="zh-TW" sz="2000" b="0" i="0" u="none" strike="noStrike">
                          <a:solidFill>
                            <a:srgbClr val="000000"/>
                          </a:solidFill>
                          <a:effectLst/>
                          <a:latin typeface="新細明體" panose="02020500000000000000" pitchFamily="18" charset="-120"/>
                          <a:ea typeface="新細明體" panose="02020500000000000000" pitchFamily="18" charset="-120"/>
                        </a:rPr>
                        <a:t>6.0%</a:t>
                      </a:r>
                    </a:p>
                  </a:txBody>
                  <a:tcPr marL="9525" marR="9525" marT="9525" marB="0" anchor="ctr"/>
                </a:tc>
                <a:tc>
                  <a:txBody>
                    <a:bodyPr/>
                    <a:lstStyle/>
                    <a:p>
                      <a:pPr algn="ctr" fontAlgn="ct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55.8%</a:t>
                      </a:r>
                    </a:p>
                  </a:txBody>
                  <a:tcPr marL="9525" marR="9525" marT="9525" marB="0" anchor="ctr"/>
                </a:tc>
                <a:extLst>
                  <a:ext uri="{0D108BD9-81ED-4DB2-BD59-A6C34878D82A}">
                    <a16:rowId xmlns:a16="http://schemas.microsoft.com/office/drawing/2014/main" val="3826819104"/>
                  </a:ext>
                </a:extLst>
              </a:tr>
            </a:tbl>
          </a:graphicData>
        </a:graphic>
      </p:graphicFrame>
      <p:graphicFrame>
        <p:nvGraphicFramePr>
          <p:cNvPr id="16" name="表格 15">
            <a:extLst>
              <a:ext uri="{FF2B5EF4-FFF2-40B4-BE49-F238E27FC236}">
                <a16:creationId xmlns:a16="http://schemas.microsoft.com/office/drawing/2014/main" id="{33DE42DE-8C3B-040E-2EAC-745FDC5D39F2}"/>
              </a:ext>
            </a:extLst>
          </p:cNvPr>
          <p:cNvGraphicFramePr>
            <a:graphicFrameLocks noGrp="1"/>
          </p:cNvGraphicFramePr>
          <p:nvPr>
            <p:extLst>
              <p:ext uri="{D42A27DB-BD31-4B8C-83A1-F6EECF244321}">
                <p14:modId xmlns:p14="http://schemas.microsoft.com/office/powerpoint/2010/main" val="1587793291"/>
              </p:ext>
            </p:extLst>
          </p:nvPr>
        </p:nvGraphicFramePr>
        <p:xfrm>
          <a:off x="1746250" y="6015837"/>
          <a:ext cx="7166257" cy="1396519"/>
        </p:xfrm>
        <a:graphic>
          <a:graphicData uri="http://schemas.openxmlformats.org/drawingml/2006/table">
            <a:tbl>
              <a:tblPr>
                <a:tableStyleId>{5C22544A-7EE6-4342-B048-85BDC9FD1C3A}</a:tableStyleId>
              </a:tblPr>
              <a:tblGrid>
                <a:gridCol w="2083666">
                  <a:extLst>
                    <a:ext uri="{9D8B030D-6E8A-4147-A177-3AD203B41FA5}">
                      <a16:colId xmlns:a16="http://schemas.microsoft.com/office/drawing/2014/main" val="3983965365"/>
                    </a:ext>
                  </a:extLst>
                </a:gridCol>
                <a:gridCol w="1694197">
                  <a:extLst>
                    <a:ext uri="{9D8B030D-6E8A-4147-A177-3AD203B41FA5}">
                      <a16:colId xmlns:a16="http://schemas.microsoft.com/office/drawing/2014/main" val="3538565008"/>
                    </a:ext>
                  </a:extLst>
                </a:gridCol>
                <a:gridCol w="1694197">
                  <a:extLst>
                    <a:ext uri="{9D8B030D-6E8A-4147-A177-3AD203B41FA5}">
                      <a16:colId xmlns:a16="http://schemas.microsoft.com/office/drawing/2014/main" val="3004689661"/>
                    </a:ext>
                  </a:extLst>
                </a:gridCol>
                <a:gridCol w="1694197">
                  <a:extLst>
                    <a:ext uri="{9D8B030D-6E8A-4147-A177-3AD203B41FA5}">
                      <a16:colId xmlns:a16="http://schemas.microsoft.com/office/drawing/2014/main" val="2388001488"/>
                    </a:ext>
                  </a:extLst>
                </a:gridCol>
              </a:tblGrid>
              <a:tr h="698259">
                <a:tc>
                  <a:txBody>
                    <a:bodyPr/>
                    <a:lstStyle/>
                    <a:p>
                      <a:pPr algn="l" fontAlgn="ct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年薪所得</a:t>
                      </a:r>
                    </a:p>
                  </a:txBody>
                  <a:tcPr marL="9525" marR="9525" marT="9525" marB="0" anchor="ctr"/>
                </a:tc>
                <a:tc>
                  <a:txBody>
                    <a:bodyPr/>
                    <a:lstStyle/>
                    <a:p>
                      <a:pPr algn="ctr" fontAlgn="ct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行政</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女</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男</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p>
                  </a:txBody>
                  <a:tcPr marL="9525" marR="9525" marT="9525" marB="0" anchor="ctr"/>
                </a:tc>
                <a:tc>
                  <a:txBody>
                    <a:bodyPr/>
                    <a:lstStyle/>
                    <a:p>
                      <a:pPr algn="ctr" fontAlgn="ct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技術</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女</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男</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p>
                  </a:txBody>
                  <a:tcPr marL="9525" marR="9525" marT="9525" marB="0" anchor="ctr"/>
                </a:tc>
                <a:tc>
                  <a:txBody>
                    <a:bodyPr/>
                    <a:lstStyle/>
                    <a:p>
                      <a:pPr algn="ctr" fontAlgn="ct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業務</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女</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男</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p>
                  </a:txBody>
                  <a:tcPr marL="9525" marR="9525" marT="9525" marB="0" anchor="ctr"/>
                </a:tc>
                <a:extLst>
                  <a:ext uri="{0D108BD9-81ED-4DB2-BD59-A6C34878D82A}">
                    <a16:rowId xmlns:a16="http://schemas.microsoft.com/office/drawing/2014/main" val="1154299558"/>
                  </a:ext>
                </a:extLst>
              </a:tr>
              <a:tr h="349130">
                <a:tc>
                  <a:txBody>
                    <a:bodyPr/>
                    <a:lstStyle/>
                    <a:p>
                      <a:pPr algn="l" fontAlgn="ct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主管</a:t>
                      </a:r>
                    </a:p>
                  </a:txBody>
                  <a:tcPr marL="9525" marR="9525" marT="9525" marB="0" anchor="ctr"/>
                </a:tc>
                <a:tc>
                  <a:txBody>
                    <a:bodyPr/>
                    <a:lstStyle/>
                    <a:p>
                      <a:pPr algn="r" fontAlgn="ctr"/>
                      <a:r>
                        <a:rPr lang="en-US" altLang="zh-TW" sz="2000" b="0" i="0" u="none" strike="noStrike">
                          <a:solidFill>
                            <a:srgbClr val="000000"/>
                          </a:solidFill>
                          <a:effectLst/>
                          <a:latin typeface="新細明體" panose="02020500000000000000" pitchFamily="18" charset="-120"/>
                          <a:ea typeface="新細明體" panose="02020500000000000000" pitchFamily="18" charset="-120"/>
                        </a:rPr>
                        <a:t>36.64%</a:t>
                      </a:r>
                    </a:p>
                  </a:txBody>
                  <a:tcPr marL="9525" marR="9525" marT="9525" marB="0" anchor="ctr"/>
                </a:tc>
                <a:tc>
                  <a:txBody>
                    <a:bodyPr/>
                    <a:lstStyle/>
                    <a:p>
                      <a:pPr algn="r" fontAlgn="ctr"/>
                      <a:r>
                        <a:rPr lang="en-US" altLang="zh-TW" sz="2000" b="0" i="0" u="none" strike="noStrike">
                          <a:solidFill>
                            <a:srgbClr val="000000"/>
                          </a:solidFill>
                          <a:effectLst/>
                          <a:latin typeface="新細明體" panose="02020500000000000000" pitchFamily="18" charset="-120"/>
                          <a:ea typeface="新細明體" panose="02020500000000000000" pitchFamily="18" charset="-120"/>
                        </a:rPr>
                        <a:t>0.00%</a:t>
                      </a:r>
                    </a:p>
                  </a:txBody>
                  <a:tcPr marL="9525" marR="9525" marT="9525" marB="0" anchor="ctr"/>
                </a:tc>
                <a:tc>
                  <a:txBody>
                    <a:bodyPr/>
                    <a:lstStyle/>
                    <a:p>
                      <a:pPr algn="r" fontAlgn="ctr"/>
                      <a:r>
                        <a:rPr lang="en-US" altLang="zh-TW" sz="2000" b="0" i="0" u="none" strike="noStrike">
                          <a:solidFill>
                            <a:srgbClr val="000000"/>
                          </a:solidFill>
                          <a:effectLst/>
                          <a:latin typeface="新細明體" panose="02020500000000000000" pitchFamily="18" charset="-120"/>
                          <a:ea typeface="新細明體" panose="02020500000000000000" pitchFamily="18" charset="-120"/>
                        </a:rPr>
                        <a:t>0.00%</a:t>
                      </a:r>
                    </a:p>
                  </a:txBody>
                  <a:tcPr marL="9525" marR="9525" marT="9525" marB="0" anchor="ctr"/>
                </a:tc>
                <a:extLst>
                  <a:ext uri="{0D108BD9-81ED-4DB2-BD59-A6C34878D82A}">
                    <a16:rowId xmlns:a16="http://schemas.microsoft.com/office/drawing/2014/main" val="2590612171"/>
                  </a:ext>
                </a:extLst>
              </a:tr>
              <a:tr h="349130">
                <a:tc>
                  <a:txBody>
                    <a:bodyPr/>
                    <a:lstStyle/>
                    <a:p>
                      <a:pPr algn="l" fontAlgn="ct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非主管</a:t>
                      </a:r>
                    </a:p>
                  </a:txBody>
                  <a:tcPr marL="9525" marR="9525" marT="9525" marB="0" anchor="ctr"/>
                </a:tc>
                <a:tc>
                  <a:txBody>
                    <a:bodyPr/>
                    <a:lstStyle/>
                    <a:p>
                      <a:pPr algn="r" fontAlgn="ctr"/>
                      <a:r>
                        <a:rPr lang="en-US" altLang="zh-TW" sz="2000" b="0" i="0" u="none" strike="noStrike">
                          <a:solidFill>
                            <a:srgbClr val="000000"/>
                          </a:solidFill>
                          <a:effectLst/>
                          <a:latin typeface="新細明體" panose="02020500000000000000" pitchFamily="18" charset="-120"/>
                          <a:ea typeface="新細明體" panose="02020500000000000000" pitchFamily="18" charset="-120"/>
                        </a:rPr>
                        <a:t>197.64%</a:t>
                      </a:r>
                    </a:p>
                  </a:txBody>
                  <a:tcPr marL="9525" marR="9525" marT="9525" marB="0" anchor="ctr"/>
                </a:tc>
                <a:tc>
                  <a:txBody>
                    <a:bodyPr/>
                    <a:lstStyle/>
                    <a:p>
                      <a:pPr algn="r" fontAlgn="ctr"/>
                      <a:r>
                        <a:rPr lang="en-US" altLang="zh-TW" sz="2000" b="0" i="0" u="none" strike="noStrike">
                          <a:solidFill>
                            <a:srgbClr val="000000"/>
                          </a:solidFill>
                          <a:effectLst/>
                          <a:latin typeface="新細明體" panose="02020500000000000000" pitchFamily="18" charset="-120"/>
                          <a:ea typeface="新細明體" panose="02020500000000000000" pitchFamily="18" charset="-120"/>
                        </a:rPr>
                        <a:t>5.99%</a:t>
                      </a:r>
                    </a:p>
                  </a:txBody>
                  <a:tcPr marL="9525" marR="9525" marT="9525" marB="0" anchor="ctr"/>
                </a:tc>
                <a:tc>
                  <a:txBody>
                    <a:bodyPr/>
                    <a:lstStyle/>
                    <a:p>
                      <a:pPr algn="r" fontAlgn="ct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53.70%</a:t>
                      </a:r>
                    </a:p>
                  </a:txBody>
                  <a:tcPr marL="9525" marR="9525" marT="9525" marB="0" anchor="ctr"/>
                </a:tc>
                <a:extLst>
                  <a:ext uri="{0D108BD9-81ED-4DB2-BD59-A6C34878D82A}">
                    <a16:rowId xmlns:a16="http://schemas.microsoft.com/office/drawing/2014/main" val="3703682884"/>
                  </a:ext>
                </a:extLst>
              </a:tr>
            </a:tbl>
          </a:graphicData>
        </a:graphic>
      </p:graphicFrame>
    </p:spTree>
    <p:extLst>
      <p:ext uri="{BB962C8B-B14F-4D97-AF65-F5344CB8AC3E}">
        <p14:creationId xmlns:p14="http://schemas.microsoft.com/office/powerpoint/2010/main" val="905244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078A21E-C2E9-D485-EDE3-094FEC50B50A}"/>
              </a:ext>
            </a:extLst>
          </p:cNvPr>
          <p:cNvSpPr txBox="1"/>
          <p:nvPr/>
        </p:nvSpPr>
        <p:spPr>
          <a:xfrm>
            <a:off x="899650" y="926844"/>
            <a:ext cx="7315200" cy="579518"/>
          </a:xfrm>
          <a:prstGeom prst="rect">
            <a:avLst/>
          </a:prstGeom>
          <a:noFill/>
        </p:spPr>
        <p:txBody>
          <a:bodyPr wrap="square">
            <a:spAutoFit/>
          </a:bodyPr>
          <a:lstStyle/>
          <a:p>
            <a:pPr defTabSz="1097280" eaLnBrk="0" fontAlgn="base" hangingPunct="0">
              <a:lnSpc>
                <a:spcPct val="150000"/>
              </a:lnSpc>
              <a:spcBef>
                <a:spcPct val="0"/>
              </a:spcBef>
              <a:spcAft>
                <a:spcPct val="0"/>
              </a:spcAft>
            </a:pPr>
            <a:r>
              <a:rPr lang="zh-TW" altLang="zh-TW" sz="2400" dirty="0">
                <a:solidFill>
                  <a:srgbClr val="333333"/>
                </a:solidFill>
                <a:latin typeface="Verdana" panose="020B0604030504040204" pitchFamily="34" charset="0"/>
                <a:ea typeface="新細明體" panose="02020500000000000000" pitchFamily="18" charset="-120"/>
              </a:rPr>
              <a:t>不同性別的基層人員標準薪資與當地最低薪資的比率</a:t>
            </a:r>
          </a:p>
        </p:txBody>
      </p:sp>
      <p:graphicFrame>
        <p:nvGraphicFramePr>
          <p:cNvPr id="3" name="表格 2">
            <a:extLst>
              <a:ext uri="{FF2B5EF4-FFF2-40B4-BE49-F238E27FC236}">
                <a16:creationId xmlns:a16="http://schemas.microsoft.com/office/drawing/2014/main" id="{20C4DEA5-7760-96ED-C785-8DFC9E1E43DC}"/>
              </a:ext>
            </a:extLst>
          </p:cNvPr>
          <p:cNvGraphicFramePr>
            <a:graphicFrameLocks noGrp="1"/>
          </p:cNvGraphicFramePr>
          <p:nvPr>
            <p:extLst>
              <p:ext uri="{D42A27DB-BD31-4B8C-83A1-F6EECF244321}">
                <p14:modId xmlns:p14="http://schemas.microsoft.com/office/powerpoint/2010/main" val="3294748931"/>
              </p:ext>
            </p:extLst>
          </p:nvPr>
        </p:nvGraphicFramePr>
        <p:xfrm>
          <a:off x="899650" y="1904565"/>
          <a:ext cx="6415550" cy="1257300"/>
        </p:xfrm>
        <a:graphic>
          <a:graphicData uri="http://schemas.openxmlformats.org/drawingml/2006/table">
            <a:tbl>
              <a:tblPr>
                <a:tableStyleId>{5C22544A-7EE6-4342-B048-85BDC9FD1C3A}</a:tableStyleId>
              </a:tblPr>
              <a:tblGrid>
                <a:gridCol w="3707478">
                  <a:extLst>
                    <a:ext uri="{9D8B030D-6E8A-4147-A177-3AD203B41FA5}">
                      <a16:colId xmlns:a16="http://schemas.microsoft.com/office/drawing/2014/main" val="2230461383"/>
                    </a:ext>
                  </a:extLst>
                </a:gridCol>
                <a:gridCol w="2708072">
                  <a:extLst>
                    <a:ext uri="{9D8B030D-6E8A-4147-A177-3AD203B41FA5}">
                      <a16:colId xmlns:a16="http://schemas.microsoft.com/office/drawing/2014/main" val="1676077425"/>
                    </a:ext>
                  </a:extLst>
                </a:gridCol>
              </a:tblGrid>
              <a:tr h="209550">
                <a:tc>
                  <a:txBody>
                    <a:bodyPr/>
                    <a:lstStyle/>
                    <a:p>
                      <a:pPr algn="ctr" fontAlgn="ctr"/>
                      <a:r>
                        <a:rPr lang="zh-TW" altLang="en-US" sz="2000" u="none" strike="noStrike">
                          <a:effectLst/>
                        </a:rPr>
                        <a:t>性別</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a:effectLst/>
                        </a:rPr>
                        <a:t>比例</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766727693"/>
                  </a:ext>
                </a:extLst>
              </a:tr>
              <a:tr h="209550">
                <a:tc>
                  <a:txBody>
                    <a:bodyPr/>
                    <a:lstStyle/>
                    <a:p>
                      <a:pPr algn="ctr" fontAlgn="ctr"/>
                      <a:r>
                        <a:rPr lang="zh-TW" altLang="en-US" sz="2000" u="none" strike="noStrike">
                          <a:effectLst/>
                        </a:rPr>
                        <a:t>女</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1.64 </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182343238"/>
                  </a:ext>
                </a:extLst>
              </a:tr>
              <a:tr h="209550">
                <a:tc>
                  <a:txBody>
                    <a:bodyPr/>
                    <a:lstStyle/>
                    <a:p>
                      <a:pPr algn="ctr" fontAlgn="ctr"/>
                      <a:r>
                        <a:rPr lang="zh-TW" altLang="en-US" sz="2000" u="none" strike="noStrike">
                          <a:effectLst/>
                        </a:rPr>
                        <a:t>男</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1.78 </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613663159"/>
                  </a:ext>
                </a:extLst>
              </a:tr>
              <a:tr h="209550">
                <a:tc>
                  <a:txBody>
                    <a:bodyPr/>
                    <a:lstStyle/>
                    <a:p>
                      <a:pPr algn="ctr" fontAlgn="ctr"/>
                      <a:r>
                        <a:rPr lang="zh-TW" altLang="en-US" sz="2000" u="none" strike="noStrike">
                          <a:effectLst/>
                        </a:rPr>
                        <a:t>總計</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dirty="0">
                          <a:effectLst/>
                        </a:rPr>
                        <a:t>1.94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0468672"/>
                  </a:ext>
                </a:extLst>
              </a:tr>
            </a:tbl>
          </a:graphicData>
        </a:graphic>
      </p:graphicFrame>
      <p:graphicFrame>
        <p:nvGraphicFramePr>
          <p:cNvPr id="4" name="表格 3">
            <a:extLst>
              <a:ext uri="{FF2B5EF4-FFF2-40B4-BE49-F238E27FC236}">
                <a16:creationId xmlns:a16="http://schemas.microsoft.com/office/drawing/2014/main" id="{2DC03B64-77FF-BA2B-0F93-E701C254A8DE}"/>
              </a:ext>
            </a:extLst>
          </p:cNvPr>
          <p:cNvGraphicFramePr>
            <a:graphicFrameLocks noGrp="1"/>
          </p:cNvGraphicFramePr>
          <p:nvPr>
            <p:extLst>
              <p:ext uri="{D42A27DB-BD31-4B8C-83A1-F6EECF244321}">
                <p14:modId xmlns:p14="http://schemas.microsoft.com/office/powerpoint/2010/main" val="2311119053"/>
              </p:ext>
            </p:extLst>
          </p:nvPr>
        </p:nvGraphicFramePr>
        <p:xfrm>
          <a:off x="899650" y="3508056"/>
          <a:ext cx="9630697" cy="1571625"/>
        </p:xfrm>
        <a:graphic>
          <a:graphicData uri="http://schemas.openxmlformats.org/drawingml/2006/table">
            <a:tbl>
              <a:tblPr>
                <a:tableStyleId>{5C22544A-7EE6-4342-B048-85BDC9FD1C3A}</a:tableStyleId>
              </a:tblPr>
              <a:tblGrid>
                <a:gridCol w="3017794">
                  <a:extLst>
                    <a:ext uri="{9D8B030D-6E8A-4147-A177-3AD203B41FA5}">
                      <a16:colId xmlns:a16="http://schemas.microsoft.com/office/drawing/2014/main" val="2217738997"/>
                    </a:ext>
                  </a:extLst>
                </a:gridCol>
                <a:gridCol w="2204301">
                  <a:extLst>
                    <a:ext uri="{9D8B030D-6E8A-4147-A177-3AD203B41FA5}">
                      <a16:colId xmlns:a16="http://schemas.microsoft.com/office/drawing/2014/main" val="526673428"/>
                    </a:ext>
                  </a:extLst>
                </a:gridCol>
                <a:gridCol w="2204301">
                  <a:extLst>
                    <a:ext uri="{9D8B030D-6E8A-4147-A177-3AD203B41FA5}">
                      <a16:colId xmlns:a16="http://schemas.microsoft.com/office/drawing/2014/main" val="4243832495"/>
                    </a:ext>
                  </a:extLst>
                </a:gridCol>
                <a:gridCol w="2204301">
                  <a:extLst>
                    <a:ext uri="{9D8B030D-6E8A-4147-A177-3AD203B41FA5}">
                      <a16:colId xmlns:a16="http://schemas.microsoft.com/office/drawing/2014/main" val="1708865670"/>
                    </a:ext>
                  </a:extLst>
                </a:gridCol>
              </a:tblGrid>
              <a:tr h="311936">
                <a:tc>
                  <a:txBody>
                    <a:bodyPr/>
                    <a:lstStyle/>
                    <a:p>
                      <a:pPr algn="l" fontAlgn="ctr"/>
                      <a:r>
                        <a:rPr lang="zh-TW" altLang="en-US" sz="2000" u="none" strike="noStrike">
                          <a:effectLst/>
                        </a:rPr>
                        <a:t>平均值 </a:t>
                      </a:r>
                      <a:r>
                        <a:rPr lang="en-US" altLang="zh-TW" sz="2000" u="none" strike="noStrike">
                          <a:effectLst/>
                        </a:rPr>
                        <a:t>- </a:t>
                      </a:r>
                      <a:r>
                        <a:rPr lang="zh-TW" altLang="en-US" sz="2000" u="none" strike="noStrike">
                          <a:effectLst/>
                        </a:rPr>
                        <a:t>月固定薪</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dirty="0">
                          <a:effectLst/>
                        </a:rPr>
                        <a:t>性別</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dirty="0">
                          <a:effectLst/>
                        </a:rPr>
                        <a:t>　</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dirty="0">
                          <a:effectLst/>
                        </a:rPr>
                        <a:t>　</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47837765"/>
                  </a:ext>
                </a:extLst>
              </a:tr>
              <a:tr h="311936">
                <a:tc>
                  <a:txBody>
                    <a:bodyPr/>
                    <a:lstStyle/>
                    <a:p>
                      <a:pPr algn="l" fontAlgn="ctr"/>
                      <a:r>
                        <a:rPr lang="zh-TW" altLang="en-US" sz="2000" u="none" strike="noStrike">
                          <a:effectLst/>
                        </a:rPr>
                        <a:t>區分</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a:effectLst/>
                        </a:rPr>
                        <a:t>女</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a:effectLst/>
                        </a:rPr>
                        <a:t>男</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dirty="0">
                          <a:effectLst/>
                        </a:rPr>
                        <a:t>總計</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816677083"/>
                  </a:ext>
                </a:extLst>
              </a:tr>
              <a:tr h="311936">
                <a:tc>
                  <a:txBody>
                    <a:bodyPr/>
                    <a:lstStyle/>
                    <a:p>
                      <a:pPr algn="l" fontAlgn="ctr"/>
                      <a:r>
                        <a:rPr lang="zh-TW" altLang="en-US" sz="2000" u="none" strike="noStrike">
                          <a:effectLst/>
                        </a:rPr>
                        <a:t>主管職人員</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81,685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167,874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143,248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062614177"/>
                  </a:ext>
                </a:extLst>
              </a:tr>
              <a:tr h="311936">
                <a:tc>
                  <a:txBody>
                    <a:bodyPr/>
                    <a:lstStyle/>
                    <a:p>
                      <a:pPr algn="l" fontAlgn="ctr"/>
                      <a:r>
                        <a:rPr lang="zh-TW" altLang="en-US" sz="2000" u="none" strike="noStrike">
                          <a:effectLst/>
                        </a:rPr>
                        <a:t>非主管人員</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43,009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46,177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45,237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500623154"/>
                  </a:ext>
                </a:extLst>
              </a:tr>
              <a:tr h="311936">
                <a:tc>
                  <a:txBody>
                    <a:bodyPr/>
                    <a:lstStyle/>
                    <a:p>
                      <a:pPr algn="l" fontAlgn="ctr"/>
                      <a:r>
                        <a:rPr lang="zh-TW" altLang="en-US" sz="2000" u="none" strike="noStrike">
                          <a:effectLst/>
                        </a:rPr>
                        <a:t>總計</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a:effectLst/>
                        </a:rPr>
                        <a:t>       </a:t>
                      </a:r>
                      <a:r>
                        <a:rPr lang="en-US" altLang="zh-TW" sz="2000" u="none" strike="noStrike">
                          <a:effectLst/>
                        </a:rPr>
                        <a:t>44,943 </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a:effectLst/>
                        </a:rPr>
                        <a:t>       </a:t>
                      </a:r>
                      <a:r>
                        <a:rPr lang="en-US" altLang="zh-TW" sz="2000" u="none" strike="noStrike">
                          <a:effectLst/>
                        </a:rPr>
                        <a:t>52,582 </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50,319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722080233"/>
                  </a:ext>
                </a:extLst>
              </a:tr>
            </a:tbl>
          </a:graphicData>
        </a:graphic>
      </p:graphicFrame>
      <p:graphicFrame>
        <p:nvGraphicFramePr>
          <p:cNvPr id="5" name="表格 4">
            <a:extLst>
              <a:ext uri="{FF2B5EF4-FFF2-40B4-BE49-F238E27FC236}">
                <a16:creationId xmlns:a16="http://schemas.microsoft.com/office/drawing/2014/main" id="{26CBE006-5843-3DC7-0A31-8D37C941F6DB}"/>
              </a:ext>
            </a:extLst>
          </p:cNvPr>
          <p:cNvGraphicFramePr>
            <a:graphicFrameLocks noGrp="1"/>
          </p:cNvGraphicFramePr>
          <p:nvPr>
            <p:extLst>
              <p:ext uri="{D42A27DB-BD31-4B8C-83A1-F6EECF244321}">
                <p14:modId xmlns:p14="http://schemas.microsoft.com/office/powerpoint/2010/main" val="4151830899"/>
              </p:ext>
            </p:extLst>
          </p:nvPr>
        </p:nvGraphicFramePr>
        <p:xfrm>
          <a:off x="899649" y="5425872"/>
          <a:ext cx="9630697" cy="1571625"/>
        </p:xfrm>
        <a:graphic>
          <a:graphicData uri="http://schemas.openxmlformats.org/drawingml/2006/table">
            <a:tbl>
              <a:tblPr>
                <a:tableStyleId>{5C22544A-7EE6-4342-B048-85BDC9FD1C3A}</a:tableStyleId>
              </a:tblPr>
              <a:tblGrid>
                <a:gridCol w="3291947">
                  <a:extLst>
                    <a:ext uri="{9D8B030D-6E8A-4147-A177-3AD203B41FA5}">
                      <a16:colId xmlns:a16="http://schemas.microsoft.com/office/drawing/2014/main" val="1625946481"/>
                    </a:ext>
                  </a:extLst>
                </a:gridCol>
                <a:gridCol w="1751036">
                  <a:extLst>
                    <a:ext uri="{9D8B030D-6E8A-4147-A177-3AD203B41FA5}">
                      <a16:colId xmlns:a16="http://schemas.microsoft.com/office/drawing/2014/main" val="350603751"/>
                    </a:ext>
                  </a:extLst>
                </a:gridCol>
                <a:gridCol w="2276347">
                  <a:extLst>
                    <a:ext uri="{9D8B030D-6E8A-4147-A177-3AD203B41FA5}">
                      <a16:colId xmlns:a16="http://schemas.microsoft.com/office/drawing/2014/main" val="2148448536"/>
                    </a:ext>
                  </a:extLst>
                </a:gridCol>
                <a:gridCol w="2311367">
                  <a:extLst>
                    <a:ext uri="{9D8B030D-6E8A-4147-A177-3AD203B41FA5}">
                      <a16:colId xmlns:a16="http://schemas.microsoft.com/office/drawing/2014/main" val="1054796506"/>
                    </a:ext>
                  </a:extLst>
                </a:gridCol>
              </a:tblGrid>
              <a:tr h="209550">
                <a:tc>
                  <a:txBody>
                    <a:bodyPr/>
                    <a:lstStyle/>
                    <a:p>
                      <a:pPr algn="l" fontAlgn="ctr"/>
                      <a:r>
                        <a:rPr lang="zh-TW" altLang="en-US" sz="2000" u="none" strike="noStrike">
                          <a:effectLst/>
                        </a:rPr>
                        <a:t>最小值 </a:t>
                      </a:r>
                      <a:r>
                        <a:rPr lang="en-US" altLang="zh-TW" sz="2000" u="none" strike="noStrike">
                          <a:effectLst/>
                        </a:rPr>
                        <a:t>- </a:t>
                      </a:r>
                      <a:r>
                        <a:rPr lang="zh-TW" altLang="en-US" sz="2000" u="none" strike="noStrike">
                          <a:effectLst/>
                        </a:rPr>
                        <a:t>月固定薪</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dirty="0">
                          <a:effectLst/>
                        </a:rPr>
                        <a:t>性別</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a:effectLst/>
                        </a:rPr>
                        <a:t>　</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a:effectLst/>
                        </a:rPr>
                        <a:t>　</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877710979"/>
                  </a:ext>
                </a:extLst>
              </a:tr>
              <a:tr h="209550">
                <a:tc>
                  <a:txBody>
                    <a:bodyPr/>
                    <a:lstStyle/>
                    <a:p>
                      <a:pPr algn="l" fontAlgn="ctr"/>
                      <a:r>
                        <a:rPr lang="zh-TW" altLang="en-US" sz="2000" u="none" strike="noStrike">
                          <a:effectLst/>
                        </a:rPr>
                        <a:t>區分</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dirty="0">
                          <a:effectLst/>
                        </a:rPr>
                        <a:t>女</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a:effectLst/>
                        </a:rPr>
                        <a:t>男</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zh-TW" altLang="en-US" sz="2000" u="none" strike="noStrike">
                          <a:effectLst/>
                        </a:rPr>
                        <a:t>總計</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848015787"/>
                  </a:ext>
                </a:extLst>
              </a:tr>
              <a:tr h="209550">
                <a:tc>
                  <a:txBody>
                    <a:bodyPr/>
                    <a:lstStyle/>
                    <a:p>
                      <a:pPr algn="l" fontAlgn="ctr"/>
                      <a:r>
                        <a:rPr lang="zh-TW" altLang="en-US" sz="2000" u="none" strike="noStrike">
                          <a:effectLst/>
                        </a:rPr>
                        <a:t>主管職人員</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77,369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113,958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a:effectLst/>
                        </a:rPr>
                        <a:t>        </a:t>
                      </a:r>
                      <a:r>
                        <a:rPr lang="en-US" altLang="zh-TW" sz="2000" u="none" strike="noStrike">
                          <a:effectLst/>
                        </a:rPr>
                        <a:t>77,369 </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658950793"/>
                  </a:ext>
                </a:extLst>
              </a:tr>
              <a:tr h="209550">
                <a:tc>
                  <a:txBody>
                    <a:bodyPr/>
                    <a:lstStyle/>
                    <a:p>
                      <a:pPr algn="l" fontAlgn="ctr"/>
                      <a:r>
                        <a:rPr lang="zh-TW" altLang="en-US" sz="2000" u="none" strike="noStrike">
                          <a:effectLst/>
                        </a:rPr>
                        <a:t>非主管人員</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26,250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26,000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26,000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743177878"/>
                  </a:ext>
                </a:extLst>
              </a:tr>
              <a:tr h="209550">
                <a:tc>
                  <a:txBody>
                    <a:bodyPr/>
                    <a:lstStyle/>
                    <a:p>
                      <a:pPr algn="l" fontAlgn="ctr"/>
                      <a:r>
                        <a:rPr lang="zh-TW" altLang="en-US" sz="2000" u="none" strike="noStrike">
                          <a:effectLst/>
                        </a:rPr>
                        <a:t>總計</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26,250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26,000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zh-TW" altLang="en-US" sz="2000" u="none" strike="noStrike" dirty="0">
                          <a:effectLst/>
                        </a:rPr>
                        <a:t>        </a:t>
                      </a:r>
                      <a:r>
                        <a:rPr lang="en-US" altLang="zh-TW" sz="2000" u="none" strike="noStrike" dirty="0">
                          <a:effectLst/>
                        </a:rPr>
                        <a:t>26,000 </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486615753"/>
                  </a:ext>
                </a:extLst>
              </a:tr>
            </a:tbl>
          </a:graphicData>
        </a:graphic>
      </p:graphicFrame>
    </p:spTree>
    <p:extLst>
      <p:ext uri="{BB962C8B-B14F-4D97-AF65-F5344CB8AC3E}">
        <p14:creationId xmlns:p14="http://schemas.microsoft.com/office/powerpoint/2010/main" val="164464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B99278-8C2A-2D2E-0B3B-5F1047C7AE1B}"/>
              </a:ext>
            </a:extLst>
          </p:cNvPr>
          <p:cNvSpPr>
            <a:spLocks noChangeArrowheads="1"/>
          </p:cNvSpPr>
          <p:nvPr/>
        </p:nvSpPr>
        <p:spPr bwMode="auto">
          <a:xfrm>
            <a:off x="1488114" y="1536635"/>
            <a:ext cx="5532348"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defTabSz="1097280" eaLnBrk="0" fontAlgn="base" hangingPunct="0">
              <a:lnSpc>
                <a:spcPct val="150000"/>
              </a:lnSpc>
              <a:spcBef>
                <a:spcPct val="0"/>
              </a:spcBef>
              <a:spcAft>
                <a:spcPct val="0"/>
              </a:spcAft>
            </a:pPr>
            <a:r>
              <a:rPr lang="zh-TW" altLang="zh-TW" sz="2400" dirty="0">
                <a:solidFill>
                  <a:srgbClr val="333333"/>
                </a:solidFill>
                <a:latin typeface="Verdana" panose="020B0604030504040204" pitchFamily="34" charset="0"/>
                <a:ea typeface="新細明體" panose="02020500000000000000" pitchFamily="18" charset="-120"/>
                <a:cs typeface="新細明體" panose="02020500000000000000" pitchFamily="18" charset="-120"/>
              </a:rPr>
              <a:t>申請育嬰留停及期滿復職統計</a:t>
            </a:r>
            <a:r>
              <a:rPr lang="zh-TW" altLang="en-US" sz="2400" dirty="0">
                <a:solidFill>
                  <a:srgbClr val="333333"/>
                </a:solidFill>
                <a:latin typeface="Verdana" panose="020B0604030504040204" pitchFamily="34" charset="0"/>
                <a:ea typeface="新細明體" panose="02020500000000000000" pitchFamily="18" charset="-120"/>
                <a:cs typeface="新細明體" panose="02020500000000000000" pitchFamily="18" charset="-120"/>
              </a:rPr>
              <a:t> </a:t>
            </a:r>
            <a:r>
              <a:rPr lang="en-US" altLang="zh-TW" sz="2400" dirty="0">
                <a:solidFill>
                  <a:srgbClr val="333333"/>
                </a:solidFill>
                <a:latin typeface="Verdana" panose="020B0604030504040204" pitchFamily="34" charset="0"/>
                <a:ea typeface="新細明體" panose="02020500000000000000" pitchFamily="18" charset="-120"/>
                <a:cs typeface="新細明體" panose="02020500000000000000" pitchFamily="18" charset="-120"/>
              </a:rPr>
              <a:t>(401-3)</a:t>
            </a:r>
            <a:endParaRPr lang="en-US" altLang="zh-TW" sz="2400" dirty="0"/>
          </a:p>
          <a:p>
            <a:pPr defTabSz="1097280" eaLnBrk="0" fontAlgn="base" hangingPunct="0">
              <a:spcBef>
                <a:spcPct val="0"/>
              </a:spcBef>
              <a:spcAft>
                <a:spcPct val="0"/>
              </a:spcAft>
            </a:pPr>
            <a:endParaRPr lang="en-US" altLang="zh-TW" sz="2160" dirty="0">
              <a:latin typeface="Arial" panose="020B0604020202020204" pitchFamily="34" charset="0"/>
            </a:endParaRPr>
          </a:p>
        </p:txBody>
      </p:sp>
      <p:graphicFrame>
        <p:nvGraphicFramePr>
          <p:cNvPr id="3" name="表格 2">
            <a:extLst>
              <a:ext uri="{FF2B5EF4-FFF2-40B4-BE49-F238E27FC236}">
                <a16:creationId xmlns:a16="http://schemas.microsoft.com/office/drawing/2014/main" id="{F31C2951-2542-AB4A-9D37-60D37EB44CB9}"/>
              </a:ext>
            </a:extLst>
          </p:cNvPr>
          <p:cNvGraphicFramePr>
            <a:graphicFrameLocks noGrp="1"/>
          </p:cNvGraphicFramePr>
          <p:nvPr>
            <p:extLst>
              <p:ext uri="{D42A27DB-BD31-4B8C-83A1-F6EECF244321}">
                <p14:modId xmlns:p14="http://schemas.microsoft.com/office/powerpoint/2010/main" val="1353047542"/>
              </p:ext>
            </p:extLst>
          </p:nvPr>
        </p:nvGraphicFramePr>
        <p:xfrm>
          <a:off x="1346535" y="5927132"/>
          <a:ext cx="8343898" cy="1016144"/>
        </p:xfrm>
        <a:graphic>
          <a:graphicData uri="http://schemas.openxmlformats.org/drawingml/2006/table">
            <a:tbl>
              <a:tblPr>
                <a:tableStyleId>{5C22544A-7EE6-4342-B048-85BDC9FD1C3A}</a:tableStyleId>
              </a:tblPr>
              <a:tblGrid>
                <a:gridCol w="2662946">
                  <a:extLst>
                    <a:ext uri="{9D8B030D-6E8A-4147-A177-3AD203B41FA5}">
                      <a16:colId xmlns:a16="http://schemas.microsoft.com/office/drawing/2014/main" val="3384128538"/>
                    </a:ext>
                  </a:extLst>
                </a:gridCol>
                <a:gridCol w="1420238">
                  <a:extLst>
                    <a:ext uri="{9D8B030D-6E8A-4147-A177-3AD203B41FA5}">
                      <a16:colId xmlns:a16="http://schemas.microsoft.com/office/drawing/2014/main" val="412587562"/>
                    </a:ext>
                  </a:extLst>
                </a:gridCol>
                <a:gridCol w="1420238">
                  <a:extLst>
                    <a:ext uri="{9D8B030D-6E8A-4147-A177-3AD203B41FA5}">
                      <a16:colId xmlns:a16="http://schemas.microsoft.com/office/drawing/2014/main" val="1793879083"/>
                    </a:ext>
                  </a:extLst>
                </a:gridCol>
                <a:gridCol w="1420238">
                  <a:extLst>
                    <a:ext uri="{9D8B030D-6E8A-4147-A177-3AD203B41FA5}">
                      <a16:colId xmlns:a16="http://schemas.microsoft.com/office/drawing/2014/main" val="3333436049"/>
                    </a:ext>
                  </a:extLst>
                </a:gridCol>
                <a:gridCol w="1420238">
                  <a:extLst>
                    <a:ext uri="{9D8B030D-6E8A-4147-A177-3AD203B41FA5}">
                      <a16:colId xmlns:a16="http://schemas.microsoft.com/office/drawing/2014/main" val="995998827"/>
                    </a:ext>
                  </a:extLst>
                </a:gridCol>
              </a:tblGrid>
              <a:tr h="452173">
                <a:tc>
                  <a:txBody>
                    <a:bodyPr/>
                    <a:lstStyle/>
                    <a:p>
                      <a:pPr algn="ctr" fontAlgn="ctr"/>
                      <a:r>
                        <a:rPr lang="zh-TW" altLang="en-US" sz="1600" u="none" strike="noStrike" dirty="0">
                          <a:effectLst/>
                        </a:rPr>
                        <a:t>近三年年度</a:t>
                      </a:r>
                      <a:endParaRPr lang="zh-TW" alt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2021</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2022</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2023</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2024</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425885031"/>
                  </a:ext>
                </a:extLst>
              </a:tr>
              <a:tr h="563971">
                <a:tc>
                  <a:txBody>
                    <a:bodyPr/>
                    <a:lstStyle/>
                    <a:p>
                      <a:pPr algn="ctr" fontAlgn="ctr"/>
                      <a:r>
                        <a:rPr lang="zh-TW" altLang="en-US" sz="1600" u="none" strike="noStrike">
                          <a:effectLst/>
                        </a:rPr>
                        <a:t>育嬰留停復職率</a:t>
                      </a:r>
                      <a:r>
                        <a:rPr lang="en-US" altLang="zh-TW" sz="1600" u="none" strike="noStrike">
                          <a:effectLst/>
                        </a:rPr>
                        <a:t>(%)</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50%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1600" u="none" strike="noStrike" dirty="0">
                          <a:effectLst/>
                        </a:rPr>
                        <a:t>50%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100%</a:t>
                      </a:r>
                      <a:endParaRPr lang="en-US" altLang="zh-TW" sz="16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1600" u="none" strike="noStrike" dirty="0">
                          <a:effectLst/>
                        </a:rPr>
                        <a:t>100%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529267758"/>
                  </a:ext>
                </a:extLst>
              </a:tr>
            </a:tbl>
          </a:graphicData>
        </a:graphic>
      </p:graphicFrame>
      <p:graphicFrame>
        <p:nvGraphicFramePr>
          <p:cNvPr id="4" name="表格 3">
            <a:extLst>
              <a:ext uri="{FF2B5EF4-FFF2-40B4-BE49-F238E27FC236}">
                <a16:creationId xmlns:a16="http://schemas.microsoft.com/office/drawing/2014/main" id="{2FE53BFC-FCC7-4ADA-FDCB-7A3BDA0AF312}"/>
              </a:ext>
            </a:extLst>
          </p:cNvPr>
          <p:cNvGraphicFramePr>
            <a:graphicFrameLocks noGrp="1"/>
          </p:cNvGraphicFramePr>
          <p:nvPr>
            <p:extLst>
              <p:ext uri="{D42A27DB-BD31-4B8C-83A1-F6EECF244321}">
                <p14:modId xmlns:p14="http://schemas.microsoft.com/office/powerpoint/2010/main" val="2219564094"/>
              </p:ext>
            </p:extLst>
          </p:nvPr>
        </p:nvGraphicFramePr>
        <p:xfrm>
          <a:off x="1346535" y="2898036"/>
          <a:ext cx="9307706" cy="2433527"/>
        </p:xfrm>
        <a:graphic>
          <a:graphicData uri="http://schemas.openxmlformats.org/drawingml/2006/table">
            <a:tbl>
              <a:tblPr>
                <a:tableStyleId>{5C22544A-7EE6-4342-B048-85BDC9FD1C3A}</a:tableStyleId>
              </a:tblPr>
              <a:tblGrid>
                <a:gridCol w="4710608">
                  <a:extLst>
                    <a:ext uri="{9D8B030D-6E8A-4147-A177-3AD203B41FA5}">
                      <a16:colId xmlns:a16="http://schemas.microsoft.com/office/drawing/2014/main" val="238150551"/>
                    </a:ext>
                  </a:extLst>
                </a:gridCol>
                <a:gridCol w="1532366">
                  <a:extLst>
                    <a:ext uri="{9D8B030D-6E8A-4147-A177-3AD203B41FA5}">
                      <a16:colId xmlns:a16="http://schemas.microsoft.com/office/drawing/2014/main" val="3067763766"/>
                    </a:ext>
                  </a:extLst>
                </a:gridCol>
                <a:gridCol w="1532366">
                  <a:extLst>
                    <a:ext uri="{9D8B030D-6E8A-4147-A177-3AD203B41FA5}">
                      <a16:colId xmlns:a16="http://schemas.microsoft.com/office/drawing/2014/main" val="3232575453"/>
                    </a:ext>
                  </a:extLst>
                </a:gridCol>
                <a:gridCol w="1532366">
                  <a:extLst>
                    <a:ext uri="{9D8B030D-6E8A-4147-A177-3AD203B41FA5}">
                      <a16:colId xmlns:a16="http://schemas.microsoft.com/office/drawing/2014/main" val="146268759"/>
                    </a:ext>
                  </a:extLst>
                </a:gridCol>
              </a:tblGrid>
              <a:tr h="343882">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zh-TW" altLang="en-US" sz="1600" u="none" strike="noStrike">
                          <a:effectLst/>
                        </a:rPr>
                        <a:t>男生</a:t>
                      </a:r>
                      <a:r>
                        <a:rPr lang="en-US" altLang="zh-TW" sz="1600" u="none" strike="noStrike">
                          <a:effectLst/>
                        </a:rPr>
                        <a:t>/</a:t>
                      </a:r>
                      <a:r>
                        <a:rPr lang="zh-TW" altLang="en-US" sz="1600" u="none" strike="noStrike">
                          <a:effectLst/>
                        </a:rPr>
                        <a:t>人數</a:t>
                      </a:r>
                      <a:endParaRPr lang="zh-TW" altLang="en-US"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zh-TW" altLang="en-US" sz="1600" u="none" strike="noStrike">
                          <a:effectLst/>
                        </a:rPr>
                        <a:t>女生</a:t>
                      </a:r>
                      <a:r>
                        <a:rPr lang="en-US" altLang="zh-TW" sz="1600" u="none" strike="noStrike">
                          <a:effectLst/>
                        </a:rPr>
                        <a:t>/</a:t>
                      </a:r>
                      <a:r>
                        <a:rPr lang="zh-TW" altLang="en-US" sz="1600" u="none" strike="noStrike">
                          <a:effectLst/>
                        </a:rPr>
                        <a:t>人數</a:t>
                      </a:r>
                      <a:endParaRPr lang="zh-TW" altLang="en-US"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zh-TW" altLang="en-US" sz="1600" u="none" strike="noStrike">
                          <a:effectLst/>
                        </a:rPr>
                        <a:t>合計</a:t>
                      </a:r>
                      <a:endParaRPr lang="zh-TW" altLang="en-US"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61766070"/>
                  </a:ext>
                </a:extLst>
              </a:tr>
              <a:tr h="343882">
                <a:tc>
                  <a:txBody>
                    <a:bodyPr/>
                    <a:lstStyle/>
                    <a:p>
                      <a:pPr algn="l" fontAlgn="ctr"/>
                      <a:r>
                        <a:rPr lang="zh-TW" altLang="en-US" sz="1600" u="none" strike="noStrike" dirty="0">
                          <a:effectLst/>
                        </a:rPr>
                        <a:t>符合申請資格之員工</a:t>
                      </a:r>
                      <a:r>
                        <a:rPr lang="en-US" altLang="zh-TW" sz="1600" u="none" strike="noStrike" dirty="0">
                          <a:effectLst/>
                        </a:rPr>
                        <a:t>(A)</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600" u="none" strike="noStrike">
                          <a:effectLst/>
                        </a:rPr>
                        <a:t>3</a:t>
                      </a:r>
                      <a:endParaRPr lang="en-US" altLang="zh-TW" sz="1600" b="0"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1</a:t>
                      </a:r>
                      <a:endParaRPr lang="en-US" altLang="zh-TW" sz="1600" b="0"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4</a:t>
                      </a:r>
                      <a:endParaRPr lang="en-US" altLang="zh-TW" sz="1600" b="0"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2022537682"/>
                  </a:ext>
                </a:extLst>
              </a:tr>
              <a:tr h="370235">
                <a:tc>
                  <a:txBody>
                    <a:bodyPr/>
                    <a:lstStyle/>
                    <a:p>
                      <a:pPr algn="l" fontAlgn="ctr"/>
                      <a:r>
                        <a:rPr lang="zh-TW" altLang="en-US" sz="1600" u="none" strike="noStrike" dirty="0">
                          <a:effectLst/>
                        </a:rPr>
                        <a:t>實際申請育嬰留停之員工</a:t>
                      </a:r>
                      <a:r>
                        <a:rPr lang="en-US" altLang="zh-TW" sz="1600" u="none" strike="noStrike" dirty="0">
                          <a:effectLst/>
                        </a:rPr>
                        <a:t>(B)</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600" u="none" strike="noStrike">
                          <a:effectLst/>
                        </a:rPr>
                        <a:t>0</a:t>
                      </a:r>
                      <a:endParaRPr lang="en-US" altLang="zh-TW" sz="1600" b="0"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1</a:t>
                      </a:r>
                      <a:endParaRPr lang="en-US" altLang="zh-TW" sz="1600" b="0"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1</a:t>
                      </a:r>
                      <a:endParaRPr lang="en-US" altLang="zh-TW" sz="1600" b="0"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2535518452"/>
                  </a:ext>
                </a:extLst>
              </a:tr>
              <a:tr h="343882">
                <a:tc>
                  <a:txBody>
                    <a:bodyPr/>
                    <a:lstStyle/>
                    <a:p>
                      <a:pPr algn="l" fontAlgn="ctr"/>
                      <a:r>
                        <a:rPr lang="zh-TW" altLang="en-US" sz="1600" u="none" strike="noStrike" dirty="0">
                          <a:effectLst/>
                        </a:rPr>
                        <a:t>育嬰留停復職</a:t>
                      </a:r>
                      <a:r>
                        <a:rPr lang="en-US" altLang="zh-TW" sz="1600" u="none" strike="noStrike" dirty="0">
                          <a:effectLst/>
                        </a:rPr>
                        <a:t>(C)</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600" u="none" strike="noStrike" dirty="0">
                          <a:effectLst/>
                        </a:rPr>
                        <a:t>0</a:t>
                      </a:r>
                      <a:endParaRPr lang="en-US" altLang="zh-TW"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1</a:t>
                      </a:r>
                      <a:endParaRPr lang="en-US" altLang="zh-TW" sz="1600" b="0"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1</a:t>
                      </a:r>
                      <a:endParaRPr lang="en-US" altLang="zh-TW" sz="1600" b="0"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2383885458"/>
                  </a:ext>
                </a:extLst>
              </a:tr>
              <a:tr h="343882">
                <a:tc>
                  <a:txBody>
                    <a:bodyPr/>
                    <a:lstStyle/>
                    <a:p>
                      <a:pPr algn="l" fontAlgn="ctr"/>
                      <a:r>
                        <a:rPr lang="zh-TW" altLang="en-US" sz="1600" u="none" strike="noStrike" dirty="0">
                          <a:effectLst/>
                        </a:rPr>
                        <a:t>尚在育嬰留停中</a:t>
                      </a:r>
                      <a:r>
                        <a:rPr lang="en-US" altLang="zh-TW" sz="1600" u="none" strike="noStrike" dirty="0">
                          <a:effectLst/>
                        </a:rPr>
                        <a:t>(D)</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600" u="none" strike="noStrike" dirty="0">
                          <a:effectLst/>
                        </a:rPr>
                        <a:t>0</a:t>
                      </a:r>
                      <a:endParaRPr lang="en-US" altLang="zh-TW"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0</a:t>
                      </a:r>
                      <a:endParaRPr lang="en-US" altLang="zh-TW" sz="1600" b="0"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0</a:t>
                      </a:r>
                      <a:endParaRPr lang="en-US" altLang="zh-TW" sz="1600" b="0"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2142287211"/>
                  </a:ext>
                </a:extLst>
              </a:tr>
              <a:tr h="343882">
                <a:tc>
                  <a:txBody>
                    <a:bodyPr/>
                    <a:lstStyle/>
                    <a:p>
                      <a:pPr algn="l" fontAlgn="ctr"/>
                      <a:r>
                        <a:rPr lang="zh-TW" altLang="en-US" sz="1600" u="none" strike="noStrike" dirty="0">
                          <a:effectLst/>
                        </a:rPr>
                        <a:t>申請育嬰留停率</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600" u="none" strike="noStrike" dirty="0">
                          <a:effectLst/>
                        </a:rPr>
                        <a:t>0%</a:t>
                      </a:r>
                      <a:endParaRPr lang="en-US" altLang="zh-TW"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100%</a:t>
                      </a:r>
                      <a:endParaRPr lang="en-US" altLang="zh-TW" sz="1600" b="0"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en-US" altLang="zh-TW" sz="1600" u="none" strike="noStrike">
                          <a:effectLst/>
                        </a:rPr>
                        <a:t>25%</a:t>
                      </a:r>
                      <a:endParaRPr lang="en-US" altLang="zh-TW" sz="1600" b="0"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621301804"/>
                  </a:ext>
                </a:extLst>
              </a:tr>
              <a:tr h="343882">
                <a:tc>
                  <a:txBody>
                    <a:bodyPr/>
                    <a:lstStyle/>
                    <a:p>
                      <a:pPr algn="l" fontAlgn="ctr"/>
                      <a:r>
                        <a:rPr lang="zh-TW" altLang="en-US" sz="1600" u="none" strike="noStrike" dirty="0">
                          <a:effectLst/>
                        </a:rPr>
                        <a:t>復職率</a:t>
                      </a:r>
                      <a:r>
                        <a:rPr lang="en-US" altLang="zh-TW" sz="1600" u="none" strike="noStrike" dirty="0">
                          <a:effectLst/>
                        </a:rPr>
                        <a:t>(</a:t>
                      </a:r>
                      <a:r>
                        <a:rPr lang="en-US" sz="1600" u="none" strike="noStrike" dirty="0">
                          <a:effectLst/>
                        </a:rPr>
                        <a:t>C/B)</a:t>
                      </a:r>
                      <a:endParaRPr 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600" u="none" strike="noStrike" dirty="0">
                          <a:effectLst/>
                        </a:rPr>
                        <a:t>0%</a:t>
                      </a:r>
                      <a:endParaRPr lang="en-US" altLang="zh-TW"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en-US" altLang="zh-TW" sz="1600" u="none" strike="noStrike" dirty="0">
                          <a:effectLst/>
                        </a:rPr>
                        <a:t>100%</a:t>
                      </a:r>
                      <a:endParaRPr lang="en-US" altLang="zh-TW"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en-US" altLang="zh-TW" sz="1600" u="none" strike="noStrike" dirty="0">
                          <a:effectLst/>
                        </a:rPr>
                        <a:t>100%</a:t>
                      </a:r>
                      <a:endParaRPr lang="en-US" altLang="zh-TW"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2377175740"/>
                  </a:ext>
                </a:extLst>
              </a:tr>
            </a:tbl>
          </a:graphicData>
        </a:graphic>
      </p:graphicFrame>
    </p:spTree>
    <p:extLst>
      <p:ext uri="{BB962C8B-B14F-4D97-AF65-F5344CB8AC3E}">
        <p14:creationId xmlns:p14="http://schemas.microsoft.com/office/powerpoint/2010/main" val="34043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76C5403-CDDB-400A-B41D-B1E58FE08B26}"/>
              </a:ext>
            </a:extLst>
          </p:cNvPr>
          <p:cNvSpPr/>
          <p:nvPr/>
        </p:nvSpPr>
        <p:spPr>
          <a:xfrm>
            <a:off x="3657600" y="883146"/>
            <a:ext cx="7315200" cy="6463308"/>
          </a:xfrm>
          <a:prstGeom prst="rect">
            <a:avLst/>
          </a:prstGeom>
        </p:spPr>
        <p:txBody>
          <a:bodyPr>
            <a:spAutoFit/>
          </a:bodyPr>
          <a:lstStyle/>
          <a:p>
            <a:pPr>
              <a:spcAft>
                <a:spcPts val="0"/>
              </a:spcAft>
            </a:pPr>
            <a:r>
              <a:rPr lang="zh-TW" altLang="zh-TW" kern="0" dirty="0">
                <a:solidFill>
                  <a:srgbClr val="333333"/>
                </a:solidFill>
                <a:latin typeface="Verdana" panose="020B0604030504040204" pitchFamily="34" charset="0"/>
                <a:cs typeface="新細明體" panose="02020500000000000000" pitchFamily="18" charset="-120"/>
              </a:rPr>
              <a:t>人權保護</a:t>
            </a:r>
            <a:r>
              <a:rPr lang="en-US" altLang="zh-TW" kern="0" dirty="0">
                <a:solidFill>
                  <a:srgbClr val="333333"/>
                </a:solidFill>
                <a:latin typeface="Verdana" panose="020B0604030504040204" pitchFamily="34" charset="0"/>
                <a:cs typeface="新細明體" panose="02020500000000000000" pitchFamily="18" charset="-120"/>
              </a:rPr>
              <a:t> (GRI 2-7</a:t>
            </a:r>
            <a:r>
              <a:rPr lang="zh-TW" altLang="zh-TW" kern="0" dirty="0">
                <a:solidFill>
                  <a:srgbClr val="333333"/>
                </a:solidFill>
                <a:latin typeface="Verdana" panose="020B0604030504040204" pitchFamily="34" charset="0"/>
                <a:cs typeface="新細明體" panose="02020500000000000000" pitchFamily="18" charset="-120"/>
              </a:rPr>
              <a:t>、</a:t>
            </a:r>
            <a:r>
              <a:rPr lang="en-US" altLang="zh-TW" kern="0" dirty="0">
                <a:solidFill>
                  <a:srgbClr val="333333"/>
                </a:solidFill>
                <a:latin typeface="Verdana" panose="020B0604030504040204" pitchFamily="34" charset="0"/>
                <a:cs typeface="新細明體" panose="02020500000000000000" pitchFamily="18" charset="-120"/>
              </a:rPr>
              <a:t>2-23</a:t>
            </a:r>
            <a:r>
              <a:rPr lang="zh-TW" altLang="zh-TW" kern="0" dirty="0">
                <a:solidFill>
                  <a:srgbClr val="333333"/>
                </a:solidFill>
                <a:latin typeface="Verdana" panose="020B0604030504040204" pitchFamily="34" charset="0"/>
                <a:cs typeface="新細明體" panose="02020500000000000000" pitchFamily="18" charset="-120"/>
              </a:rPr>
              <a:t>、</a:t>
            </a:r>
            <a:r>
              <a:rPr lang="en-US" altLang="zh-TW" kern="0" dirty="0">
                <a:solidFill>
                  <a:srgbClr val="333333"/>
                </a:solidFill>
                <a:latin typeface="Verdana" panose="020B0604030504040204" pitchFamily="34" charset="0"/>
                <a:cs typeface="新細明體" panose="02020500000000000000" pitchFamily="18" charset="-120"/>
              </a:rPr>
              <a:t>2-24)</a:t>
            </a:r>
            <a:endParaRPr lang="zh-TW" altLang="zh-TW" sz="1600" kern="100" dirty="0">
              <a:latin typeface="Times New Roman" panose="02020603050405020304" pitchFamily="18" charset="0"/>
            </a:endParaRPr>
          </a:p>
          <a:p>
            <a:pPr>
              <a:spcAft>
                <a:spcPts val="0"/>
              </a:spcAft>
            </a:pPr>
            <a:r>
              <a:rPr lang="en-US" altLang="zh-TW" kern="0" dirty="0">
                <a:solidFill>
                  <a:srgbClr val="333333"/>
                </a:solidFill>
                <a:latin typeface="Verdana" panose="020B0604030504040204" pitchFamily="34" charset="0"/>
                <a:cs typeface="新細明體" panose="02020500000000000000" pitchFamily="18" charset="-120"/>
              </a:rPr>
              <a:t> </a:t>
            </a:r>
            <a:r>
              <a:rPr lang="zh-TW" altLang="zh-TW" kern="0" dirty="0">
                <a:solidFill>
                  <a:srgbClr val="333333"/>
                </a:solidFill>
                <a:latin typeface="Verdana" panose="020B0604030504040204" pitchFamily="34" charset="0"/>
                <a:cs typeface="新細明體" panose="02020500000000000000" pitchFamily="18" charset="-120"/>
              </a:rPr>
              <a:t>一、人權政策</a:t>
            </a:r>
            <a:r>
              <a:rPr lang="en-US" altLang="zh-TW" kern="0" dirty="0">
                <a:solidFill>
                  <a:srgbClr val="333333"/>
                </a:solidFill>
                <a:latin typeface="Verdana" panose="020B0604030504040204" pitchFamily="34" charset="0"/>
                <a:cs typeface="新細明體" panose="02020500000000000000" pitchFamily="18" charset="-120"/>
              </a:rPr>
              <a:t> :</a:t>
            </a:r>
            <a:br>
              <a:rPr lang="en-US" altLang="zh-TW" kern="0" dirty="0">
                <a:solidFill>
                  <a:srgbClr val="333333"/>
                </a:solidFill>
                <a:latin typeface="Verdana" panose="020B0604030504040204" pitchFamily="34" charset="0"/>
                <a:cs typeface="新細明體" panose="02020500000000000000" pitchFamily="18" charset="-120"/>
              </a:rPr>
            </a:br>
            <a:r>
              <a:rPr lang="zh-TW" altLang="zh-TW" kern="0" dirty="0">
                <a:solidFill>
                  <a:srgbClr val="333333"/>
                </a:solidFill>
                <a:latin typeface="Verdana" panose="020B0604030504040204" pitchFamily="34" charset="0"/>
                <a:cs typeface="新細明體" panose="02020500000000000000" pitchFamily="18" charset="-120"/>
              </a:rPr>
              <a:t>依據《聯合國全球盟約》、《聯合國世界人權宣言》及《國際勞工組織工作基本原則與權利宣言》等各項國際人權公約所揭橥之人權保護精神與基本原則</a:t>
            </a:r>
            <a:r>
              <a:rPr lang="zh-TW" altLang="zh-TW" kern="0" dirty="0">
                <a:solidFill>
                  <a:srgbClr val="000000"/>
                </a:solidFill>
                <a:latin typeface="Verdana" panose="020B0604030504040204" pitchFamily="34" charset="0"/>
                <a:cs typeface="新細明體" panose="02020500000000000000" pitchFamily="18" charset="-120"/>
              </a:rPr>
              <a:t>，已訂定本公司人權政策。</a:t>
            </a:r>
            <a:endParaRPr lang="zh-TW" altLang="zh-TW" sz="1600" kern="100" dirty="0">
              <a:latin typeface="Times New Roman" panose="02020603050405020304" pitchFamily="18" charset="0"/>
            </a:endParaRPr>
          </a:p>
          <a:p>
            <a:pPr>
              <a:spcAft>
                <a:spcPts val="0"/>
              </a:spcAft>
            </a:pPr>
            <a:r>
              <a:rPr lang="zh-TW" altLang="zh-TW" kern="0" dirty="0">
                <a:solidFill>
                  <a:srgbClr val="333333"/>
                </a:solidFill>
                <a:latin typeface="Verdana" panose="020B0604030504040204" pitchFamily="34" charset="0"/>
                <a:cs typeface="新細明體" panose="02020500000000000000" pitchFamily="18" charset="-120"/>
              </a:rPr>
              <a:t>二、人權風險減緩措施</a:t>
            </a:r>
            <a:br>
              <a:rPr lang="en-US" altLang="zh-TW" kern="0" dirty="0">
                <a:solidFill>
                  <a:srgbClr val="333333"/>
                </a:solidFill>
                <a:latin typeface="Verdana" panose="020B0604030504040204" pitchFamily="34" charset="0"/>
                <a:cs typeface="新細明體" panose="02020500000000000000" pitchFamily="18" charset="-120"/>
              </a:rPr>
            </a:br>
            <a:r>
              <a:rPr lang="zh-TW" altLang="zh-TW" kern="0" dirty="0">
                <a:solidFill>
                  <a:srgbClr val="333333"/>
                </a:solidFill>
                <a:latin typeface="Verdana" panose="020B0604030504040204" pitchFamily="34" charset="0"/>
                <a:cs typeface="新細明體" panose="02020500000000000000" pitchFamily="18" charset="-120"/>
              </a:rPr>
              <a:t>本公司承諾合理確保員工與工作環境的安全、人員受到尊重並具有尊嚴、營運促進環保並遵守法規及道德。為體現此一承諾，除以誠信為本，在合法基礎上尊重員工，並指派專人依法落實員工職安衛作業，除持續宣導輔以教育將人權政策落實到日常外，並建立合理申訴管道。</a:t>
            </a:r>
            <a:endParaRPr lang="zh-TW" altLang="zh-TW" sz="1600" kern="100" dirty="0">
              <a:latin typeface="Times New Roman" panose="02020603050405020304" pitchFamily="18" charset="0"/>
            </a:endParaRPr>
          </a:p>
          <a:p>
            <a:pPr>
              <a:spcAft>
                <a:spcPts val="0"/>
              </a:spcAft>
            </a:pPr>
            <a:r>
              <a:rPr lang="zh-TW" altLang="zh-TW" kern="0" dirty="0">
                <a:solidFill>
                  <a:srgbClr val="333333"/>
                </a:solidFill>
                <a:latin typeface="Verdana" panose="020B0604030504040204" pitchFamily="34" charset="0"/>
                <a:cs typeface="新細明體" panose="02020500000000000000" pitchFamily="18" charset="-120"/>
              </a:rPr>
              <a:t>三、人權關注事項與做法</a:t>
            </a:r>
            <a:endParaRPr lang="zh-TW" altLang="zh-TW" sz="1600" kern="100" dirty="0">
              <a:latin typeface="Times New Roman" panose="02020603050405020304" pitchFamily="18" charset="0"/>
            </a:endParaRPr>
          </a:p>
          <a:p>
            <a:pPr>
              <a:spcAft>
                <a:spcPts val="0"/>
              </a:spcAft>
            </a:pPr>
            <a:r>
              <a:rPr lang="en-US" altLang="zh-TW" kern="0" dirty="0">
                <a:solidFill>
                  <a:srgbClr val="333333"/>
                </a:solidFill>
                <a:latin typeface="Verdana" panose="020B0604030504040204" pitchFamily="34" charset="0"/>
                <a:cs typeface="新細明體" panose="02020500000000000000" pitchFamily="18" charset="-120"/>
              </a:rPr>
              <a:t>1. </a:t>
            </a:r>
            <a:r>
              <a:rPr lang="zh-TW" altLang="zh-TW" kern="0" dirty="0">
                <a:solidFill>
                  <a:srgbClr val="333333"/>
                </a:solidFill>
                <a:latin typeface="Verdana" panose="020B0604030504040204" pitchFamily="34" charset="0"/>
                <a:cs typeface="新細明體" panose="02020500000000000000" pitchFamily="18" charset="-120"/>
              </a:rPr>
              <a:t>提供公平的工作環境：不因個人性別、種族、社經地位、國籍、年齡、婚姻、家庭狀況、語言、宗教、黨派、外貌身高、身心障礙等，有任何不公平及差別待遇。</a:t>
            </a:r>
            <a:endParaRPr lang="zh-TW" altLang="zh-TW" sz="1600" kern="100" dirty="0">
              <a:latin typeface="Times New Roman" panose="02020603050405020304" pitchFamily="18" charset="0"/>
            </a:endParaRPr>
          </a:p>
          <a:p>
            <a:pPr>
              <a:spcAft>
                <a:spcPts val="0"/>
              </a:spcAft>
            </a:pPr>
            <a:r>
              <a:rPr lang="en-US" altLang="zh-TW" kern="0" dirty="0">
                <a:solidFill>
                  <a:srgbClr val="333333"/>
                </a:solidFill>
                <a:latin typeface="Verdana" panose="020B0604030504040204" pitchFamily="34" charset="0"/>
                <a:cs typeface="新細明體" panose="02020500000000000000" pitchFamily="18" charset="-120"/>
              </a:rPr>
              <a:t>2. </a:t>
            </a:r>
            <a:r>
              <a:rPr lang="zh-TW" altLang="zh-TW" kern="0" dirty="0">
                <a:solidFill>
                  <a:srgbClr val="333333"/>
                </a:solidFill>
                <a:latin typeface="Verdana" panose="020B0604030504040204" pitchFamily="34" charset="0"/>
                <a:cs typeface="新細明體" panose="02020500000000000000" pitchFamily="18" charset="-120"/>
              </a:rPr>
              <a:t>提供安全的工作環境：本公司重視員工安全與健康之工作環境，設置職業安全衛生管理組織，以持續改善工作環境與衛生條件，致力降低職業災害之風險及保障員工之身心健康。</a:t>
            </a:r>
            <a:endParaRPr lang="zh-TW" altLang="zh-TW" sz="1600" kern="100" dirty="0">
              <a:latin typeface="Times New Roman" panose="02020603050405020304" pitchFamily="18" charset="0"/>
            </a:endParaRPr>
          </a:p>
          <a:p>
            <a:pPr>
              <a:spcAft>
                <a:spcPts val="0"/>
              </a:spcAft>
            </a:pPr>
            <a:r>
              <a:rPr lang="en-US" altLang="zh-TW" kern="0" dirty="0">
                <a:solidFill>
                  <a:srgbClr val="333333"/>
                </a:solidFill>
                <a:latin typeface="Verdana" panose="020B0604030504040204" pitchFamily="34" charset="0"/>
                <a:cs typeface="新細明體" panose="02020500000000000000" pitchFamily="18" charset="-120"/>
              </a:rPr>
              <a:t>3. </a:t>
            </a:r>
            <a:r>
              <a:rPr lang="zh-TW" altLang="zh-TW" kern="0" dirty="0">
                <a:solidFill>
                  <a:srgbClr val="333333"/>
                </a:solidFill>
                <a:latin typeface="Verdana" panose="020B0604030504040204" pitchFamily="34" charset="0"/>
                <a:cs typeface="新細明體" panose="02020500000000000000" pitchFamily="18" charset="-120"/>
              </a:rPr>
              <a:t>尊重職場人權：本公司遵循政府勞動法規</a:t>
            </a:r>
            <a:r>
              <a:rPr lang="en-US" altLang="zh-TW" kern="0" dirty="0">
                <a:solidFill>
                  <a:srgbClr val="333333"/>
                </a:solidFill>
                <a:latin typeface="Verdana" panose="020B0604030504040204" pitchFamily="34" charset="0"/>
                <a:cs typeface="新細明體" panose="02020500000000000000" pitchFamily="18" charset="-120"/>
              </a:rPr>
              <a:t>,</a:t>
            </a:r>
            <a:r>
              <a:rPr lang="zh-TW" altLang="zh-TW" kern="0" dirty="0">
                <a:solidFill>
                  <a:srgbClr val="333333"/>
                </a:solidFill>
                <a:latin typeface="Verdana" panose="020B0604030504040204" pitchFamily="34" charset="0"/>
                <a:cs typeface="新細明體" panose="02020500000000000000" pitchFamily="18" charset="-120"/>
              </a:rPr>
              <a:t>不雇用童工、關心及管理員工出勤狀況，不強迫勞動。</a:t>
            </a:r>
            <a:br>
              <a:rPr lang="en-US" altLang="zh-TW" kern="0" dirty="0">
                <a:solidFill>
                  <a:srgbClr val="333333"/>
                </a:solidFill>
                <a:latin typeface="Verdana" panose="020B0604030504040204" pitchFamily="34" charset="0"/>
                <a:cs typeface="新細明體" panose="02020500000000000000" pitchFamily="18" charset="-120"/>
              </a:rPr>
            </a:br>
            <a:r>
              <a:rPr lang="zh-TW" altLang="zh-TW" kern="0" dirty="0">
                <a:solidFill>
                  <a:srgbClr val="333333"/>
                </a:solidFill>
                <a:latin typeface="Verdana" panose="020B0604030504040204" pitchFamily="34" charset="0"/>
                <a:cs typeface="新細明體" panose="02020500000000000000" pitchFamily="18" charset="-120"/>
              </a:rPr>
              <a:t>本公司提供員工暢通的溝通管道</a:t>
            </a:r>
            <a:r>
              <a:rPr lang="en-US" altLang="zh-TW" kern="0" dirty="0">
                <a:solidFill>
                  <a:srgbClr val="333333"/>
                </a:solidFill>
                <a:latin typeface="Verdana" panose="020B0604030504040204" pitchFamily="34" charset="0"/>
                <a:cs typeface="新細明體" panose="02020500000000000000" pitchFamily="18" charset="-120"/>
              </a:rPr>
              <a:t>,</a:t>
            </a:r>
            <a:r>
              <a:rPr lang="zh-TW" altLang="zh-TW" kern="0" dirty="0">
                <a:solidFill>
                  <a:srgbClr val="333333"/>
                </a:solidFill>
                <a:latin typeface="Verdana" panose="020B0604030504040204" pitchFamily="34" charset="0"/>
                <a:cs typeface="新細明體" panose="02020500000000000000" pitchFamily="18" charset="-120"/>
              </a:rPr>
              <a:t>建構勞資關係和諧的職場環境。</a:t>
            </a:r>
            <a:endParaRPr lang="zh-TW" altLang="zh-TW" sz="1600" kern="100" dirty="0">
              <a:latin typeface="Times New Roman" panose="02020603050405020304" pitchFamily="18" charset="0"/>
            </a:endParaRPr>
          </a:p>
          <a:p>
            <a:r>
              <a:rPr lang="en-US" altLang="zh-TW" dirty="0">
                <a:solidFill>
                  <a:srgbClr val="333333"/>
                </a:solidFill>
                <a:latin typeface="Verdana" panose="020B0604030504040204" pitchFamily="34" charset="0"/>
                <a:cs typeface="新細明體" panose="02020500000000000000" pitchFamily="18" charset="-120"/>
              </a:rPr>
              <a:t>4. </a:t>
            </a:r>
            <a:r>
              <a:rPr lang="zh-TW" altLang="zh-TW" dirty="0">
                <a:solidFill>
                  <a:srgbClr val="333333"/>
                </a:solidFill>
                <a:latin typeface="Verdana" panose="020B0604030504040204" pitchFamily="34" charset="0"/>
                <a:cs typeface="新細明體" panose="02020500000000000000" pitchFamily="18" charset="-120"/>
              </a:rPr>
              <a:t>落實資訊安全：為尊重各利害關係人之隱私權，保障個人資料的蒐集及合法使用。本公司建置完善之資訊安全管理機制，以管控資料存取及防護資料外洩。</a:t>
            </a:r>
            <a:endParaRPr lang="zh-TW" altLang="en-US" dirty="0"/>
          </a:p>
        </p:txBody>
      </p:sp>
    </p:spTree>
    <p:extLst>
      <p:ext uri="{BB962C8B-B14F-4D97-AF65-F5344CB8AC3E}">
        <p14:creationId xmlns:p14="http://schemas.microsoft.com/office/powerpoint/2010/main" val="3534709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A5D8FB3-E675-4592-BF96-E31B804BA7F0}"/>
              </a:ext>
            </a:extLst>
          </p:cNvPr>
          <p:cNvSpPr/>
          <p:nvPr/>
        </p:nvSpPr>
        <p:spPr>
          <a:xfrm>
            <a:off x="3657600" y="1021646"/>
            <a:ext cx="7315200" cy="6186309"/>
          </a:xfrm>
          <a:prstGeom prst="rect">
            <a:avLst/>
          </a:prstGeom>
        </p:spPr>
        <p:txBody>
          <a:bodyPr>
            <a:spAutoFit/>
          </a:bodyPr>
          <a:lstStyle/>
          <a:p>
            <a:pPr>
              <a:spcAft>
                <a:spcPts val="0"/>
              </a:spcAft>
            </a:pPr>
            <a:r>
              <a:rPr lang="zh-TW" altLang="zh-TW" kern="0" dirty="0">
                <a:solidFill>
                  <a:srgbClr val="333333"/>
                </a:solidFill>
                <a:latin typeface="Verdana" panose="020B0604030504040204" pitchFamily="34" charset="0"/>
                <a:cs typeface="新細明體" panose="02020500000000000000" pitchFamily="18" charset="-120"/>
              </a:rPr>
              <a:t>四、人權保障訓練作法</a:t>
            </a:r>
            <a:br>
              <a:rPr lang="en-US" altLang="zh-TW" kern="0" dirty="0">
                <a:solidFill>
                  <a:srgbClr val="333333"/>
                </a:solidFill>
                <a:latin typeface="Verdana" panose="020B0604030504040204" pitchFamily="34" charset="0"/>
                <a:cs typeface="新細明體" panose="02020500000000000000" pitchFamily="18" charset="-120"/>
              </a:rPr>
            </a:br>
            <a:r>
              <a:rPr lang="en-US" altLang="zh-TW" kern="0" dirty="0">
                <a:solidFill>
                  <a:srgbClr val="333333"/>
                </a:solidFill>
                <a:latin typeface="Verdana" panose="020B0604030504040204" pitchFamily="34" charset="0"/>
                <a:cs typeface="新細明體" panose="02020500000000000000" pitchFamily="18" charset="-120"/>
              </a:rPr>
              <a:t>1.</a:t>
            </a:r>
            <a:r>
              <a:rPr lang="zh-TW" altLang="zh-TW" kern="0" dirty="0">
                <a:solidFill>
                  <a:srgbClr val="333333"/>
                </a:solidFill>
                <a:latin typeface="Verdana" panose="020B0604030504040204" pitchFamily="34" charset="0"/>
                <a:cs typeface="新細明體" panose="02020500000000000000" pitchFamily="18" charset="-120"/>
              </a:rPr>
              <a:t>新人訓練</a:t>
            </a:r>
            <a:br>
              <a:rPr lang="en-US" altLang="zh-TW" kern="0" dirty="0">
                <a:solidFill>
                  <a:srgbClr val="333333"/>
                </a:solidFill>
                <a:latin typeface="Verdana" panose="020B0604030504040204" pitchFamily="34" charset="0"/>
                <a:cs typeface="新細明體" panose="02020500000000000000" pitchFamily="18" charset="-120"/>
              </a:rPr>
            </a:br>
            <a:r>
              <a:rPr lang="zh-TW" altLang="zh-TW" kern="0" dirty="0">
                <a:solidFill>
                  <a:srgbClr val="333333"/>
                </a:solidFill>
                <a:latin typeface="Verdana" panose="020B0604030504040204" pitchFamily="34" charset="0"/>
                <a:cs typeface="新細明體" panose="02020500000000000000" pitchFamily="18" charset="-120"/>
              </a:rPr>
              <a:t>到職時即進行相關法遵宣導之新人教育訓練，內容包含：性騷擾防治、反歧視、反騷擾、推行工時管理、保障人道待遇等。</a:t>
            </a:r>
            <a:endParaRPr lang="zh-TW" altLang="zh-TW" sz="1600" kern="100" dirty="0">
              <a:latin typeface="Times New Roman" panose="02020603050405020304" pitchFamily="18" charset="0"/>
            </a:endParaRPr>
          </a:p>
          <a:p>
            <a:pPr>
              <a:spcAft>
                <a:spcPts val="0"/>
              </a:spcAft>
            </a:pPr>
            <a:r>
              <a:rPr lang="en-US" altLang="zh-TW" kern="0" dirty="0">
                <a:solidFill>
                  <a:srgbClr val="333333"/>
                </a:solidFill>
                <a:latin typeface="Verdana" panose="020B0604030504040204" pitchFamily="34" charset="0"/>
                <a:cs typeface="新細明體" panose="02020500000000000000" pitchFamily="18" charset="-120"/>
              </a:rPr>
              <a:t>2.</a:t>
            </a:r>
            <a:r>
              <a:rPr lang="zh-TW" altLang="zh-TW" kern="0" dirty="0">
                <a:solidFill>
                  <a:srgbClr val="333333"/>
                </a:solidFill>
                <a:latin typeface="Verdana" panose="020B0604030504040204" pitchFamily="34" charset="0"/>
                <a:cs typeface="新細明體" panose="02020500000000000000" pitchFamily="18" charset="-120"/>
              </a:rPr>
              <a:t>預防職場暴力</a:t>
            </a:r>
            <a:br>
              <a:rPr lang="en-US" altLang="zh-TW" kern="0" dirty="0">
                <a:solidFill>
                  <a:srgbClr val="333333"/>
                </a:solidFill>
                <a:latin typeface="Verdana" panose="020B0604030504040204" pitchFamily="34" charset="0"/>
                <a:cs typeface="新細明體" panose="02020500000000000000" pitchFamily="18" charset="-120"/>
              </a:rPr>
            </a:br>
            <a:r>
              <a:rPr lang="zh-TW" altLang="zh-TW" kern="0" dirty="0">
                <a:solidFill>
                  <a:srgbClr val="333333"/>
                </a:solidFill>
                <a:latin typeface="Verdana" panose="020B0604030504040204" pitchFamily="34" charset="0"/>
                <a:cs typeface="新細明體" panose="02020500000000000000" pitchFamily="18" charset="-120"/>
              </a:rPr>
              <a:t>透過宣導及公告使員工了解於執行職務過程中有責任協助確保職場無不法侵害之發生，並揭露申訴專線，共同營造友善之工作環境。</a:t>
            </a:r>
            <a:endParaRPr lang="zh-TW" altLang="zh-TW" sz="1600" kern="100" dirty="0">
              <a:latin typeface="Times New Roman" panose="02020603050405020304" pitchFamily="18" charset="0"/>
            </a:endParaRPr>
          </a:p>
          <a:p>
            <a:pPr>
              <a:spcAft>
                <a:spcPts val="0"/>
              </a:spcAft>
            </a:pPr>
            <a:r>
              <a:rPr lang="en-US" altLang="zh-TW" kern="0" dirty="0">
                <a:solidFill>
                  <a:srgbClr val="333333"/>
                </a:solidFill>
                <a:latin typeface="Verdana" panose="020B0604030504040204" pitchFamily="34" charset="0"/>
                <a:cs typeface="新細明體" panose="02020500000000000000" pitchFamily="18" charset="-120"/>
              </a:rPr>
              <a:t>3.</a:t>
            </a:r>
            <a:r>
              <a:rPr lang="zh-TW" altLang="zh-TW" kern="0" dirty="0">
                <a:solidFill>
                  <a:srgbClr val="333333"/>
                </a:solidFill>
                <a:latin typeface="Verdana" panose="020B0604030504040204" pitchFamily="34" charset="0"/>
                <a:cs typeface="新細明體" panose="02020500000000000000" pitchFamily="18" charset="-120"/>
              </a:rPr>
              <a:t>職業安全系列訓練</a:t>
            </a:r>
            <a:br>
              <a:rPr lang="en-US" altLang="zh-TW" kern="0" dirty="0">
                <a:solidFill>
                  <a:srgbClr val="333333"/>
                </a:solidFill>
                <a:latin typeface="Verdana" panose="020B0604030504040204" pitchFamily="34" charset="0"/>
                <a:cs typeface="新細明體" panose="02020500000000000000" pitchFamily="18" charset="-120"/>
              </a:rPr>
            </a:br>
            <a:r>
              <a:rPr lang="zh-TW" altLang="zh-TW" kern="0" dirty="0">
                <a:solidFill>
                  <a:srgbClr val="333333"/>
                </a:solidFill>
                <a:latin typeface="Verdana" panose="020B0604030504040204" pitchFamily="34" charset="0"/>
                <a:cs typeface="新細明體" panose="02020500000000000000" pitchFamily="18" charset="-120"/>
              </a:rPr>
              <a:t>內容包含：安全衛生教育訓練、消防安全訓練、緊急應變、急救訓練、健康促進等</a:t>
            </a:r>
            <a:endParaRPr lang="zh-TW" altLang="zh-TW" sz="1600" kern="100" dirty="0">
              <a:latin typeface="Times New Roman" panose="02020603050405020304" pitchFamily="18" charset="0"/>
            </a:endParaRPr>
          </a:p>
          <a:p>
            <a:pPr>
              <a:spcAft>
                <a:spcPts val="0"/>
              </a:spcAft>
            </a:pPr>
            <a:r>
              <a:rPr lang="en-US" altLang="zh-TW" kern="0" dirty="0">
                <a:solidFill>
                  <a:srgbClr val="333333"/>
                </a:solidFill>
                <a:latin typeface="Verdana" panose="020B0604030504040204" pitchFamily="34" charset="0"/>
                <a:cs typeface="新細明體" panose="02020500000000000000" pitchFamily="18" charset="-120"/>
              </a:rPr>
              <a:t>4.</a:t>
            </a:r>
            <a:r>
              <a:rPr lang="zh-TW" altLang="zh-TW" kern="0" dirty="0">
                <a:solidFill>
                  <a:srgbClr val="333333"/>
                </a:solidFill>
                <a:latin typeface="Verdana" panose="020B0604030504040204" pitchFamily="34" charset="0"/>
                <a:cs typeface="新細明體" panose="02020500000000000000" pitchFamily="18" charset="-120"/>
              </a:rPr>
              <a:t>誠信道德宣導</a:t>
            </a:r>
            <a:br>
              <a:rPr lang="en-US" altLang="zh-TW" kern="0" dirty="0">
                <a:solidFill>
                  <a:srgbClr val="333333"/>
                </a:solidFill>
                <a:latin typeface="Verdana" panose="020B0604030504040204" pitchFamily="34" charset="0"/>
                <a:cs typeface="新細明體" panose="02020500000000000000" pitchFamily="18" charset="-120"/>
              </a:rPr>
            </a:br>
            <a:r>
              <a:rPr lang="zh-TW" altLang="zh-TW" kern="0" dirty="0">
                <a:solidFill>
                  <a:srgbClr val="333333"/>
                </a:solidFill>
                <a:latin typeface="Verdana" panose="020B0604030504040204" pitchFamily="34" charset="0"/>
                <a:cs typeface="新細明體" panose="02020500000000000000" pitchFamily="18" charset="-120"/>
              </a:rPr>
              <a:t>從日常行為與道的標準進行教育與宣導，以期提供一個健康正面的職場文化。</a:t>
            </a:r>
            <a:br>
              <a:rPr lang="en-US" altLang="zh-TW" kern="0" dirty="0">
                <a:solidFill>
                  <a:srgbClr val="333333"/>
                </a:solidFill>
                <a:latin typeface="Verdana" panose="020B0604030504040204" pitchFamily="34" charset="0"/>
                <a:cs typeface="新細明體" panose="02020500000000000000" pitchFamily="18" charset="-120"/>
              </a:rPr>
            </a:br>
            <a:r>
              <a:rPr lang="zh-TW" altLang="zh-TW" kern="0" dirty="0">
                <a:solidFill>
                  <a:srgbClr val="333333"/>
                </a:solidFill>
                <a:latin typeface="Verdana" panose="020B0604030504040204" pitchFamily="34" charset="0"/>
                <a:cs typeface="新細明體" panose="02020500000000000000" pitchFamily="18" charset="-120"/>
              </a:rPr>
              <a:t>本公司持續關注人權保障並落實進行相關訓練，以提高人權保障意識，降低相關風險發生的可能性。</a:t>
            </a:r>
            <a:endParaRPr lang="zh-TW" altLang="zh-TW" sz="1600" kern="100" dirty="0">
              <a:latin typeface="Times New Roman" panose="02020603050405020304" pitchFamily="18" charset="0"/>
            </a:endParaRPr>
          </a:p>
          <a:p>
            <a:r>
              <a:rPr lang="zh-TW" altLang="zh-TW" dirty="0">
                <a:solidFill>
                  <a:srgbClr val="333333"/>
                </a:solidFill>
                <a:latin typeface="Verdana" panose="020B0604030504040204" pitchFamily="34" charset="0"/>
                <a:cs typeface="新細明體" panose="02020500000000000000" pitchFamily="18" charset="-120"/>
              </a:rPr>
              <a:t>五、申訴制度</a:t>
            </a:r>
            <a:br>
              <a:rPr lang="en-US" altLang="zh-TW" dirty="0">
                <a:solidFill>
                  <a:srgbClr val="333333"/>
                </a:solidFill>
                <a:latin typeface="Verdana" panose="020B0604030504040204" pitchFamily="34" charset="0"/>
                <a:cs typeface="新細明體" panose="02020500000000000000" pitchFamily="18" charset="-120"/>
              </a:rPr>
            </a:br>
            <a:r>
              <a:rPr lang="zh-TW" altLang="zh-TW" dirty="0">
                <a:solidFill>
                  <a:srgbClr val="333333"/>
                </a:solidFill>
                <a:latin typeface="Verdana" panose="020B0604030504040204" pitchFamily="34" charset="0"/>
                <a:cs typeface="新細明體" panose="02020500000000000000" pitchFamily="18" charset="-120"/>
              </a:rPr>
              <a:t>本公司設有暢通之申訴管道，同仁於公司內部遇有各種問題，可透過公司之申訴管道向各級主管或人力資源處提出申訴。另為維護性別工作平等及提供職工、求職者免受性騷擾之工作及服務環境，設有性騷擾防治之專屬申訴信箱與電子郵箱。於申訴調查期間皆採保密方式處理，不洩漏申訴人之姓名或其他足資識別申訴人身分之相關資料，以保障申訴人。</a:t>
            </a:r>
            <a:r>
              <a:rPr lang="en-US" altLang="zh-TW" dirty="0">
                <a:solidFill>
                  <a:srgbClr val="333333"/>
                </a:solidFill>
                <a:latin typeface="Verdana" panose="020B0604030504040204" pitchFamily="34" charset="0"/>
                <a:cs typeface="新細明體" panose="02020500000000000000" pitchFamily="18" charset="-120"/>
              </a:rPr>
              <a:t> </a:t>
            </a:r>
            <a:endParaRPr lang="zh-TW" altLang="en-US" dirty="0"/>
          </a:p>
        </p:txBody>
      </p:sp>
    </p:spTree>
    <p:extLst>
      <p:ext uri="{BB962C8B-B14F-4D97-AF65-F5344CB8AC3E}">
        <p14:creationId xmlns:p14="http://schemas.microsoft.com/office/powerpoint/2010/main" val="3954053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898E2C-D7D8-4765-84DD-8947BEB84967}"/>
              </a:ext>
            </a:extLst>
          </p:cNvPr>
          <p:cNvSpPr/>
          <p:nvPr/>
        </p:nvSpPr>
        <p:spPr>
          <a:xfrm>
            <a:off x="1090246" y="437163"/>
            <a:ext cx="7315200" cy="3416320"/>
          </a:xfrm>
          <a:prstGeom prst="rect">
            <a:avLst/>
          </a:prstGeom>
        </p:spPr>
        <p:txBody>
          <a:bodyPr>
            <a:spAutoFit/>
          </a:bodyPr>
          <a:lstStyle/>
          <a:p>
            <a:pPr>
              <a:spcAft>
                <a:spcPts val="0"/>
              </a:spcAft>
            </a:pPr>
            <a:r>
              <a:rPr lang="zh-TW" altLang="zh-TW" b="1" kern="2600" dirty="0">
                <a:latin typeface="Arial" panose="020B0604020202020204" pitchFamily="34" charset="0"/>
                <a:cs typeface="Times New Roman" panose="02020603050405020304" pitchFamily="18" charset="0"/>
              </a:rPr>
              <a:t>環境永續行動 </a:t>
            </a:r>
          </a:p>
          <a:p>
            <a:pPr>
              <a:spcAft>
                <a:spcPts val="0"/>
              </a:spcAft>
            </a:pPr>
            <a:r>
              <a:rPr lang="en-US" altLang="zh-TW" b="1" kern="100" dirty="0">
                <a:latin typeface="Arial" panose="020B0604020202020204" pitchFamily="34" charset="0"/>
                <a:cs typeface="Times New Roman" panose="02020603050405020304" pitchFamily="18" charset="0"/>
              </a:rPr>
              <a:t>4-1. </a:t>
            </a:r>
            <a:r>
              <a:rPr lang="zh-TW" altLang="zh-TW" b="1" kern="100" dirty="0">
                <a:latin typeface="Arial" panose="020B0604020202020204" pitchFamily="34" charset="0"/>
                <a:cs typeface="Times New Roman" panose="02020603050405020304" pitchFamily="18" charset="0"/>
              </a:rPr>
              <a:t>環境永續政策</a:t>
            </a:r>
          </a:p>
          <a:p>
            <a:r>
              <a:rPr lang="zh-TW" altLang="zh-TW" kern="100" dirty="0">
                <a:solidFill>
                  <a:srgbClr val="333333"/>
                </a:solidFill>
                <a:latin typeface="Verdana" panose="020B0604030504040204" pitchFamily="34" charset="0"/>
                <a:cs typeface="Times New Roman" panose="02020603050405020304" pitchFamily="18" charset="0"/>
              </a:rPr>
              <a:t>環境永續政策</a:t>
            </a:r>
            <a:br>
              <a:rPr lang="en-US" altLang="zh-TW" kern="100" dirty="0">
                <a:solidFill>
                  <a:srgbClr val="333333"/>
                </a:solidFill>
                <a:latin typeface="Verdana" panose="020B0604030504040204" pitchFamily="34" charset="0"/>
                <a:cs typeface="Times New Roman" panose="02020603050405020304" pitchFamily="18" charset="0"/>
              </a:rPr>
            </a:br>
            <a:r>
              <a:rPr lang="zh-TW" altLang="zh-TW" kern="100" dirty="0">
                <a:solidFill>
                  <a:srgbClr val="333333"/>
                </a:solidFill>
                <a:latin typeface="Verdana" panose="020B0604030504040204" pitchFamily="34" charset="0"/>
                <a:cs typeface="Times New Roman" panose="02020603050405020304" pitchFamily="18" charset="0"/>
              </a:rPr>
              <a:t>本公司為資訊服務業，無工廠及相關製造機械，主要碳、水足跡及廢棄物皆為一般辦公產生。為做好環境保護工作，落實企業永續發展，本公司深信積極落實推動企業環保永續治理，為全體員工之共同使命與責任。本公司為專業系統整合服務業者，我們向所有員工、客戶、股東及社會大眾承諾，將用心落實環境保護與改善，透過全員參與減碳及減污、節約資源與能源，朝策略方針持續努力。</a:t>
            </a:r>
            <a:br>
              <a:rPr lang="en-US" altLang="zh-TW" kern="100" dirty="0">
                <a:solidFill>
                  <a:srgbClr val="333333"/>
                </a:solidFill>
                <a:latin typeface="Verdana" panose="020B0604030504040204" pitchFamily="34" charset="0"/>
                <a:cs typeface="Times New Roman" panose="02020603050405020304" pitchFamily="18" charset="0"/>
              </a:rPr>
            </a:br>
            <a:r>
              <a:rPr lang="zh-TW" altLang="zh-TW" kern="100" dirty="0">
                <a:solidFill>
                  <a:srgbClr val="333333"/>
                </a:solidFill>
                <a:latin typeface="Verdana" panose="020B0604030504040204" pitchFamily="34" charset="0"/>
                <a:cs typeface="Times New Roman" panose="02020603050405020304" pitchFamily="18" charset="0"/>
              </a:rPr>
              <a:t>我們承諾善用科技提昇並優化營運效能，減少能源耗用與碳排放，努力提升全體同仁之節能減碳意識與能力。持續強化公司因應氣候變遷永續經營之競爭力，為社會之永續發展做出有用的貢獻。</a:t>
            </a:r>
            <a:endParaRPr lang="zh-TW" altLang="en-US" dirty="0"/>
          </a:p>
        </p:txBody>
      </p:sp>
      <p:sp>
        <p:nvSpPr>
          <p:cNvPr id="3" name="矩形 2">
            <a:extLst>
              <a:ext uri="{FF2B5EF4-FFF2-40B4-BE49-F238E27FC236}">
                <a16:creationId xmlns:a16="http://schemas.microsoft.com/office/drawing/2014/main" id="{87A2B72C-AF5A-4281-87C3-2F4F62265D42}"/>
              </a:ext>
            </a:extLst>
          </p:cNvPr>
          <p:cNvSpPr/>
          <p:nvPr/>
        </p:nvSpPr>
        <p:spPr>
          <a:xfrm>
            <a:off x="4167553" y="3829091"/>
            <a:ext cx="7315200" cy="2862322"/>
          </a:xfrm>
          <a:prstGeom prst="rect">
            <a:avLst/>
          </a:prstGeom>
        </p:spPr>
        <p:txBody>
          <a:bodyPr>
            <a:spAutoFit/>
          </a:bodyPr>
          <a:lstStyle/>
          <a:p>
            <a:pPr>
              <a:spcAft>
                <a:spcPts val="0"/>
              </a:spcAft>
            </a:pPr>
            <a:r>
              <a:rPr lang="zh-TW" altLang="zh-TW" kern="100" dirty="0">
                <a:solidFill>
                  <a:srgbClr val="333333"/>
                </a:solidFill>
                <a:latin typeface="Verdana" panose="020B0604030504040204" pitchFamily="34" charset="0"/>
              </a:rPr>
              <a:t>策略與計畫</a:t>
            </a:r>
            <a:br>
              <a:rPr lang="en-US" altLang="zh-TW" kern="100" dirty="0">
                <a:solidFill>
                  <a:srgbClr val="333333"/>
                </a:solidFill>
                <a:latin typeface="Verdana" panose="020B0604030504040204" pitchFamily="34" charset="0"/>
              </a:rPr>
            </a:br>
            <a:r>
              <a:rPr lang="zh-TW" altLang="zh-TW" kern="100" dirty="0">
                <a:solidFill>
                  <a:srgbClr val="333333"/>
                </a:solidFill>
                <a:latin typeface="Verdana" panose="020B0604030504040204" pitchFamily="34" charset="0"/>
              </a:rPr>
              <a:t>本公司積極推動各項能源減量措施，多年來自行開發辦公室</a:t>
            </a:r>
            <a:r>
              <a:rPr lang="en-US" altLang="zh-TW" kern="100" dirty="0">
                <a:solidFill>
                  <a:srgbClr val="333333"/>
                </a:solidFill>
                <a:latin typeface="Verdana" panose="020B0604030504040204" pitchFamily="34" charset="0"/>
              </a:rPr>
              <a:t>e</a:t>
            </a:r>
            <a:r>
              <a:rPr lang="zh-TW" altLang="zh-TW" kern="100" dirty="0">
                <a:solidFill>
                  <a:srgbClr val="333333"/>
                </a:solidFill>
                <a:latin typeface="Verdana" panose="020B0604030504040204" pitchFamily="34" charset="0"/>
              </a:rPr>
              <a:t>化應用軟體產品，不僅自用也提供客戶電子化的工作流程作業，使其易於掌握相關資訊，有助於決策執行。</a:t>
            </a:r>
            <a:br>
              <a:rPr lang="en-US" altLang="zh-TW" kern="100" dirty="0">
                <a:solidFill>
                  <a:srgbClr val="333333"/>
                </a:solidFill>
                <a:latin typeface="Verdana" panose="020B0604030504040204" pitchFamily="34" charset="0"/>
              </a:rPr>
            </a:br>
            <a:r>
              <a:rPr lang="zh-TW" altLang="zh-TW" kern="100" dirty="0">
                <a:solidFill>
                  <a:srgbClr val="333333"/>
                </a:solidFill>
                <a:latin typeface="Verdana" panose="020B0604030504040204" pitchFamily="34" charset="0"/>
              </a:rPr>
              <a:t>本公司所設計之電子化作業系統流程簽核及作業系統，以電子化檔案傳遞代替傳統紙張辦公室省紙，減少紙本降低環境負荷衝擊。各辦公室各樓層設置資源回收、垃圾分類。回收資訊設備物料有效分類處理，再利用提升能源使用效率</a:t>
            </a:r>
            <a:r>
              <a:rPr lang="en-US" altLang="zh-TW" kern="100" dirty="0">
                <a:solidFill>
                  <a:srgbClr val="333333"/>
                </a:solidFill>
                <a:latin typeface="Verdana" panose="020B0604030504040204" pitchFamily="34" charset="0"/>
              </a:rPr>
              <a:t> : </a:t>
            </a:r>
            <a:r>
              <a:rPr lang="zh-TW" altLang="zh-TW" kern="100" dirty="0">
                <a:solidFill>
                  <a:srgbClr val="333333"/>
                </a:solidFill>
                <a:latin typeface="Verdana" panose="020B0604030504040204" pitchFamily="34" charset="0"/>
              </a:rPr>
              <a:t>落實報廢電腦處理及碳粉匣回收，載有個資的媒體</a:t>
            </a:r>
            <a:r>
              <a:rPr lang="en-US" altLang="zh-TW" kern="100" dirty="0">
                <a:solidFill>
                  <a:srgbClr val="333333"/>
                </a:solidFill>
                <a:latin typeface="Verdana" panose="020B0604030504040204" pitchFamily="34" charset="0"/>
              </a:rPr>
              <a:t> ( </a:t>
            </a:r>
            <a:r>
              <a:rPr lang="zh-TW" altLang="zh-TW" kern="100" dirty="0">
                <a:solidFill>
                  <a:srgbClr val="333333"/>
                </a:solidFill>
                <a:latin typeface="Verdana" panose="020B0604030504040204" pitchFamily="34" charset="0"/>
              </a:rPr>
              <a:t>如硬碟</a:t>
            </a:r>
            <a:r>
              <a:rPr lang="en-US" altLang="zh-TW" kern="100" dirty="0">
                <a:solidFill>
                  <a:srgbClr val="333333"/>
                </a:solidFill>
                <a:latin typeface="Verdana" panose="020B0604030504040204" pitchFamily="34" charset="0"/>
              </a:rPr>
              <a:t> ) </a:t>
            </a:r>
            <a:r>
              <a:rPr lang="zh-TW" altLang="zh-TW" kern="100" dirty="0">
                <a:solidFill>
                  <a:srgbClr val="333333"/>
                </a:solidFill>
                <a:latin typeface="Verdana" panose="020B0604030504040204" pitchFamily="34" charset="0"/>
              </a:rPr>
              <a:t>會進行資料刪除並且進行實體破壞後再報廢，除符合個資法資料保護規定，也符合環保之資源再生原則。</a:t>
            </a:r>
            <a:endParaRPr lang="zh-TW" altLang="zh-TW" sz="1600" kern="100" dirty="0">
              <a:latin typeface="Times New Roman" panose="02020603050405020304" pitchFamily="18" charset="0"/>
            </a:endParaRPr>
          </a:p>
        </p:txBody>
      </p:sp>
    </p:spTree>
    <p:extLst>
      <p:ext uri="{BB962C8B-B14F-4D97-AF65-F5344CB8AC3E}">
        <p14:creationId xmlns:p14="http://schemas.microsoft.com/office/powerpoint/2010/main" val="157590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01F004E-F0C0-4695-89BD-990C8EE3A1D0}"/>
              </a:ext>
            </a:extLst>
          </p:cNvPr>
          <p:cNvSpPr/>
          <p:nvPr/>
        </p:nvSpPr>
        <p:spPr>
          <a:xfrm>
            <a:off x="1863969" y="500805"/>
            <a:ext cx="7315200" cy="4801314"/>
          </a:xfrm>
          <a:prstGeom prst="rect">
            <a:avLst/>
          </a:prstGeom>
        </p:spPr>
        <p:txBody>
          <a:bodyPr>
            <a:spAutoFit/>
          </a:bodyPr>
          <a:lstStyle/>
          <a:p>
            <a:pPr>
              <a:spcAft>
                <a:spcPts val="0"/>
              </a:spcAft>
            </a:pPr>
            <a:r>
              <a:rPr lang="zh-TW" altLang="zh-TW" kern="100" dirty="0">
                <a:solidFill>
                  <a:srgbClr val="333333"/>
                </a:solidFill>
                <a:latin typeface="Verdana" panose="020B0604030504040204" pitchFamily="34" charset="0"/>
              </a:rPr>
              <a:t>環境永續營運管理機制</a:t>
            </a:r>
            <a:br>
              <a:rPr lang="en-US" altLang="zh-TW" kern="100" dirty="0">
                <a:solidFill>
                  <a:srgbClr val="333333"/>
                </a:solidFill>
                <a:latin typeface="Verdana" panose="020B0604030504040204" pitchFamily="34" charset="0"/>
              </a:rPr>
            </a:br>
            <a:r>
              <a:rPr lang="zh-TW" altLang="zh-TW" kern="100" dirty="0">
                <a:solidFill>
                  <a:srgbClr val="333333"/>
                </a:solidFill>
                <a:latin typeface="Verdana" panose="020B0604030504040204" pitchFamily="34" charset="0"/>
              </a:rPr>
              <a:t>（一）依產業特性建立環境管理制度</a:t>
            </a:r>
            <a:br>
              <a:rPr lang="en-US" altLang="zh-TW" kern="100" dirty="0">
                <a:solidFill>
                  <a:srgbClr val="333333"/>
                </a:solidFill>
                <a:latin typeface="Verdana" panose="020B0604030504040204" pitchFamily="34" charset="0"/>
              </a:rPr>
            </a:br>
            <a:r>
              <a:rPr lang="zh-TW" altLang="zh-TW" kern="100" dirty="0">
                <a:solidFill>
                  <a:srgbClr val="333333"/>
                </a:solidFill>
                <a:latin typeface="Verdana" panose="020B0604030504040204" pitchFamily="34" charset="0"/>
              </a:rPr>
              <a:t>（二）提升能源使用效率及使用再生物料降低對環境負荷衝擊</a:t>
            </a:r>
            <a:br>
              <a:rPr lang="en-US" altLang="zh-TW" kern="100" dirty="0">
                <a:solidFill>
                  <a:srgbClr val="333333"/>
                </a:solidFill>
                <a:latin typeface="Verdana" panose="020B0604030504040204" pitchFamily="34" charset="0"/>
              </a:rPr>
            </a:br>
            <a:r>
              <a:rPr lang="zh-TW" altLang="zh-TW" kern="100" dirty="0">
                <a:solidFill>
                  <a:srgbClr val="333333"/>
                </a:solidFill>
                <a:latin typeface="Verdana" panose="020B0604030504040204" pitchFamily="34" charset="0"/>
              </a:rPr>
              <a:t>（三）評估氣候變遷對企業的潛在風險與機會，並採取相關之因應措施</a:t>
            </a:r>
            <a:br>
              <a:rPr lang="en-US" altLang="zh-TW" kern="100" dirty="0">
                <a:solidFill>
                  <a:srgbClr val="333333"/>
                </a:solidFill>
                <a:latin typeface="Verdana" panose="020B0604030504040204" pitchFamily="34" charset="0"/>
              </a:rPr>
            </a:br>
            <a:r>
              <a:rPr lang="zh-TW" altLang="zh-TW" kern="100" dirty="0">
                <a:solidFill>
                  <a:srgbClr val="333333"/>
                </a:solidFill>
                <a:latin typeface="Verdana" panose="020B0604030504040204" pitchFamily="34" charset="0"/>
              </a:rPr>
              <a:t>（四）盤查兩年溫室氣體排放、用水及廢棄物總重量，並制定減量減少之管理政策</a:t>
            </a:r>
            <a:br>
              <a:rPr lang="en-US" altLang="zh-TW" kern="100" dirty="0">
                <a:solidFill>
                  <a:srgbClr val="333333"/>
                </a:solidFill>
                <a:latin typeface="Verdana" panose="020B0604030504040204" pitchFamily="34" charset="0"/>
              </a:rPr>
            </a:br>
            <a:r>
              <a:rPr lang="zh-TW" altLang="zh-TW" kern="100" dirty="0">
                <a:solidFill>
                  <a:srgbClr val="333333"/>
                </a:solidFill>
                <a:latin typeface="Verdana" panose="020B0604030504040204" pitchFamily="34" charset="0"/>
              </a:rPr>
              <a:t>訊達為資訊服務業，因應氣候變遷之潛在風險，本公司以落實節約能源政策為標準，以符合環保法規、節約地球資源、善盡社會責任為公司之環境政策。</a:t>
            </a:r>
            <a:br>
              <a:rPr lang="en-US" altLang="zh-TW" kern="100" dirty="0">
                <a:solidFill>
                  <a:srgbClr val="333333"/>
                </a:solidFill>
                <a:latin typeface="Verdana" panose="020B0604030504040204" pitchFamily="34" charset="0"/>
              </a:rPr>
            </a:br>
            <a:r>
              <a:rPr lang="zh-TW" altLang="zh-TW" kern="100" dirty="0">
                <a:solidFill>
                  <a:srgbClr val="333333"/>
                </a:solidFill>
                <a:latin typeface="Verdana" panose="020B0604030504040204" pitchFamily="34" charset="0"/>
              </a:rPr>
              <a:t>環境永續及綠色採購響應活動</a:t>
            </a:r>
            <a:br>
              <a:rPr lang="en-US" altLang="zh-TW" kern="100" dirty="0">
                <a:solidFill>
                  <a:srgbClr val="333333"/>
                </a:solidFill>
                <a:latin typeface="Verdana" panose="020B0604030504040204" pitchFamily="34" charset="0"/>
              </a:rPr>
            </a:br>
            <a:r>
              <a:rPr lang="zh-TW" altLang="zh-TW" kern="100" dirty="0">
                <a:solidFill>
                  <a:srgbClr val="333333"/>
                </a:solidFill>
                <a:latin typeface="Verdana" panose="020B0604030504040204" pitchFamily="34" charset="0"/>
              </a:rPr>
              <a:t>本公司響應政府環保政策，致力落實節能減碳策略，空調設備保養清洗有效提升空調能效、減少設備負載。並陸續汰換</a:t>
            </a:r>
            <a:r>
              <a:rPr lang="en-US" altLang="zh-TW" kern="100" dirty="0">
                <a:solidFill>
                  <a:srgbClr val="333333"/>
                </a:solidFill>
                <a:latin typeface="Verdana" panose="020B0604030504040204" pitchFamily="34" charset="0"/>
              </a:rPr>
              <a:t> LED </a:t>
            </a:r>
            <a:r>
              <a:rPr lang="zh-TW" altLang="zh-TW" kern="100" dirty="0">
                <a:solidFill>
                  <a:srgbClr val="333333"/>
                </a:solidFill>
                <a:latin typeface="Verdana" panose="020B0604030504040204" pitchFamily="34" charset="0"/>
              </a:rPr>
              <a:t>燈管式燈具，更換為</a:t>
            </a:r>
            <a:r>
              <a:rPr lang="en-US" altLang="zh-TW" kern="100" dirty="0">
                <a:solidFill>
                  <a:srgbClr val="333333"/>
                </a:solidFill>
                <a:latin typeface="Verdana" panose="020B0604030504040204" pitchFamily="34" charset="0"/>
              </a:rPr>
              <a:t> LED </a:t>
            </a:r>
            <a:r>
              <a:rPr lang="zh-TW" altLang="zh-TW" kern="100" dirty="0">
                <a:solidFill>
                  <a:srgbClr val="333333"/>
                </a:solidFill>
                <a:latin typeface="Verdana" panose="020B0604030504040204" pitchFamily="34" charset="0"/>
              </a:rPr>
              <a:t>平板燈具更加節能。</a:t>
            </a:r>
            <a:endParaRPr lang="zh-TW" altLang="zh-TW" sz="1600" kern="100" dirty="0">
              <a:latin typeface="Times New Roman" panose="02020603050405020304" pitchFamily="18" charset="0"/>
            </a:endParaRPr>
          </a:p>
          <a:p>
            <a:r>
              <a:rPr lang="zh-TW" altLang="zh-TW" kern="100" dirty="0">
                <a:solidFill>
                  <a:srgbClr val="333333"/>
                </a:solidFill>
                <a:latin typeface="Verdana" panose="020B0604030504040204" pitchFamily="34" charset="0"/>
                <a:cs typeface="Times New Roman" panose="02020603050405020304" pitchFamily="18" charset="0"/>
              </a:rPr>
              <a:t>本公司各項節能減碳、溫室氣體減量政策及措施，設定</a:t>
            </a:r>
            <a:r>
              <a:rPr lang="en-US" altLang="zh-TW" kern="100" dirty="0">
                <a:solidFill>
                  <a:srgbClr val="333333"/>
                </a:solidFill>
                <a:latin typeface="Verdana" panose="020B0604030504040204" pitchFamily="34" charset="0"/>
                <a:cs typeface="Times New Roman" panose="02020603050405020304" pitchFamily="18" charset="0"/>
              </a:rPr>
              <a:t>112</a:t>
            </a:r>
            <a:r>
              <a:rPr lang="zh-TW" altLang="zh-TW" kern="100" dirty="0">
                <a:solidFill>
                  <a:srgbClr val="333333"/>
                </a:solidFill>
                <a:latin typeface="Verdana" panose="020B0604030504040204" pitchFamily="34" charset="0"/>
                <a:cs typeface="Times New Roman" panose="02020603050405020304" pitchFamily="18" charset="0"/>
              </a:rPr>
              <a:t>年較</a:t>
            </a:r>
            <a:r>
              <a:rPr lang="en-US" altLang="zh-TW" kern="100" dirty="0">
                <a:solidFill>
                  <a:srgbClr val="333333"/>
                </a:solidFill>
                <a:latin typeface="Verdana" panose="020B0604030504040204" pitchFamily="34" charset="0"/>
                <a:cs typeface="Times New Roman" panose="02020603050405020304" pitchFamily="18" charset="0"/>
              </a:rPr>
              <a:t>111</a:t>
            </a:r>
            <a:r>
              <a:rPr lang="zh-TW" altLang="zh-TW" kern="100" dirty="0">
                <a:solidFill>
                  <a:srgbClr val="333333"/>
                </a:solidFill>
                <a:latin typeface="Verdana" panose="020B0604030504040204" pitchFamily="34" charset="0"/>
                <a:cs typeface="Times New Roman" panose="02020603050405020304" pitchFamily="18" charset="0"/>
              </a:rPr>
              <a:t>年以減少</a:t>
            </a:r>
            <a:r>
              <a:rPr lang="en-US" altLang="zh-TW" kern="100" dirty="0">
                <a:solidFill>
                  <a:srgbClr val="333333"/>
                </a:solidFill>
                <a:latin typeface="Verdana" panose="020B0604030504040204" pitchFamily="34" charset="0"/>
                <a:cs typeface="Times New Roman" panose="02020603050405020304" pitchFamily="18" charset="0"/>
              </a:rPr>
              <a:t>3-5%</a:t>
            </a:r>
            <a:r>
              <a:rPr lang="zh-TW" altLang="zh-TW" kern="100" dirty="0">
                <a:solidFill>
                  <a:srgbClr val="333333"/>
                </a:solidFill>
                <a:latin typeface="Verdana" panose="020B0604030504040204" pitchFamily="34" charset="0"/>
                <a:cs typeface="Times New Roman" panose="02020603050405020304" pitchFamily="18" charset="0"/>
              </a:rPr>
              <a:t>為目標已達目標，</a:t>
            </a:r>
            <a:r>
              <a:rPr lang="en-US" altLang="zh-TW" kern="100" dirty="0">
                <a:solidFill>
                  <a:srgbClr val="333333"/>
                </a:solidFill>
                <a:latin typeface="Verdana" panose="020B0604030504040204" pitchFamily="34" charset="0"/>
                <a:cs typeface="Times New Roman" panose="02020603050405020304" pitchFamily="18" charset="0"/>
              </a:rPr>
              <a:t>113</a:t>
            </a:r>
            <a:r>
              <a:rPr lang="zh-TW" altLang="zh-TW" kern="100" dirty="0">
                <a:solidFill>
                  <a:srgbClr val="333333"/>
                </a:solidFill>
                <a:latin typeface="Verdana" panose="020B0604030504040204" pitchFamily="34" charset="0"/>
                <a:cs typeface="Times New Roman" panose="02020603050405020304" pitchFamily="18" charset="0"/>
              </a:rPr>
              <a:t>年設定以每年減少</a:t>
            </a:r>
            <a:r>
              <a:rPr lang="en-US" altLang="zh-TW" kern="100" dirty="0">
                <a:solidFill>
                  <a:srgbClr val="333333"/>
                </a:solidFill>
                <a:latin typeface="Verdana" panose="020B0604030504040204" pitchFamily="34" charset="0"/>
                <a:cs typeface="Times New Roman" panose="02020603050405020304" pitchFamily="18" charset="0"/>
              </a:rPr>
              <a:t>2%</a:t>
            </a:r>
            <a:r>
              <a:rPr lang="zh-TW" altLang="zh-TW" kern="100" dirty="0">
                <a:solidFill>
                  <a:srgbClr val="333333"/>
                </a:solidFill>
                <a:latin typeface="Verdana" panose="020B0604030504040204" pitchFamily="34" charset="0"/>
                <a:cs typeface="Times New Roman" panose="02020603050405020304" pitchFamily="18" charset="0"/>
              </a:rPr>
              <a:t>為目標，本公司將持續以善盡企業社會責任及永續經營為努力目標，落實溫室氣體盤查，辨識主要</a:t>
            </a:r>
            <a:r>
              <a:rPr lang="en-US" altLang="zh-TW" kern="100" dirty="0">
                <a:solidFill>
                  <a:srgbClr val="333333"/>
                </a:solidFill>
                <a:latin typeface="Verdana" panose="020B0604030504040204" pitchFamily="34" charset="0"/>
                <a:cs typeface="Times New Roman" panose="02020603050405020304" pitchFamily="18" charset="0"/>
              </a:rPr>
              <a:t> CO2</a:t>
            </a:r>
            <a:r>
              <a:rPr lang="zh-TW" altLang="zh-TW" kern="100" dirty="0">
                <a:solidFill>
                  <a:srgbClr val="333333"/>
                </a:solidFill>
                <a:latin typeface="Verdana" panose="020B0604030504040204" pitchFamily="34" charset="0"/>
                <a:cs typeface="Times New Roman" panose="02020603050405020304" pitchFamily="18" charset="0"/>
              </a:rPr>
              <a:t>排放源，推展並落實有效之減排措施。</a:t>
            </a:r>
            <a:endParaRPr lang="zh-TW" altLang="en-US" dirty="0"/>
          </a:p>
        </p:txBody>
      </p:sp>
    </p:spTree>
    <p:extLst>
      <p:ext uri="{BB962C8B-B14F-4D97-AF65-F5344CB8AC3E}">
        <p14:creationId xmlns:p14="http://schemas.microsoft.com/office/powerpoint/2010/main" val="3972094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1DDBE97-FFC0-4711-97AD-D35728BAFC24}"/>
              </a:ext>
            </a:extLst>
          </p:cNvPr>
          <p:cNvSpPr/>
          <p:nvPr/>
        </p:nvSpPr>
        <p:spPr>
          <a:xfrm>
            <a:off x="351692" y="319643"/>
            <a:ext cx="7315200" cy="2385268"/>
          </a:xfrm>
          <a:prstGeom prst="rect">
            <a:avLst/>
          </a:prstGeom>
        </p:spPr>
        <p:txBody>
          <a:bodyPr>
            <a:spAutoFit/>
          </a:bodyPr>
          <a:lstStyle/>
          <a:p>
            <a:pPr>
              <a:spcAft>
                <a:spcPts val="0"/>
              </a:spcAft>
            </a:pPr>
            <a:r>
              <a:rPr lang="en-US" altLang="zh-TW" b="1" kern="100" dirty="0">
                <a:latin typeface="Arial" panose="020B0604020202020204" pitchFamily="34" charset="0"/>
                <a:cs typeface="Times New Roman" panose="02020603050405020304" pitchFamily="18" charset="0"/>
              </a:rPr>
              <a:t>4-2. </a:t>
            </a:r>
            <a:r>
              <a:rPr lang="zh-TW" altLang="zh-TW" b="1" kern="100" dirty="0">
                <a:latin typeface="Arial" panose="020B0604020202020204" pitchFamily="34" charset="0"/>
                <a:cs typeface="Times New Roman" panose="02020603050405020304" pitchFamily="18" charset="0"/>
              </a:rPr>
              <a:t>氣候變遷風險機會與財務衝擊揭露</a:t>
            </a:r>
            <a:r>
              <a:rPr lang="zh-TW" altLang="zh-TW" b="1" kern="100" dirty="0">
                <a:solidFill>
                  <a:srgbClr val="FF6600"/>
                </a:solidFill>
                <a:latin typeface="Arial" panose="020B0604020202020204" pitchFamily="34" charset="0"/>
                <a:cs typeface="Times New Roman" panose="02020603050405020304" pitchFamily="18" charset="0"/>
              </a:rPr>
              <a:t> </a:t>
            </a:r>
            <a:endParaRPr lang="zh-TW" altLang="zh-TW" b="1" kern="100" dirty="0">
              <a:latin typeface="Arial" panose="020B0604020202020204" pitchFamily="34" charset="0"/>
              <a:cs typeface="Times New Roman" panose="02020603050405020304" pitchFamily="18" charset="0"/>
            </a:endParaRPr>
          </a:p>
          <a:p>
            <a:pPr>
              <a:spcAft>
                <a:spcPts val="600"/>
              </a:spcAft>
            </a:pPr>
            <a:r>
              <a:rPr lang="zh-TW" altLang="zh-TW" b="1" kern="0" dirty="0">
                <a:solidFill>
                  <a:srgbClr val="000000"/>
                </a:solidFill>
                <a:latin typeface="Times New Roman" panose="02020603050405020304" pitchFamily="18" charset="0"/>
                <a:ea typeface="細明體" panose="02020509000000000000" pitchFamily="49" charset="-120"/>
              </a:rPr>
              <a:t>氣候相關財務揭露</a:t>
            </a:r>
            <a:r>
              <a:rPr lang="en-US" altLang="zh-TW" b="1" kern="0" dirty="0">
                <a:solidFill>
                  <a:srgbClr val="000000"/>
                </a:solidFill>
                <a:latin typeface="Times New Roman" panose="02020603050405020304" pitchFamily="18" charset="0"/>
                <a:ea typeface="細明體" panose="02020509000000000000" pitchFamily="49" charset="-120"/>
              </a:rPr>
              <a:t> (Task Force on Climate-related Financial Disclosures, TCFD)</a:t>
            </a:r>
            <a:endParaRPr lang="zh-TW" altLang="zh-TW" sz="1600" kern="100" dirty="0">
              <a:latin typeface="Times New Roman" panose="02020603050405020304" pitchFamily="18" charset="0"/>
            </a:endParaRPr>
          </a:p>
          <a:p>
            <a:pPr>
              <a:spcAft>
                <a:spcPts val="600"/>
              </a:spcAft>
            </a:pPr>
            <a:r>
              <a:rPr lang="en-US" altLang="zh-TW" kern="0" dirty="0">
                <a:solidFill>
                  <a:srgbClr val="000000"/>
                </a:solidFill>
                <a:latin typeface="細明體" panose="02020509000000000000" pitchFamily="49" charset="-120"/>
              </a:rPr>
              <a:t>2015</a:t>
            </a:r>
            <a:r>
              <a:rPr lang="zh-TW" altLang="zh-TW" kern="0" dirty="0">
                <a:solidFill>
                  <a:srgbClr val="000000"/>
                </a:solidFill>
                <a:latin typeface="Times New Roman" panose="02020603050405020304" pitchFamily="18" charset="0"/>
                <a:ea typeface="細明體" panose="02020509000000000000" pitchFamily="49" charset="-120"/>
              </a:rPr>
              <a:t>年，國際金融穩定委員會（</a:t>
            </a:r>
            <a:r>
              <a:rPr lang="en-US" altLang="zh-TW" kern="0" dirty="0">
                <a:solidFill>
                  <a:srgbClr val="000000"/>
                </a:solidFill>
                <a:latin typeface="Times New Roman" panose="02020603050405020304" pitchFamily="18" charset="0"/>
                <a:ea typeface="細明體" panose="02020509000000000000" pitchFamily="49" charset="-120"/>
              </a:rPr>
              <a:t>Financial Stability Board, FSB</a:t>
            </a:r>
            <a:r>
              <a:rPr lang="zh-TW" altLang="zh-TW" kern="0" dirty="0">
                <a:solidFill>
                  <a:srgbClr val="000000"/>
                </a:solidFill>
                <a:latin typeface="Times New Roman" panose="02020603050405020304" pitchFamily="18" charset="0"/>
                <a:ea typeface="細明體" panose="02020509000000000000" pitchFamily="49" charset="-120"/>
              </a:rPr>
              <a:t>）成立了一個名為氣候相關財務揭露的工作小組（</a:t>
            </a:r>
            <a:r>
              <a:rPr lang="en-US" altLang="zh-TW" kern="0" dirty="0">
                <a:solidFill>
                  <a:srgbClr val="000000"/>
                </a:solidFill>
                <a:latin typeface="Times New Roman" panose="02020603050405020304" pitchFamily="18" charset="0"/>
                <a:ea typeface="細明體" panose="02020509000000000000" pitchFamily="49" charset="-120"/>
              </a:rPr>
              <a:t>TCFD</a:t>
            </a:r>
            <a:r>
              <a:rPr lang="zh-TW" altLang="zh-TW" kern="0" dirty="0">
                <a:solidFill>
                  <a:srgbClr val="000000"/>
                </a:solidFill>
                <a:latin typeface="Times New Roman" panose="02020603050405020304" pitchFamily="18" charset="0"/>
                <a:ea typeface="細明體" panose="02020509000000000000" pitchFamily="49" charset="-120"/>
              </a:rPr>
              <a:t>），提供了一套自願性、具一致性的建議，旨在幫助組織了解其面臨的重大氣候風險和機會。這些建議旨在收集有助於決策和前瞻性的財務影響資訊，特別聚焦於組織向低碳經濟轉型時可能涉及的風險和機會。</a:t>
            </a:r>
            <a:endParaRPr lang="zh-TW" altLang="zh-TW" sz="1600" kern="100" dirty="0">
              <a:latin typeface="Times New Roman" panose="02020603050405020304" pitchFamily="18" charset="0"/>
            </a:endParaRPr>
          </a:p>
        </p:txBody>
      </p:sp>
      <p:sp>
        <p:nvSpPr>
          <p:cNvPr id="3" name="矩形 2">
            <a:extLst>
              <a:ext uri="{FF2B5EF4-FFF2-40B4-BE49-F238E27FC236}">
                <a16:creationId xmlns:a16="http://schemas.microsoft.com/office/drawing/2014/main" id="{25DC3C8E-BBA1-4A6B-83F7-C5917EA82117}"/>
              </a:ext>
            </a:extLst>
          </p:cNvPr>
          <p:cNvSpPr/>
          <p:nvPr/>
        </p:nvSpPr>
        <p:spPr>
          <a:xfrm>
            <a:off x="3657600" y="3199165"/>
            <a:ext cx="7315200" cy="1831271"/>
          </a:xfrm>
          <a:prstGeom prst="rect">
            <a:avLst/>
          </a:prstGeom>
        </p:spPr>
        <p:txBody>
          <a:bodyPr>
            <a:spAutoFit/>
          </a:bodyPr>
          <a:lstStyle/>
          <a:p>
            <a:pPr>
              <a:spcAft>
                <a:spcPts val="600"/>
              </a:spcAft>
            </a:pPr>
            <a:r>
              <a:rPr lang="en-US" altLang="zh-TW" b="1" kern="0" dirty="0">
                <a:solidFill>
                  <a:srgbClr val="000000"/>
                </a:solidFill>
                <a:latin typeface="細明體" panose="02020509000000000000" pitchFamily="49" charset="-120"/>
              </a:rPr>
              <a:t>TCFD </a:t>
            </a:r>
            <a:r>
              <a:rPr lang="zh-TW" altLang="zh-TW" b="1" kern="0" dirty="0">
                <a:solidFill>
                  <a:srgbClr val="000000"/>
                </a:solidFill>
                <a:latin typeface="Times New Roman" panose="02020603050405020304" pitchFamily="18" charset="0"/>
                <a:ea typeface="細明體" panose="02020509000000000000" pitchFamily="49" charset="-120"/>
              </a:rPr>
              <a:t>框架的核心要素</a:t>
            </a:r>
            <a:endParaRPr lang="zh-TW" altLang="zh-TW" sz="1600" kern="100" dirty="0">
              <a:latin typeface="Times New Roman" panose="02020603050405020304" pitchFamily="18" charset="0"/>
            </a:endParaRPr>
          </a:p>
          <a:p>
            <a:pPr>
              <a:spcAft>
                <a:spcPts val="600"/>
              </a:spcAft>
            </a:pPr>
            <a:r>
              <a:rPr lang="en-US" altLang="zh-TW" kern="0" dirty="0">
                <a:solidFill>
                  <a:srgbClr val="000000"/>
                </a:solidFill>
                <a:latin typeface="細明體" panose="02020509000000000000" pitchFamily="49" charset="-120"/>
              </a:rPr>
              <a:t>TCFD </a:t>
            </a:r>
            <a:r>
              <a:rPr lang="zh-TW" altLang="zh-TW" kern="0" dirty="0">
                <a:solidFill>
                  <a:srgbClr val="000000"/>
                </a:solidFill>
                <a:latin typeface="Times New Roman" panose="02020603050405020304" pitchFamily="18" charset="0"/>
                <a:ea typeface="細明體" panose="02020509000000000000" pitchFamily="49" charset="-120"/>
              </a:rPr>
              <a:t>框架基於組織營運的四大核心要素，揭露組織如何評估其氣候相關的風險與機會。氣候相關風險被劃分為低碳經濟轉型相關的「轉型風險」（</a:t>
            </a:r>
            <a:r>
              <a:rPr lang="en-US" altLang="zh-TW" kern="0" dirty="0">
                <a:solidFill>
                  <a:srgbClr val="000000"/>
                </a:solidFill>
                <a:latin typeface="Times New Roman" panose="02020603050405020304" pitchFamily="18" charset="0"/>
                <a:ea typeface="細明體" panose="02020509000000000000" pitchFamily="49" charset="-120"/>
              </a:rPr>
              <a:t>Transition Risks</a:t>
            </a:r>
            <a:r>
              <a:rPr lang="zh-TW" altLang="zh-TW" kern="0" dirty="0">
                <a:solidFill>
                  <a:srgbClr val="000000"/>
                </a:solidFill>
                <a:latin typeface="Times New Roman" panose="02020603050405020304" pitchFamily="18" charset="0"/>
                <a:ea typeface="細明體" panose="02020509000000000000" pitchFamily="49" charset="-120"/>
              </a:rPr>
              <a:t>）和氣候變遷影響相關的「實體風險」（</a:t>
            </a:r>
            <a:r>
              <a:rPr lang="en-US" altLang="zh-TW" kern="0" dirty="0">
                <a:solidFill>
                  <a:srgbClr val="000000"/>
                </a:solidFill>
                <a:latin typeface="Times New Roman" panose="02020603050405020304" pitchFamily="18" charset="0"/>
                <a:ea typeface="細明體" panose="02020509000000000000" pitchFamily="49" charset="-120"/>
              </a:rPr>
              <a:t>Physical Risks</a:t>
            </a:r>
            <a:r>
              <a:rPr lang="zh-TW" altLang="zh-TW" kern="0" dirty="0">
                <a:solidFill>
                  <a:srgbClr val="000000"/>
                </a:solidFill>
                <a:latin typeface="Times New Roman" panose="02020603050405020304" pitchFamily="18" charset="0"/>
                <a:ea typeface="細明體" panose="02020509000000000000" pitchFamily="49" charset="-120"/>
              </a:rPr>
              <a:t>），同時列出氣候相關的機會（</a:t>
            </a:r>
            <a:r>
              <a:rPr lang="en-US" altLang="zh-TW" kern="0" dirty="0">
                <a:solidFill>
                  <a:srgbClr val="000000"/>
                </a:solidFill>
                <a:latin typeface="Times New Roman" panose="02020603050405020304" pitchFamily="18" charset="0"/>
                <a:ea typeface="細明體" panose="02020509000000000000" pitchFamily="49" charset="-120"/>
              </a:rPr>
              <a:t>Climate-related Opportunities</a:t>
            </a:r>
            <a:r>
              <a:rPr lang="zh-TW" altLang="zh-TW" kern="0" dirty="0">
                <a:solidFill>
                  <a:srgbClr val="000000"/>
                </a:solidFill>
                <a:latin typeface="Times New Roman" panose="02020603050405020304" pitchFamily="18" charset="0"/>
                <a:ea typeface="細明體" panose="02020509000000000000" pitchFamily="49" charset="-120"/>
              </a:rPr>
              <a:t>），幫助組織更準確地評估與業務活動最直接相關的氣候風險和機會。</a:t>
            </a:r>
            <a:endParaRPr lang="zh-TW" altLang="zh-TW" sz="1600" kern="100" dirty="0">
              <a:latin typeface="Times New Roman" panose="02020603050405020304" pitchFamily="18" charset="0"/>
            </a:endParaRPr>
          </a:p>
        </p:txBody>
      </p:sp>
      <p:sp>
        <p:nvSpPr>
          <p:cNvPr id="4" name="矩形 3">
            <a:extLst>
              <a:ext uri="{FF2B5EF4-FFF2-40B4-BE49-F238E27FC236}">
                <a16:creationId xmlns:a16="http://schemas.microsoft.com/office/drawing/2014/main" id="{511CF7A8-7730-4301-B38C-A0D948F99D34}"/>
              </a:ext>
            </a:extLst>
          </p:cNvPr>
          <p:cNvSpPr/>
          <p:nvPr/>
        </p:nvSpPr>
        <p:spPr>
          <a:xfrm>
            <a:off x="6945923" y="5379657"/>
            <a:ext cx="7315200" cy="1831271"/>
          </a:xfrm>
          <a:prstGeom prst="rect">
            <a:avLst/>
          </a:prstGeom>
        </p:spPr>
        <p:txBody>
          <a:bodyPr>
            <a:spAutoFit/>
          </a:bodyPr>
          <a:lstStyle/>
          <a:p>
            <a:pPr>
              <a:spcAft>
                <a:spcPts val="600"/>
              </a:spcAft>
            </a:pPr>
            <a:r>
              <a:rPr lang="zh-TW" altLang="zh-TW" b="1" kern="0" dirty="0">
                <a:solidFill>
                  <a:srgbClr val="000000"/>
                </a:solidFill>
                <a:latin typeface="Times New Roman" panose="02020603050405020304" pitchFamily="18" charset="0"/>
                <a:ea typeface="細明體" panose="02020509000000000000" pitchFamily="49" charset="-120"/>
              </a:rPr>
              <a:t>公司風險與應變措施</a:t>
            </a:r>
            <a:endParaRPr lang="zh-TW" altLang="zh-TW" sz="1600" kern="100" dirty="0">
              <a:latin typeface="Times New Roman" panose="02020603050405020304" pitchFamily="18" charset="0"/>
            </a:endParaRPr>
          </a:p>
          <a:p>
            <a:pPr>
              <a:spcAft>
                <a:spcPts val="600"/>
              </a:spcAft>
            </a:pPr>
            <a:r>
              <a:rPr lang="zh-TW" altLang="zh-TW" kern="0" dirty="0">
                <a:solidFill>
                  <a:srgbClr val="000000"/>
                </a:solidFill>
                <a:latin typeface="Times New Roman" panose="02020603050405020304" pitchFamily="18" charset="0"/>
                <a:ea typeface="細明體" panose="02020509000000000000" pitchFamily="49" charset="-120"/>
              </a:rPr>
              <a:t>本公司參考</a:t>
            </a:r>
            <a:r>
              <a:rPr lang="en-US" altLang="zh-TW" kern="0" dirty="0">
                <a:solidFill>
                  <a:srgbClr val="000000"/>
                </a:solidFill>
                <a:latin typeface="Times New Roman" panose="02020603050405020304" pitchFamily="18" charset="0"/>
                <a:ea typeface="細明體" panose="02020509000000000000" pitchFamily="49" charset="-120"/>
              </a:rPr>
              <a:t> TCFD </a:t>
            </a:r>
            <a:r>
              <a:rPr lang="zh-TW" altLang="zh-TW" kern="0" dirty="0">
                <a:solidFill>
                  <a:srgbClr val="000000"/>
                </a:solidFill>
                <a:latin typeface="Times New Roman" panose="02020603050405020304" pitchFamily="18" charset="0"/>
                <a:ea typeface="細明體" panose="02020509000000000000" pitchFamily="49" charset="-120"/>
              </a:rPr>
              <a:t>框架識別氣候風險與機會，重點聚焦於以下三大風險：溫室氣體排放價格上漲、環境法規變化、以及低碳技術替代現有產品與服務。為應對氣候變遷帶來的風險，公司制定了緊急災害應變管理辦法，並進行各種緊急應變演練和公共安全檢查，以確保在危急時刻能保障員工安全並維持業務連續性。</a:t>
            </a:r>
            <a:endParaRPr lang="zh-TW" altLang="zh-TW" sz="1600" kern="100" dirty="0">
              <a:latin typeface="Times New Roman" panose="02020603050405020304" pitchFamily="18" charset="0"/>
            </a:endParaRPr>
          </a:p>
        </p:txBody>
      </p:sp>
    </p:spTree>
    <p:extLst>
      <p:ext uri="{BB962C8B-B14F-4D97-AF65-F5344CB8AC3E}">
        <p14:creationId xmlns:p14="http://schemas.microsoft.com/office/powerpoint/2010/main" val="401947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407143F-4727-45CD-8D62-99D3463979B8}"/>
              </a:ext>
            </a:extLst>
          </p:cNvPr>
          <p:cNvSpPr/>
          <p:nvPr/>
        </p:nvSpPr>
        <p:spPr>
          <a:xfrm>
            <a:off x="1406770" y="11921"/>
            <a:ext cx="7315200" cy="2262158"/>
          </a:xfrm>
          <a:prstGeom prst="rect">
            <a:avLst/>
          </a:prstGeom>
        </p:spPr>
        <p:txBody>
          <a:bodyPr>
            <a:spAutoFit/>
          </a:bodyPr>
          <a:lstStyle/>
          <a:p>
            <a:pPr>
              <a:spcAft>
                <a:spcPts val="600"/>
              </a:spcAft>
            </a:pPr>
            <a:r>
              <a:rPr lang="zh-TW" altLang="zh-TW" b="1" kern="0" dirty="0">
                <a:solidFill>
                  <a:srgbClr val="000000"/>
                </a:solidFill>
                <a:latin typeface="Times New Roman" panose="02020603050405020304" pitchFamily="18" charset="0"/>
                <a:ea typeface="細明體" panose="02020509000000000000" pitchFamily="49" charset="-120"/>
              </a:rPr>
              <a:t>氣候相關風險</a:t>
            </a:r>
            <a:endParaRPr lang="zh-TW" altLang="zh-TW" sz="1600" kern="100" dirty="0">
              <a:latin typeface="Times New Roman" panose="02020603050405020304" pitchFamily="18" charset="0"/>
            </a:endParaRPr>
          </a:p>
          <a:p>
            <a:pPr>
              <a:spcAft>
                <a:spcPts val="600"/>
              </a:spcAft>
            </a:pPr>
            <a:r>
              <a:rPr lang="zh-TW" altLang="zh-TW" b="1" kern="0" dirty="0">
                <a:solidFill>
                  <a:srgbClr val="000000"/>
                </a:solidFill>
                <a:latin typeface="Times New Roman" panose="02020603050405020304" pitchFamily="18" charset="0"/>
                <a:ea typeface="細明體" panose="02020509000000000000" pitchFamily="49" charset="-120"/>
              </a:rPr>
              <a:t>短、中、長期轉型風險</a:t>
            </a:r>
            <a:endParaRPr lang="zh-TW" altLang="zh-TW" sz="1600" kern="100" dirty="0">
              <a:latin typeface="Times New Roman" panose="02020603050405020304" pitchFamily="18" charset="0"/>
            </a:endParaRPr>
          </a:p>
          <a:p>
            <a:pPr marL="457200" indent="-228600">
              <a:spcAft>
                <a:spcPts val="600"/>
              </a:spcAft>
              <a:tabLst>
                <a:tab pos="457200" algn="l"/>
              </a:tabLst>
            </a:pPr>
            <a:r>
              <a:rPr lang="en-US" altLang="zh-TW" kern="0" dirty="0">
                <a:solidFill>
                  <a:srgbClr val="000000"/>
                </a:solidFill>
                <a:latin typeface="細明體" panose="02020509000000000000" pitchFamily="49" charset="-120"/>
              </a:rPr>
              <a:t>1.	</a:t>
            </a:r>
            <a:r>
              <a:rPr lang="zh-TW" altLang="zh-TW" b="1" kern="0" dirty="0">
                <a:solidFill>
                  <a:srgbClr val="000000"/>
                </a:solidFill>
                <a:latin typeface="Times New Roman" panose="02020603050405020304" pitchFamily="18" charset="0"/>
                <a:ea typeface="細明體" panose="02020509000000000000" pitchFamily="49" charset="-120"/>
              </a:rPr>
              <a:t>法規要求完成溫室氣體盤查的期限</a:t>
            </a:r>
            <a:r>
              <a:rPr lang="zh-TW" altLang="zh-TW" kern="0" dirty="0">
                <a:solidFill>
                  <a:srgbClr val="000000"/>
                </a:solidFill>
                <a:latin typeface="Times New Roman" panose="02020603050405020304" pitchFamily="18" charset="0"/>
                <a:ea typeface="細明體" panose="02020509000000000000" pitchFamily="49" charset="-120"/>
              </a:rPr>
              <a:t>：隨著各國政府對溫室氣體排放的規範日益嚴格，企業必須加速完成溫室氣體盤查並提出減排方案。</a:t>
            </a:r>
            <a:endParaRPr lang="zh-TW" altLang="zh-TW" sz="1600" kern="100" dirty="0">
              <a:latin typeface="Times New Roman" panose="02020603050405020304" pitchFamily="18" charset="0"/>
            </a:endParaRPr>
          </a:p>
          <a:p>
            <a:r>
              <a:rPr lang="en-US" altLang="zh-TW" dirty="0">
                <a:solidFill>
                  <a:srgbClr val="000000"/>
                </a:solidFill>
                <a:latin typeface="細明體" panose="02020509000000000000" pitchFamily="49" charset="-120"/>
                <a:cs typeface="Times New Roman" panose="02020603050405020304" pitchFamily="18" charset="0"/>
              </a:rPr>
              <a:t>2.	</a:t>
            </a:r>
            <a:r>
              <a:rPr lang="zh-TW" altLang="zh-TW" b="1" dirty="0">
                <a:solidFill>
                  <a:srgbClr val="000000"/>
                </a:solidFill>
                <a:ea typeface="細明體" panose="02020509000000000000" pitchFamily="49" charset="-120"/>
                <a:cs typeface="Times New Roman" panose="02020603050405020304" pitchFamily="18" charset="0"/>
              </a:rPr>
              <a:t>電價上漲趨勢增加了營運成本</a:t>
            </a:r>
            <a:r>
              <a:rPr lang="zh-TW" altLang="zh-TW" dirty="0">
                <a:solidFill>
                  <a:srgbClr val="000000"/>
                </a:solidFill>
                <a:ea typeface="細明體" panose="02020509000000000000" pitchFamily="49" charset="-120"/>
                <a:cs typeface="Times New Roman" panose="02020603050405020304" pitchFamily="18" charset="0"/>
              </a:rPr>
              <a:t>：由於政策變動和能源市場波動，企業的電力成本可能會顯著上升，進而影響營運成本。</a:t>
            </a:r>
            <a:endParaRPr lang="zh-TW" altLang="en-US" dirty="0"/>
          </a:p>
        </p:txBody>
      </p:sp>
      <p:sp>
        <p:nvSpPr>
          <p:cNvPr id="3" name="矩形 2">
            <a:extLst>
              <a:ext uri="{FF2B5EF4-FFF2-40B4-BE49-F238E27FC236}">
                <a16:creationId xmlns:a16="http://schemas.microsoft.com/office/drawing/2014/main" id="{F5F52084-0B4E-46A9-AFB9-D1E23527643E}"/>
              </a:ext>
            </a:extLst>
          </p:cNvPr>
          <p:cNvSpPr/>
          <p:nvPr/>
        </p:nvSpPr>
        <p:spPr>
          <a:xfrm>
            <a:off x="3657600" y="2561691"/>
            <a:ext cx="7315200" cy="2262158"/>
          </a:xfrm>
          <a:prstGeom prst="rect">
            <a:avLst/>
          </a:prstGeom>
        </p:spPr>
        <p:txBody>
          <a:bodyPr>
            <a:spAutoFit/>
          </a:bodyPr>
          <a:lstStyle/>
          <a:p>
            <a:pPr>
              <a:spcAft>
                <a:spcPts val="600"/>
              </a:spcAft>
            </a:pPr>
            <a:r>
              <a:rPr lang="zh-TW" altLang="zh-TW" b="1" kern="0" dirty="0">
                <a:solidFill>
                  <a:srgbClr val="000000"/>
                </a:solidFill>
                <a:latin typeface="Times New Roman" panose="02020603050405020304" pitchFamily="18" charset="0"/>
                <a:ea typeface="細明體" panose="02020509000000000000" pitchFamily="49" charset="-120"/>
              </a:rPr>
              <a:t>短、中、長期實體風險</a:t>
            </a:r>
            <a:endParaRPr lang="zh-TW" altLang="zh-TW" sz="1600" kern="100" dirty="0">
              <a:latin typeface="Times New Roman" panose="02020603050405020304" pitchFamily="18" charset="0"/>
            </a:endParaRPr>
          </a:p>
          <a:p>
            <a:pPr marL="457200" indent="-228600">
              <a:spcAft>
                <a:spcPts val="600"/>
              </a:spcAft>
              <a:tabLst>
                <a:tab pos="457200" algn="l"/>
              </a:tabLst>
            </a:pPr>
            <a:r>
              <a:rPr lang="en-US" altLang="zh-TW" kern="0" dirty="0">
                <a:solidFill>
                  <a:srgbClr val="000000"/>
                </a:solidFill>
                <a:latin typeface="細明體" panose="02020509000000000000" pitchFamily="49" charset="-120"/>
              </a:rPr>
              <a:t>1.	</a:t>
            </a:r>
            <a:r>
              <a:rPr lang="zh-TW" altLang="zh-TW" b="1" kern="0" dirty="0">
                <a:solidFill>
                  <a:srgbClr val="000000"/>
                </a:solidFill>
                <a:latin typeface="Times New Roman" panose="02020603050405020304" pitchFamily="18" charset="0"/>
                <a:ea typeface="細明體" panose="02020509000000000000" pitchFamily="49" charset="-120"/>
              </a:rPr>
              <a:t>營運據點和設備機具因氣候災害受損</a:t>
            </a:r>
            <a:r>
              <a:rPr lang="zh-TW" altLang="zh-TW" kern="0" dirty="0">
                <a:solidFill>
                  <a:srgbClr val="000000"/>
                </a:solidFill>
                <a:latin typeface="Times New Roman" panose="02020603050405020304" pitchFamily="18" charset="0"/>
                <a:ea typeface="細明體" panose="02020509000000000000" pitchFamily="49" charset="-120"/>
              </a:rPr>
              <a:t>：極端氣候事件如颱風、洪水可能造成營運據點和設備的損害，導致維修和更換成本增加。</a:t>
            </a:r>
            <a:endParaRPr lang="zh-TW" altLang="zh-TW" sz="1600" kern="100" dirty="0">
              <a:latin typeface="Times New Roman" panose="02020603050405020304" pitchFamily="18" charset="0"/>
            </a:endParaRPr>
          </a:p>
          <a:p>
            <a:pPr marL="457200" indent="-228600">
              <a:spcAft>
                <a:spcPts val="600"/>
              </a:spcAft>
              <a:tabLst>
                <a:tab pos="457200" algn="l"/>
              </a:tabLst>
            </a:pPr>
            <a:r>
              <a:rPr lang="en-US" altLang="zh-TW" kern="0" dirty="0">
                <a:solidFill>
                  <a:srgbClr val="000000"/>
                </a:solidFill>
                <a:latin typeface="細明體" panose="02020509000000000000" pitchFamily="49" charset="-120"/>
              </a:rPr>
              <a:t>2.	</a:t>
            </a:r>
            <a:r>
              <a:rPr lang="zh-TW" altLang="zh-TW" b="1" kern="0" dirty="0">
                <a:solidFill>
                  <a:srgbClr val="000000"/>
                </a:solidFill>
                <a:latin typeface="Times New Roman" panose="02020603050405020304" pitchFamily="18" charset="0"/>
                <a:ea typeface="細明體" panose="02020509000000000000" pitchFamily="49" charset="-120"/>
              </a:rPr>
              <a:t>氣候因素影響運輸和供應鏈中斷</a:t>
            </a:r>
            <a:r>
              <a:rPr lang="zh-TW" altLang="zh-TW" kern="0" dirty="0">
                <a:solidFill>
                  <a:srgbClr val="000000"/>
                </a:solidFill>
                <a:latin typeface="Times New Roman" panose="02020603050405020304" pitchFamily="18" charset="0"/>
                <a:ea typeface="細明體" panose="02020509000000000000" pitchFamily="49" charset="-120"/>
              </a:rPr>
              <a:t>：氣候變遷可能導致交通運輸中斷，進而影響供應鏈的穩定性，導致生產和交付延誤。</a:t>
            </a:r>
            <a:endParaRPr lang="zh-TW" altLang="zh-TW" sz="1600" kern="100" dirty="0">
              <a:latin typeface="Times New Roman" panose="02020603050405020304" pitchFamily="18" charset="0"/>
            </a:endParaRPr>
          </a:p>
          <a:p>
            <a:r>
              <a:rPr lang="en-US" altLang="zh-TW" dirty="0">
                <a:solidFill>
                  <a:srgbClr val="000000"/>
                </a:solidFill>
                <a:latin typeface="細明體" panose="02020509000000000000" pitchFamily="49" charset="-120"/>
                <a:cs typeface="Times New Roman" panose="02020603050405020304" pitchFamily="18" charset="0"/>
              </a:rPr>
              <a:t>3.	</a:t>
            </a:r>
            <a:r>
              <a:rPr lang="zh-TW" altLang="zh-TW" b="1" dirty="0">
                <a:solidFill>
                  <a:srgbClr val="000000"/>
                </a:solidFill>
                <a:ea typeface="細明體" panose="02020509000000000000" pitchFamily="49" charset="-120"/>
                <a:cs typeface="Times New Roman" panose="02020603050405020304" pitchFamily="18" charset="0"/>
              </a:rPr>
              <a:t>員工因氣候影響無法出勤</a:t>
            </a:r>
            <a:r>
              <a:rPr lang="zh-TW" altLang="zh-TW" dirty="0">
                <a:solidFill>
                  <a:srgbClr val="000000"/>
                </a:solidFill>
                <a:ea typeface="細明體" panose="02020509000000000000" pitchFamily="49" charset="-120"/>
                <a:cs typeface="Times New Roman" panose="02020603050405020304" pitchFamily="18" charset="0"/>
              </a:rPr>
              <a:t>：極端天氣條件可能影響員工的出勤率，降低生產力，並增加職業安全衛生成本。</a:t>
            </a:r>
            <a:endParaRPr lang="zh-TW" altLang="en-US" dirty="0"/>
          </a:p>
        </p:txBody>
      </p:sp>
      <p:sp>
        <p:nvSpPr>
          <p:cNvPr id="4" name="矩形 3">
            <a:extLst>
              <a:ext uri="{FF2B5EF4-FFF2-40B4-BE49-F238E27FC236}">
                <a16:creationId xmlns:a16="http://schemas.microsoft.com/office/drawing/2014/main" id="{835CC0BA-5B2B-4879-A595-87359EC98D14}"/>
              </a:ext>
            </a:extLst>
          </p:cNvPr>
          <p:cNvSpPr/>
          <p:nvPr/>
        </p:nvSpPr>
        <p:spPr>
          <a:xfrm>
            <a:off x="5292969" y="4823849"/>
            <a:ext cx="7315200" cy="2185214"/>
          </a:xfrm>
          <a:prstGeom prst="rect">
            <a:avLst/>
          </a:prstGeom>
        </p:spPr>
        <p:txBody>
          <a:bodyPr>
            <a:spAutoFit/>
          </a:bodyPr>
          <a:lstStyle/>
          <a:p>
            <a:pPr>
              <a:spcAft>
                <a:spcPts val="600"/>
              </a:spcAft>
            </a:pPr>
            <a:r>
              <a:rPr lang="zh-TW" altLang="zh-TW" b="1" kern="0" dirty="0">
                <a:solidFill>
                  <a:srgbClr val="000000"/>
                </a:solidFill>
                <a:latin typeface="Times New Roman" panose="02020603050405020304" pitchFamily="18" charset="0"/>
                <a:ea typeface="細明體" panose="02020509000000000000" pitchFamily="49" charset="-120"/>
              </a:rPr>
              <a:t>氣候相關機會</a:t>
            </a:r>
            <a:endParaRPr lang="zh-TW" altLang="zh-TW" sz="1600" kern="100" dirty="0">
              <a:latin typeface="Times New Roman" panose="02020603050405020304" pitchFamily="18" charset="0"/>
            </a:endParaRPr>
          </a:p>
          <a:p>
            <a:pPr marL="457200" indent="-228600">
              <a:spcAft>
                <a:spcPts val="600"/>
              </a:spcAft>
              <a:tabLst>
                <a:tab pos="457200" algn="l"/>
              </a:tabLst>
            </a:pPr>
            <a:r>
              <a:rPr lang="en-US" altLang="zh-TW" kern="0" dirty="0">
                <a:solidFill>
                  <a:srgbClr val="000000"/>
                </a:solidFill>
                <a:latin typeface="細明體" panose="02020509000000000000" pitchFamily="49" charset="-120"/>
              </a:rPr>
              <a:t>1.	</a:t>
            </a:r>
            <a:r>
              <a:rPr lang="zh-TW" altLang="zh-TW" b="1" kern="0" dirty="0">
                <a:solidFill>
                  <a:srgbClr val="000000"/>
                </a:solidFill>
                <a:latin typeface="Times New Roman" panose="02020603050405020304" pitchFamily="18" charset="0"/>
                <a:ea typeface="細明體" panose="02020509000000000000" pitchFamily="49" charset="-120"/>
              </a:rPr>
              <a:t>市場對雲端服務產品需求增加</a:t>
            </a:r>
            <a:r>
              <a:rPr lang="zh-TW" altLang="zh-TW" kern="0" dirty="0">
                <a:solidFill>
                  <a:srgbClr val="000000"/>
                </a:solidFill>
                <a:latin typeface="Times New Roman" panose="02020603050405020304" pitchFamily="18" charset="0"/>
                <a:ea typeface="細明體" panose="02020509000000000000" pitchFamily="49" charset="-120"/>
              </a:rPr>
              <a:t>：隨著企業數位化轉型加速，對雲端服務和數位解決方案的需求持續上升，公司可提供高效能、低耗能的雲端服務，以滿足市場需求。</a:t>
            </a:r>
            <a:endParaRPr lang="zh-TW" altLang="zh-TW" sz="1600" kern="100" dirty="0">
              <a:latin typeface="Times New Roman" panose="02020603050405020304" pitchFamily="18" charset="0"/>
            </a:endParaRPr>
          </a:p>
          <a:p>
            <a:r>
              <a:rPr lang="en-US" altLang="zh-TW" dirty="0">
                <a:solidFill>
                  <a:srgbClr val="000000"/>
                </a:solidFill>
                <a:latin typeface="細明體" panose="02020509000000000000" pitchFamily="49" charset="-120"/>
                <a:cs typeface="Times New Roman" panose="02020603050405020304" pitchFamily="18" charset="0"/>
              </a:rPr>
              <a:t>2.	</a:t>
            </a:r>
            <a:r>
              <a:rPr lang="zh-TW" altLang="zh-TW" b="1" dirty="0">
                <a:solidFill>
                  <a:srgbClr val="000000"/>
                </a:solidFill>
                <a:ea typeface="細明體" panose="02020509000000000000" pitchFamily="49" charset="-120"/>
                <a:cs typeface="Times New Roman" panose="02020603050405020304" pitchFamily="18" charset="0"/>
              </a:rPr>
              <a:t>低碳能源和節能解決方案需求增加</a:t>
            </a:r>
            <a:r>
              <a:rPr lang="zh-TW" altLang="zh-TW" dirty="0">
                <a:solidFill>
                  <a:srgbClr val="000000"/>
                </a:solidFill>
                <a:ea typeface="細明體" panose="02020509000000000000" pitchFamily="49" charset="-120"/>
                <a:cs typeface="Times New Roman" panose="02020603050405020304" pitchFamily="18" charset="0"/>
              </a:rPr>
              <a:t>：隨著全球對減碳和節能的重視，公司可以開發和推廣節能技術和解決方案，如高效能伺服器、綠色數據中心等，抓住市場機會。</a:t>
            </a:r>
            <a:endParaRPr lang="zh-TW" altLang="en-US" dirty="0"/>
          </a:p>
        </p:txBody>
      </p:sp>
    </p:spTree>
    <p:extLst>
      <p:ext uri="{BB962C8B-B14F-4D97-AF65-F5344CB8AC3E}">
        <p14:creationId xmlns:p14="http://schemas.microsoft.com/office/powerpoint/2010/main" val="177093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687348" y="562808"/>
            <a:ext cx="4620935" cy="577572"/>
          </a:xfrm>
          <a:prstGeom prst="rect">
            <a:avLst/>
          </a:prstGeom>
          <a:noFill/>
          <a:ln/>
        </p:spPr>
        <p:txBody>
          <a:bodyPr wrap="none" lIns="0" tIns="0" rIns="0" bIns="0" rtlCol="0" anchor="t"/>
          <a:lstStyle/>
          <a:p>
            <a:pPr marL="0" indent="0">
              <a:lnSpc>
                <a:spcPts val="4500"/>
              </a:lnSpc>
              <a:buNone/>
            </a:pPr>
            <a:r>
              <a:rPr lang="en-US" sz="3600" dirty="0">
                <a:solidFill>
                  <a:srgbClr val="00002E"/>
                </a:solidFill>
                <a:latin typeface="Nunito Semi Bold" pitchFamily="34" charset="0"/>
                <a:ea typeface="Nunito Semi Bold" pitchFamily="34" charset="-122"/>
                <a:cs typeface="Nunito Semi Bold" pitchFamily="34" charset="-120"/>
              </a:rPr>
              <a:t>核心價值</a:t>
            </a:r>
            <a:endParaRPr lang="en-US" sz="3600" dirty="0"/>
          </a:p>
        </p:txBody>
      </p:sp>
      <p:pic>
        <p:nvPicPr>
          <p:cNvPr id="4" name="Image 1" descr="preencoded.png"/>
          <p:cNvPicPr>
            <a:picLocks noChangeAspect="1"/>
          </p:cNvPicPr>
          <p:nvPr/>
        </p:nvPicPr>
        <p:blipFill>
          <a:blip r:embed="rId4"/>
          <a:stretch>
            <a:fillRect/>
          </a:stretch>
        </p:blipFill>
        <p:spPr>
          <a:xfrm>
            <a:off x="687348" y="1434941"/>
            <a:ext cx="490895" cy="490895"/>
          </a:xfrm>
          <a:prstGeom prst="rect">
            <a:avLst/>
          </a:prstGeom>
        </p:spPr>
      </p:pic>
      <p:sp>
        <p:nvSpPr>
          <p:cNvPr id="5" name="Text 1"/>
          <p:cNvSpPr/>
          <p:nvPr/>
        </p:nvSpPr>
        <p:spPr>
          <a:xfrm>
            <a:off x="687348" y="2122170"/>
            <a:ext cx="2310408" cy="288846"/>
          </a:xfrm>
          <a:prstGeom prst="rect">
            <a:avLst/>
          </a:prstGeom>
          <a:noFill/>
          <a:ln/>
        </p:spPr>
        <p:txBody>
          <a:bodyPr wrap="none" lIns="0" tIns="0" rIns="0" bIns="0" rtlCol="0" anchor="t"/>
          <a:lstStyle/>
          <a:p>
            <a:pPr marL="0" indent="0" algn="l">
              <a:lnSpc>
                <a:spcPts val="2250"/>
              </a:lnSpc>
              <a:buNone/>
            </a:pPr>
            <a:r>
              <a:rPr lang="en-US" sz="1800" dirty="0">
                <a:solidFill>
                  <a:srgbClr val="00002E"/>
                </a:solidFill>
                <a:latin typeface="Nunito Semi Bold" pitchFamily="34" charset="0"/>
                <a:ea typeface="Nunito Semi Bold" pitchFamily="34" charset="-122"/>
                <a:cs typeface="Nunito Semi Bold" pitchFamily="34" charset="-120"/>
              </a:rPr>
              <a:t>熱忱</a:t>
            </a:r>
            <a:endParaRPr lang="en-US" sz="1800" dirty="0"/>
          </a:p>
        </p:txBody>
      </p:sp>
      <p:sp>
        <p:nvSpPr>
          <p:cNvPr id="6" name="Text 2"/>
          <p:cNvSpPr/>
          <p:nvPr/>
        </p:nvSpPr>
        <p:spPr>
          <a:xfrm>
            <a:off x="687348" y="2528768"/>
            <a:ext cx="4651772" cy="942261"/>
          </a:xfrm>
          <a:prstGeom prst="rect">
            <a:avLst/>
          </a:prstGeom>
          <a:noFill/>
          <a:ln/>
        </p:spPr>
        <p:txBody>
          <a:bodyPr wrap="square" lIns="0" tIns="0" rIns="0" bIns="0" rtlCol="0" anchor="t"/>
          <a:lstStyle/>
          <a:p>
            <a:pPr marL="0" indent="0" algn="l">
              <a:lnSpc>
                <a:spcPts val="2450"/>
              </a:lnSpc>
              <a:buNone/>
            </a:pPr>
            <a:r>
              <a:rPr lang="en-US" sz="1500" dirty="0">
                <a:solidFill>
                  <a:srgbClr val="00002E"/>
                </a:solidFill>
                <a:latin typeface="PT Sans" pitchFamily="34" charset="0"/>
                <a:ea typeface="PT Sans" pitchFamily="34" charset="-122"/>
                <a:cs typeface="PT Sans" pitchFamily="34" charset="-120"/>
              </a:rPr>
              <a:t>熱忱是公司進步的推力，因為它驅動我們不斷追求技術創新和卓越服務。使我們能夠迅速適應快速變化的科技環境，並以積極的態度解決客戶的複雜問題。</a:t>
            </a:r>
            <a:endParaRPr lang="en-US" sz="1500" dirty="0"/>
          </a:p>
        </p:txBody>
      </p:sp>
      <p:pic>
        <p:nvPicPr>
          <p:cNvPr id="7" name="Image 2" descr="preencoded.png"/>
          <p:cNvPicPr>
            <a:picLocks noChangeAspect="1"/>
          </p:cNvPicPr>
          <p:nvPr/>
        </p:nvPicPr>
        <p:blipFill>
          <a:blip r:embed="rId5"/>
          <a:stretch>
            <a:fillRect/>
          </a:stretch>
        </p:blipFill>
        <p:spPr>
          <a:xfrm>
            <a:off x="5633680" y="1434941"/>
            <a:ext cx="490895" cy="490895"/>
          </a:xfrm>
          <a:prstGeom prst="rect">
            <a:avLst/>
          </a:prstGeom>
        </p:spPr>
      </p:pic>
      <p:sp>
        <p:nvSpPr>
          <p:cNvPr id="8" name="Text 3"/>
          <p:cNvSpPr/>
          <p:nvPr/>
        </p:nvSpPr>
        <p:spPr>
          <a:xfrm>
            <a:off x="5633680" y="2122170"/>
            <a:ext cx="2310408" cy="288846"/>
          </a:xfrm>
          <a:prstGeom prst="rect">
            <a:avLst/>
          </a:prstGeom>
          <a:noFill/>
          <a:ln/>
        </p:spPr>
        <p:txBody>
          <a:bodyPr wrap="none" lIns="0" tIns="0" rIns="0" bIns="0" rtlCol="0" anchor="t"/>
          <a:lstStyle/>
          <a:p>
            <a:pPr marL="0" indent="0" algn="l">
              <a:lnSpc>
                <a:spcPts val="2250"/>
              </a:lnSpc>
              <a:buNone/>
            </a:pPr>
            <a:r>
              <a:rPr lang="en-US" sz="1800" dirty="0">
                <a:solidFill>
                  <a:srgbClr val="00002E"/>
                </a:solidFill>
                <a:latin typeface="Nunito Semi Bold" pitchFamily="34" charset="0"/>
                <a:ea typeface="Nunito Semi Bold" pitchFamily="34" charset="-122"/>
                <a:cs typeface="Nunito Semi Bold" pitchFamily="34" charset="-120"/>
              </a:rPr>
              <a:t>科技</a:t>
            </a:r>
            <a:endParaRPr lang="en-US" sz="1800" dirty="0"/>
          </a:p>
        </p:txBody>
      </p:sp>
      <p:sp>
        <p:nvSpPr>
          <p:cNvPr id="9" name="Text 4"/>
          <p:cNvSpPr/>
          <p:nvPr/>
        </p:nvSpPr>
        <p:spPr>
          <a:xfrm>
            <a:off x="5633680" y="2528768"/>
            <a:ext cx="4651772" cy="1570434"/>
          </a:xfrm>
          <a:prstGeom prst="rect">
            <a:avLst/>
          </a:prstGeom>
          <a:noFill/>
          <a:ln/>
        </p:spPr>
        <p:txBody>
          <a:bodyPr wrap="square" lIns="0" tIns="0" rIns="0" bIns="0" rtlCol="0" anchor="t"/>
          <a:lstStyle/>
          <a:p>
            <a:pPr marL="0" indent="0" algn="l">
              <a:lnSpc>
                <a:spcPts val="2450"/>
              </a:lnSpc>
              <a:buNone/>
            </a:pPr>
            <a:r>
              <a:rPr lang="en-US" sz="1500" dirty="0">
                <a:solidFill>
                  <a:srgbClr val="00002E"/>
                </a:solidFill>
                <a:latin typeface="PT Sans" pitchFamily="34" charset="0"/>
                <a:ea typeface="PT Sans" pitchFamily="34" charset="-122"/>
                <a:cs typeface="PT Sans" pitchFamily="34" charset="-120"/>
              </a:rPr>
              <a:t>科技是公司提供創新解決方案和卓越服務的基石。科技使我們能夠在快速變化的市場中保持競爭力，並滿足客戶不斷演變的需求。通過不斷投資和採用最新技術，確保能夠提供高效、安全和可靠的資訊服務，從而幫助客戶實現數位化轉型和業務增長。</a:t>
            </a:r>
            <a:endParaRPr lang="en-US" sz="1500" dirty="0"/>
          </a:p>
        </p:txBody>
      </p:sp>
      <p:pic>
        <p:nvPicPr>
          <p:cNvPr id="10" name="Image 3" descr="preencoded.png"/>
          <p:cNvPicPr>
            <a:picLocks noChangeAspect="1"/>
          </p:cNvPicPr>
          <p:nvPr/>
        </p:nvPicPr>
        <p:blipFill>
          <a:blip r:embed="rId6"/>
          <a:stretch>
            <a:fillRect/>
          </a:stretch>
        </p:blipFill>
        <p:spPr>
          <a:xfrm>
            <a:off x="687348" y="4688324"/>
            <a:ext cx="490895" cy="490895"/>
          </a:xfrm>
          <a:prstGeom prst="rect">
            <a:avLst/>
          </a:prstGeom>
        </p:spPr>
      </p:pic>
      <p:sp>
        <p:nvSpPr>
          <p:cNvPr id="11" name="Text 5"/>
          <p:cNvSpPr/>
          <p:nvPr/>
        </p:nvSpPr>
        <p:spPr>
          <a:xfrm>
            <a:off x="687348" y="5375553"/>
            <a:ext cx="2310408" cy="288846"/>
          </a:xfrm>
          <a:prstGeom prst="rect">
            <a:avLst/>
          </a:prstGeom>
          <a:noFill/>
          <a:ln/>
        </p:spPr>
        <p:txBody>
          <a:bodyPr wrap="none" lIns="0" tIns="0" rIns="0" bIns="0" rtlCol="0" anchor="t"/>
          <a:lstStyle/>
          <a:p>
            <a:pPr marL="0" indent="0" algn="l">
              <a:lnSpc>
                <a:spcPts val="2250"/>
              </a:lnSpc>
              <a:buNone/>
            </a:pPr>
            <a:r>
              <a:rPr lang="en-US" sz="1800" dirty="0">
                <a:solidFill>
                  <a:srgbClr val="00002E"/>
                </a:solidFill>
                <a:latin typeface="Nunito Semi Bold" pitchFamily="34" charset="0"/>
                <a:ea typeface="Nunito Semi Bold" pitchFamily="34" charset="-122"/>
                <a:cs typeface="Nunito Semi Bold" pitchFamily="34" charset="-120"/>
              </a:rPr>
              <a:t>管理</a:t>
            </a:r>
            <a:endParaRPr lang="en-US" sz="1800" dirty="0"/>
          </a:p>
        </p:txBody>
      </p:sp>
      <p:sp>
        <p:nvSpPr>
          <p:cNvPr id="12" name="Text 6"/>
          <p:cNvSpPr/>
          <p:nvPr/>
        </p:nvSpPr>
        <p:spPr>
          <a:xfrm>
            <a:off x="687348" y="5782151"/>
            <a:ext cx="4651772" cy="1884521"/>
          </a:xfrm>
          <a:prstGeom prst="rect">
            <a:avLst/>
          </a:prstGeom>
          <a:noFill/>
          <a:ln/>
        </p:spPr>
        <p:txBody>
          <a:bodyPr wrap="square" lIns="0" tIns="0" rIns="0" bIns="0" rtlCol="0" anchor="t"/>
          <a:lstStyle/>
          <a:p>
            <a:pPr marL="0" indent="0" algn="l">
              <a:lnSpc>
                <a:spcPts val="2450"/>
              </a:lnSpc>
              <a:buNone/>
            </a:pPr>
            <a:r>
              <a:rPr lang="en-US" sz="1500" dirty="0">
                <a:solidFill>
                  <a:srgbClr val="00002E"/>
                </a:solidFill>
                <a:latin typeface="PT Sans" pitchFamily="34" charset="0"/>
                <a:ea typeface="PT Sans" pitchFamily="34" charset="-122"/>
                <a:cs typeface="PT Sans" pitchFamily="34" charset="-120"/>
              </a:rPr>
              <a:t>管理是公司營運的重要支柱，因為卓越的管理能夠確保在複雜和快速變化的技術環境中運作高效。良好的管理能優化資源配置，提升工作流程，並保持高質量的服務標準。通過嚴謹的管理，我們能夠更好地應對客戶的需求和挑戰，確保項目按時、高效地完成，並為客戶創造持續的價值。</a:t>
            </a:r>
            <a:endParaRPr lang="en-US" sz="1500" dirty="0"/>
          </a:p>
        </p:txBody>
      </p:sp>
      <p:pic>
        <p:nvPicPr>
          <p:cNvPr id="13" name="Image 4" descr="preencoded.png"/>
          <p:cNvPicPr>
            <a:picLocks noChangeAspect="1"/>
          </p:cNvPicPr>
          <p:nvPr/>
        </p:nvPicPr>
        <p:blipFill>
          <a:blip r:embed="rId7"/>
          <a:stretch>
            <a:fillRect/>
          </a:stretch>
        </p:blipFill>
        <p:spPr>
          <a:xfrm>
            <a:off x="5633680" y="4688324"/>
            <a:ext cx="490895" cy="490895"/>
          </a:xfrm>
          <a:prstGeom prst="rect">
            <a:avLst/>
          </a:prstGeom>
        </p:spPr>
      </p:pic>
      <p:sp>
        <p:nvSpPr>
          <p:cNvPr id="14" name="Text 7"/>
          <p:cNvSpPr/>
          <p:nvPr/>
        </p:nvSpPr>
        <p:spPr>
          <a:xfrm>
            <a:off x="5633680" y="5375553"/>
            <a:ext cx="2310408" cy="288846"/>
          </a:xfrm>
          <a:prstGeom prst="rect">
            <a:avLst/>
          </a:prstGeom>
          <a:noFill/>
          <a:ln/>
        </p:spPr>
        <p:txBody>
          <a:bodyPr wrap="none" lIns="0" tIns="0" rIns="0" bIns="0" rtlCol="0" anchor="t"/>
          <a:lstStyle/>
          <a:p>
            <a:pPr marL="0" indent="0" algn="l">
              <a:lnSpc>
                <a:spcPts val="2250"/>
              </a:lnSpc>
              <a:buNone/>
            </a:pPr>
            <a:r>
              <a:rPr lang="en-US" sz="1800" dirty="0">
                <a:solidFill>
                  <a:srgbClr val="00002E"/>
                </a:solidFill>
                <a:latin typeface="Nunito Semi Bold" pitchFamily="34" charset="0"/>
                <a:ea typeface="Nunito Semi Bold" pitchFamily="34" charset="-122"/>
                <a:cs typeface="Nunito Semi Bold" pitchFamily="34" charset="-120"/>
              </a:rPr>
              <a:t>團隊</a:t>
            </a:r>
            <a:endParaRPr lang="en-US" sz="1800" dirty="0"/>
          </a:p>
        </p:txBody>
      </p:sp>
      <p:sp>
        <p:nvSpPr>
          <p:cNvPr id="15" name="Text 8"/>
          <p:cNvSpPr/>
          <p:nvPr/>
        </p:nvSpPr>
        <p:spPr>
          <a:xfrm>
            <a:off x="5633680" y="5782151"/>
            <a:ext cx="4651772" cy="1570434"/>
          </a:xfrm>
          <a:prstGeom prst="rect">
            <a:avLst/>
          </a:prstGeom>
          <a:noFill/>
          <a:ln/>
        </p:spPr>
        <p:txBody>
          <a:bodyPr wrap="square" lIns="0" tIns="0" rIns="0" bIns="0" rtlCol="0" anchor="t"/>
          <a:lstStyle/>
          <a:p>
            <a:pPr marL="0" indent="0" algn="l">
              <a:lnSpc>
                <a:spcPts val="2450"/>
              </a:lnSpc>
              <a:buNone/>
            </a:pPr>
            <a:r>
              <a:rPr lang="en-US" sz="1500" dirty="0">
                <a:solidFill>
                  <a:srgbClr val="00002E"/>
                </a:solidFill>
                <a:latin typeface="PT Sans" pitchFamily="34" charset="0"/>
                <a:ea typeface="PT Sans" pitchFamily="34" charset="-122"/>
                <a:cs typeface="PT Sans" pitchFamily="34" charset="-120"/>
              </a:rPr>
              <a:t>團隊是提供優質服務的基礎。強大的團隊精神促使我們共同努力，集思廣益，並快速解決複雜的技術挑戰。通過團隊合作，我們整合各自的專業知識和技能，提供創新且高效的解決方案，從而超越客戶的期望並實現卓越的業務成果。</a:t>
            </a:r>
            <a:endParaRPr lang="en-US" sz="15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8606D74-9972-44D3-9976-C0B48722DB0E}"/>
              </a:ext>
            </a:extLst>
          </p:cNvPr>
          <p:cNvSpPr/>
          <p:nvPr/>
        </p:nvSpPr>
        <p:spPr>
          <a:xfrm>
            <a:off x="3657600" y="2075781"/>
            <a:ext cx="7315200" cy="4078039"/>
          </a:xfrm>
          <a:prstGeom prst="rect">
            <a:avLst/>
          </a:prstGeom>
        </p:spPr>
        <p:txBody>
          <a:bodyPr>
            <a:spAutoFit/>
          </a:bodyPr>
          <a:lstStyle/>
          <a:p>
            <a:pPr>
              <a:spcAft>
                <a:spcPts val="600"/>
              </a:spcAft>
            </a:pPr>
            <a:r>
              <a:rPr lang="zh-TW" altLang="zh-TW" b="1" kern="0" dirty="0">
                <a:solidFill>
                  <a:srgbClr val="000000"/>
                </a:solidFill>
                <a:latin typeface="Times New Roman" panose="02020603050405020304" pitchFamily="18" charset="0"/>
                <a:ea typeface="細明體" panose="02020509000000000000" pitchFamily="49" charset="-120"/>
              </a:rPr>
              <a:t>採取的具體行動</a:t>
            </a:r>
            <a:endParaRPr lang="zh-TW" altLang="zh-TW" sz="1600" kern="100" dirty="0">
              <a:latin typeface="Times New Roman" panose="02020603050405020304" pitchFamily="18" charset="0"/>
            </a:endParaRPr>
          </a:p>
          <a:p>
            <a:pPr marL="457200" indent="-228600">
              <a:spcAft>
                <a:spcPts val="600"/>
              </a:spcAft>
              <a:tabLst>
                <a:tab pos="457200" algn="l"/>
              </a:tabLst>
            </a:pPr>
            <a:r>
              <a:rPr lang="en-US" altLang="zh-TW" kern="0" dirty="0">
                <a:solidFill>
                  <a:srgbClr val="000000"/>
                </a:solidFill>
                <a:latin typeface="細明體" panose="02020509000000000000" pitchFamily="49" charset="-120"/>
              </a:rPr>
              <a:t>1.	</a:t>
            </a:r>
            <a:r>
              <a:rPr lang="zh-TW" altLang="zh-TW" b="1" kern="0" dirty="0">
                <a:solidFill>
                  <a:srgbClr val="000000"/>
                </a:solidFill>
                <a:latin typeface="Times New Roman" panose="02020603050405020304" pitchFamily="18" charset="0"/>
                <a:ea typeface="細明體" panose="02020509000000000000" pitchFamily="49" charset="-120"/>
              </a:rPr>
              <a:t>制定並實施碳管理策略</a:t>
            </a:r>
            <a:r>
              <a:rPr lang="zh-TW" altLang="zh-TW" kern="0" dirty="0">
                <a:solidFill>
                  <a:srgbClr val="000000"/>
                </a:solidFill>
                <a:latin typeface="Times New Roman" panose="02020603050405020304" pitchFamily="18" charset="0"/>
                <a:ea typeface="細明體" panose="02020509000000000000" pitchFamily="49" charset="-120"/>
              </a:rPr>
              <a:t>：公司制定全面的碳管理策略，包括減少溫室氣體排放、提高能源效率和使用可再生能源。</a:t>
            </a:r>
            <a:endParaRPr lang="zh-TW" altLang="zh-TW" sz="1600" kern="100" dirty="0">
              <a:latin typeface="Times New Roman" panose="02020603050405020304" pitchFamily="18" charset="0"/>
            </a:endParaRPr>
          </a:p>
          <a:p>
            <a:pPr marL="457200" indent="-228600">
              <a:spcAft>
                <a:spcPts val="600"/>
              </a:spcAft>
              <a:tabLst>
                <a:tab pos="457200" algn="l"/>
              </a:tabLst>
            </a:pPr>
            <a:r>
              <a:rPr lang="en-US" altLang="zh-TW" kern="0" dirty="0">
                <a:solidFill>
                  <a:srgbClr val="000000"/>
                </a:solidFill>
                <a:latin typeface="細明體" panose="02020509000000000000" pitchFamily="49" charset="-120"/>
              </a:rPr>
              <a:t>2.	</a:t>
            </a:r>
            <a:r>
              <a:rPr lang="zh-TW" altLang="zh-TW" b="1" kern="0" dirty="0">
                <a:solidFill>
                  <a:srgbClr val="000000"/>
                </a:solidFill>
                <a:latin typeface="Times New Roman" panose="02020603050405020304" pitchFamily="18" charset="0"/>
                <a:ea typeface="細明體" panose="02020509000000000000" pitchFamily="49" charset="-120"/>
              </a:rPr>
              <a:t>強化氣候風險管理體系</a:t>
            </a:r>
            <a:r>
              <a:rPr lang="zh-TW" altLang="zh-TW" kern="0" dirty="0">
                <a:solidFill>
                  <a:srgbClr val="000000"/>
                </a:solidFill>
                <a:latin typeface="Times New Roman" panose="02020603050405020304" pitchFamily="18" charset="0"/>
                <a:ea typeface="細明體" panose="02020509000000000000" pitchFamily="49" charset="-120"/>
              </a:rPr>
              <a:t>：建立健全的氣候風險管理體系，定期評估和更新氣候風險應對措施，確保企業在面臨氣候變遷挑戰時具有足夠的應變能力。</a:t>
            </a:r>
            <a:endParaRPr lang="zh-TW" altLang="zh-TW" sz="1600" kern="100" dirty="0">
              <a:latin typeface="Times New Roman" panose="02020603050405020304" pitchFamily="18" charset="0"/>
            </a:endParaRPr>
          </a:p>
          <a:p>
            <a:pPr marL="457200" indent="-228600">
              <a:spcAft>
                <a:spcPts val="600"/>
              </a:spcAft>
              <a:tabLst>
                <a:tab pos="457200" algn="l"/>
              </a:tabLst>
            </a:pPr>
            <a:r>
              <a:rPr lang="en-US" altLang="zh-TW" kern="0" dirty="0">
                <a:solidFill>
                  <a:srgbClr val="000000"/>
                </a:solidFill>
                <a:latin typeface="細明體" panose="02020509000000000000" pitchFamily="49" charset="-120"/>
              </a:rPr>
              <a:t>3.	</a:t>
            </a:r>
            <a:r>
              <a:rPr lang="zh-TW" altLang="zh-TW" b="1" kern="0" dirty="0">
                <a:solidFill>
                  <a:srgbClr val="000000"/>
                </a:solidFill>
                <a:latin typeface="Times New Roman" panose="02020603050405020304" pitchFamily="18" charset="0"/>
                <a:ea typeface="細明體" panose="02020509000000000000" pitchFamily="49" charset="-120"/>
              </a:rPr>
              <a:t>推動綠色供應鏈管理</a:t>
            </a:r>
            <a:r>
              <a:rPr lang="zh-TW" altLang="zh-TW" kern="0" dirty="0">
                <a:solidFill>
                  <a:srgbClr val="000000"/>
                </a:solidFill>
                <a:latin typeface="Times New Roman" panose="02020603050405020304" pitchFamily="18" charset="0"/>
                <a:ea typeface="細明體" panose="02020509000000000000" pitchFamily="49" charset="-120"/>
              </a:rPr>
              <a:t>：與供應商合作推動綠色供應鏈管理，確保供應鏈各環節都符合環保標準，並減少整體碳足跡。</a:t>
            </a:r>
            <a:endParaRPr lang="zh-TW" altLang="zh-TW" sz="1600" kern="100" dirty="0">
              <a:latin typeface="Times New Roman" panose="02020603050405020304" pitchFamily="18" charset="0"/>
            </a:endParaRPr>
          </a:p>
          <a:p>
            <a:pPr marL="457200" indent="-228600">
              <a:spcAft>
                <a:spcPts val="600"/>
              </a:spcAft>
              <a:tabLst>
                <a:tab pos="457200" algn="l"/>
              </a:tabLst>
            </a:pPr>
            <a:r>
              <a:rPr lang="en-US" altLang="zh-TW" kern="0" dirty="0">
                <a:solidFill>
                  <a:srgbClr val="000000"/>
                </a:solidFill>
                <a:latin typeface="細明體" panose="02020509000000000000" pitchFamily="49" charset="-120"/>
              </a:rPr>
              <a:t>4.	</a:t>
            </a:r>
            <a:r>
              <a:rPr lang="zh-TW" altLang="zh-TW" b="1" kern="0" dirty="0">
                <a:solidFill>
                  <a:srgbClr val="000000"/>
                </a:solidFill>
                <a:latin typeface="Times New Roman" panose="02020603050405020304" pitchFamily="18" charset="0"/>
                <a:ea typeface="細明體" panose="02020509000000000000" pitchFamily="49" charset="-120"/>
              </a:rPr>
              <a:t>員工培訓和意識提升</a:t>
            </a:r>
            <a:r>
              <a:rPr lang="zh-TW" altLang="zh-TW" kern="0" dirty="0">
                <a:solidFill>
                  <a:srgbClr val="000000"/>
                </a:solidFill>
                <a:latin typeface="Times New Roman" panose="02020603050405020304" pitchFamily="18" charset="0"/>
                <a:ea typeface="細明體" panose="02020509000000000000" pitchFamily="49" charset="-120"/>
              </a:rPr>
              <a:t>：開展員工培訓，提高員工對氣候變遷風險和應對措施的認識，鼓勵全員參與企業的環保行動。</a:t>
            </a:r>
            <a:endParaRPr lang="zh-TW" altLang="zh-TW" sz="1600" kern="100" dirty="0">
              <a:latin typeface="Times New Roman" panose="02020603050405020304" pitchFamily="18" charset="0"/>
            </a:endParaRPr>
          </a:p>
          <a:p>
            <a:r>
              <a:rPr lang="zh-TW" altLang="zh-TW" dirty="0">
                <a:solidFill>
                  <a:srgbClr val="000000"/>
                </a:solidFill>
                <a:ea typeface="細明體" panose="02020509000000000000" pitchFamily="49" charset="-120"/>
                <a:cs typeface="Times New Roman" panose="02020603050405020304" pitchFamily="18" charset="0"/>
              </a:rPr>
              <a:t>本公司致力於在氣候變遷中掌握風險並探索機會，實現可持續發展的目標。我們相信，通過積極應對氣候挑戰，公司將在市場上獲得競爭優勢，並為社會和環境做出積極貢獻。</a:t>
            </a:r>
            <a:endParaRPr lang="zh-TW" altLang="en-US" dirty="0"/>
          </a:p>
        </p:txBody>
      </p:sp>
    </p:spTree>
    <p:extLst>
      <p:ext uri="{BB962C8B-B14F-4D97-AF65-F5344CB8AC3E}">
        <p14:creationId xmlns:p14="http://schemas.microsoft.com/office/powerpoint/2010/main" val="3876367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9757C0-8023-4B56-9A98-A6BEAB8BEC8A}"/>
              </a:ext>
            </a:extLst>
          </p:cNvPr>
          <p:cNvSpPr/>
          <p:nvPr/>
        </p:nvSpPr>
        <p:spPr>
          <a:xfrm>
            <a:off x="738554" y="236816"/>
            <a:ext cx="3991708" cy="3693319"/>
          </a:xfrm>
          <a:prstGeom prst="rect">
            <a:avLst/>
          </a:prstGeom>
        </p:spPr>
        <p:txBody>
          <a:bodyPr wrap="square">
            <a:spAutoFit/>
          </a:bodyPr>
          <a:lstStyle/>
          <a:p>
            <a:pPr>
              <a:spcAft>
                <a:spcPts val="0"/>
              </a:spcAft>
            </a:pPr>
            <a:r>
              <a:rPr lang="en-US" altLang="zh-TW" b="1" kern="100" dirty="0">
                <a:latin typeface="Arial" panose="020B0604020202020204" pitchFamily="34" charset="0"/>
                <a:cs typeface="Times New Roman" panose="02020603050405020304" pitchFamily="18" charset="0"/>
              </a:rPr>
              <a:t>4-3. </a:t>
            </a:r>
            <a:r>
              <a:rPr lang="zh-TW" altLang="zh-TW" b="1" kern="100" dirty="0">
                <a:latin typeface="Arial" panose="020B0604020202020204" pitchFamily="34" charset="0"/>
                <a:cs typeface="Times New Roman" panose="02020603050405020304" pitchFamily="18" charset="0"/>
              </a:rPr>
              <a:t>資源、能源及溫室氣體排放管理</a:t>
            </a:r>
          </a:p>
          <a:p>
            <a:pPr>
              <a:spcAft>
                <a:spcPts val="0"/>
              </a:spcAft>
            </a:pPr>
            <a:r>
              <a:rPr lang="zh-TW" altLang="zh-TW" kern="100" dirty="0">
                <a:solidFill>
                  <a:srgbClr val="333333"/>
                </a:solidFill>
                <a:latin typeface="Verdana" panose="020B0604030504040204" pitchFamily="34" charset="0"/>
              </a:rPr>
              <a:t>目前，本公司溫室氣體排放量盤查係屬自我管理統計。相關溫室氣體排放量、用水量及廢棄物量資料數據為自行盤查揭露，尚未導入系統驗證。</a:t>
            </a:r>
            <a:endParaRPr lang="zh-TW" altLang="zh-TW" sz="1600" kern="100" dirty="0">
              <a:latin typeface="Times New Roman" panose="02020603050405020304" pitchFamily="18" charset="0"/>
            </a:endParaRPr>
          </a:p>
          <a:p>
            <a:pPr marL="342900" lvl="0" indent="-342900">
              <a:spcAft>
                <a:spcPts val="0"/>
              </a:spcAft>
              <a:tabLst>
                <a:tab pos="457200" algn="l"/>
              </a:tabLst>
            </a:pPr>
            <a:r>
              <a:rPr lang="zh-TW" altLang="zh-TW" kern="100" dirty="0">
                <a:solidFill>
                  <a:srgbClr val="333333"/>
                </a:solidFill>
                <a:latin typeface="Verdana" panose="020B0604030504040204" pitchFamily="34" charset="0"/>
              </a:rPr>
              <a:t>本公司溫室氣體年排放量、用水量及廢棄物總重量，範圍包含台北總公司所有辦公區域。</a:t>
            </a:r>
            <a:endParaRPr lang="zh-TW" altLang="zh-TW" sz="1600" kern="100" dirty="0">
              <a:latin typeface="Times New Roman" panose="02020603050405020304" pitchFamily="18" charset="0"/>
            </a:endParaRPr>
          </a:p>
          <a:p>
            <a:pPr marL="342900" lvl="0" indent="-342900">
              <a:spcAft>
                <a:spcPts val="0"/>
              </a:spcAft>
              <a:tabLst>
                <a:tab pos="457200" algn="l"/>
              </a:tabLst>
            </a:pPr>
            <a:r>
              <a:rPr lang="zh-TW" altLang="zh-TW" kern="100" dirty="0">
                <a:solidFill>
                  <a:srgbClr val="333333"/>
                </a:solidFill>
                <a:latin typeface="Verdana" panose="020B0604030504040204" pitchFamily="34" charset="0"/>
              </a:rPr>
              <a:t>主要溫室氣體盤查範疇統計數</a:t>
            </a:r>
            <a:r>
              <a:rPr lang="en-US" altLang="zh-TW" kern="100" dirty="0">
                <a:solidFill>
                  <a:srgbClr val="333333"/>
                </a:solidFill>
                <a:latin typeface="Verdana" panose="020B0604030504040204" pitchFamily="34" charset="0"/>
              </a:rPr>
              <a:t> :</a:t>
            </a:r>
            <a:endParaRPr lang="zh-TW" altLang="zh-TW" sz="1600" kern="100" dirty="0">
              <a:latin typeface="Times New Roman" panose="02020603050405020304" pitchFamily="18" charset="0"/>
            </a:endParaRPr>
          </a:p>
          <a:p>
            <a:pPr>
              <a:spcAft>
                <a:spcPts val="0"/>
              </a:spcAft>
            </a:pPr>
            <a:r>
              <a:rPr lang="en-US" altLang="zh-TW" kern="100" dirty="0">
                <a:solidFill>
                  <a:srgbClr val="333333"/>
                </a:solidFill>
                <a:latin typeface="Verdana" panose="020B0604030504040204" pitchFamily="34" charset="0"/>
              </a:rPr>
              <a:t>        </a:t>
            </a:r>
            <a:r>
              <a:rPr lang="zh-TW" altLang="zh-TW" kern="100" dirty="0">
                <a:solidFill>
                  <a:srgbClr val="333333"/>
                </a:solidFill>
                <a:latin typeface="Verdana" panose="020B0604030504040204" pitchFamily="34" charset="0"/>
              </a:rPr>
              <a:t>範疇一</a:t>
            </a:r>
            <a:r>
              <a:rPr lang="en-US" altLang="zh-TW" kern="100" dirty="0">
                <a:solidFill>
                  <a:srgbClr val="333333"/>
                </a:solidFill>
                <a:latin typeface="Verdana" panose="020B0604030504040204" pitchFamily="34" charset="0"/>
              </a:rPr>
              <a:t> : </a:t>
            </a:r>
            <a:r>
              <a:rPr lang="zh-TW" altLang="zh-TW" kern="100" dirty="0">
                <a:solidFill>
                  <a:srgbClr val="333333"/>
                </a:solidFill>
                <a:latin typeface="Verdana" panose="020B0604030504040204" pitchFamily="34" charset="0"/>
              </a:rPr>
              <a:t>公務車</a:t>
            </a:r>
            <a:r>
              <a:rPr lang="en-US" altLang="zh-TW" kern="100" dirty="0">
                <a:solidFill>
                  <a:srgbClr val="333333"/>
                </a:solidFill>
                <a:latin typeface="Verdana" panose="020B0604030504040204" pitchFamily="34" charset="0"/>
              </a:rPr>
              <a:t>(</a:t>
            </a:r>
            <a:r>
              <a:rPr lang="zh-TW" altLang="zh-TW" kern="100" dirty="0">
                <a:solidFill>
                  <a:srgbClr val="333333"/>
                </a:solidFill>
                <a:latin typeface="Verdana" panose="020B0604030504040204" pitchFamily="34" charset="0"/>
              </a:rPr>
              <a:t>汽油</a:t>
            </a:r>
            <a:r>
              <a:rPr lang="en-US" altLang="zh-TW" kern="100" dirty="0">
                <a:solidFill>
                  <a:srgbClr val="333333"/>
                </a:solidFill>
                <a:latin typeface="Verdana" panose="020B0604030504040204" pitchFamily="34" charset="0"/>
              </a:rPr>
              <a:t>)</a:t>
            </a:r>
            <a:r>
              <a:rPr lang="zh-TW" altLang="zh-TW" kern="100" dirty="0">
                <a:solidFill>
                  <a:srgbClr val="333333"/>
                </a:solidFill>
                <a:latin typeface="Verdana" panose="020B0604030504040204" pitchFamily="34" charset="0"/>
              </a:rPr>
              <a:t>炭排量</a:t>
            </a:r>
            <a:r>
              <a:rPr lang="en-US" altLang="zh-TW" kern="100" dirty="0">
                <a:solidFill>
                  <a:srgbClr val="333333"/>
                </a:solidFill>
                <a:latin typeface="Verdana" panose="020B0604030504040204" pitchFamily="34" charset="0"/>
              </a:rPr>
              <a:t>(</a:t>
            </a:r>
            <a:r>
              <a:rPr lang="zh-TW" altLang="zh-TW" kern="100" dirty="0">
                <a:solidFill>
                  <a:srgbClr val="333333"/>
                </a:solidFill>
                <a:latin typeface="Verdana" panose="020B0604030504040204" pitchFamily="34" charset="0"/>
              </a:rPr>
              <a:t>公噸</a:t>
            </a:r>
            <a:r>
              <a:rPr lang="en-US" altLang="zh-TW" kern="100" dirty="0">
                <a:solidFill>
                  <a:srgbClr val="333333"/>
                </a:solidFill>
                <a:latin typeface="Verdana" panose="020B0604030504040204" pitchFamily="34" charset="0"/>
              </a:rPr>
              <a:t>)</a:t>
            </a:r>
            <a:endParaRPr lang="zh-TW" altLang="zh-TW" sz="1600" kern="100" dirty="0">
              <a:latin typeface="Times New Roman" panose="02020603050405020304" pitchFamily="18" charset="0"/>
            </a:endParaRPr>
          </a:p>
          <a:p>
            <a:pPr>
              <a:spcAft>
                <a:spcPts val="0"/>
              </a:spcAft>
            </a:pPr>
            <a:r>
              <a:rPr lang="en-US" altLang="zh-TW" kern="100" dirty="0">
                <a:solidFill>
                  <a:srgbClr val="333333"/>
                </a:solidFill>
                <a:latin typeface="Verdana" panose="020B0604030504040204" pitchFamily="34" charset="0"/>
              </a:rPr>
              <a:t>        </a:t>
            </a:r>
            <a:r>
              <a:rPr lang="zh-TW" altLang="zh-TW" kern="100" dirty="0">
                <a:solidFill>
                  <a:srgbClr val="333333"/>
                </a:solidFill>
                <a:latin typeface="Verdana" panose="020B0604030504040204" pitchFamily="34" charset="0"/>
              </a:rPr>
              <a:t>範疇二</a:t>
            </a:r>
            <a:r>
              <a:rPr lang="en-US" altLang="zh-TW" kern="100" dirty="0">
                <a:solidFill>
                  <a:srgbClr val="333333"/>
                </a:solidFill>
                <a:latin typeface="Verdana" panose="020B0604030504040204" pitchFamily="34" charset="0"/>
              </a:rPr>
              <a:t> : </a:t>
            </a:r>
            <a:r>
              <a:rPr lang="zh-TW" altLang="zh-TW" kern="100" dirty="0">
                <a:solidFill>
                  <a:srgbClr val="333333"/>
                </a:solidFill>
                <a:latin typeface="Verdana" panose="020B0604030504040204" pitchFamily="34" charset="0"/>
              </a:rPr>
              <a:t>用電炭排量</a:t>
            </a:r>
            <a:r>
              <a:rPr lang="en-US" altLang="zh-TW" kern="100" dirty="0">
                <a:solidFill>
                  <a:srgbClr val="333333"/>
                </a:solidFill>
                <a:latin typeface="Verdana" panose="020B0604030504040204" pitchFamily="34" charset="0"/>
              </a:rPr>
              <a:t>(</a:t>
            </a:r>
            <a:r>
              <a:rPr lang="zh-TW" altLang="zh-TW" kern="100" dirty="0">
                <a:solidFill>
                  <a:srgbClr val="333333"/>
                </a:solidFill>
                <a:latin typeface="Verdana" panose="020B0604030504040204" pitchFamily="34" charset="0"/>
              </a:rPr>
              <a:t>公噸</a:t>
            </a:r>
            <a:r>
              <a:rPr lang="en-US" altLang="zh-TW" kern="100" dirty="0">
                <a:solidFill>
                  <a:srgbClr val="333333"/>
                </a:solidFill>
                <a:latin typeface="Verdana" panose="020B0604030504040204" pitchFamily="34" charset="0"/>
              </a:rPr>
              <a:t>)</a:t>
            </a:r>
            <a:endParaRPr lang="zh-TW" altLang="zh-TW" sz="1600" kern="100" dirty="0">
              <a:latin typeface="Times New Roman" panose="02020603050405020304" pitchFamily="18" charset="0"/>
            </a:endParaRPr>
          </a:p>
          <a:p>
            <a:pPr>
              <a:spcAft>
                <a:spcPts val="0"/>
              </a:spcAft>
            </a:pPr>
            <a:r>
              <a:rPr lang="en-US" altLang="zh-TW" kern="100" dirty="0">
                <a:solidFill>
                  <a:srgbClr val="333333"/>
                </a:solidFill>
                <a:latin typeface="Verdana" panose="020B0604030504040204" pitchFamily="34" charset="0"/>
              </a:rPr>
              <a:t>        </a:t>
            </a:r>
            <a:r>
              <a:rPr lang="zh-TW" altLang="zh-TW" kern="100" dirty="0">
                <a:solidFill>
                  <a:srgbClr val="333333"/>
                </a:solidFill>
                <a:latin typeface="Verdana" panose="020B0604030504040204" pitchFamily="34" charset="0"/>
              </a:rPr>
              <a:t>範疇三</a:t>
            </a:r>
            <a:r>
              <a:rPr lang="en-US" altLang="zh-TW" kern="100" dirty="0">
                <a:solidFill>
                  <a:srgbClr val="333333"/>
                </a:solidFill>
                <a:latin typeface="Verdana" panose="020B0604030504040204" pitchFamily="34" charset="0"/>
              </a:rPr>
              <a:t> : </a:t>
            </a:r>
            <a:r>
              <a:rPr lang="zh-TW" altLang="zh-TW" kern="100" dirty="0">
                <a:solidFill>
                  <a:srgbClr val="333333"/>
                </a:solidFill>
                <a:latin typeface="Verdana" panose="020B0604030504040204" pitchFamily="34" charset="0"/>
              </a:rPr>
              <a:t>柴油車</a:t>
            </a:r>
            <a:r>
              <a:rPr lang="en-US" altLang="zh-TW" kern="100" dirty="0">
                <a:solidFill>
                  <a:srgbClr val="333333"/>
                </a:solidFill>
                <a:latin typeface="Verdana" panose="020B0604030504040204" pitchFamily="34" charset="0"/>
              </a:rPr>
              <a:t> : </a:t>
            </a:r>
            <a:r>
              <a:rPr lang="zh-TW" altLang="zh-TW" kern="100" dirty="0">
                <a:solidFill>
                  <a:srgbClr val="333333"/>
                </a:solidFill>
                <a:latin typeface="Verdana" panose="020B0604030504040204" pitchFamily="34" charset="0"/>
              </a:rPr>
              <a:t>無</a:t>
            </a:r>
            <a:endParaRPr lang="zh-TW" altLang="zh-TW" sz="1600" kern="100" dirty="0">
              <a:latin typeface="Times New Roman" panose="02020603050405020304" pitchFamily="18" charset="0"/>
            </a:endParaRPr>
          </a:p>
        </p:txBody>
      </p:sp>
      <p:sp>
        <p:nvSpPr>
          <p:cNvPr id="3" name="矩形 2">
            <a:extLst>
              <a:ext uri="{FF2B5EF4-FFF2-40B4-BE49-F238E27FC236}">
                <a16:creationId xmlns:a16="http://schemas.microsoft.com/office/drawing/2014/main" id="{9B7ACC30-C7F2-40BD-81EE-DD787EC3EAE2}"/>
              </a:ext>
            </a:extLst>
          </p:cNvPr>
          <p:cNvSpPr/>
          <p:nvPr/>
        </p:nvSpPr>
        <p:spPr>
          <a:xfrm>
            <a:off x="7174522" y="3633482"/>
            <a:ext cx="7315200" cy="2031325"/>
          </a:xfrm>
          <a:prstGeom prst="rect">
            <a:avLst/>
          </a:prstGeom>
        </p:spPr>
        <p:txBody>
          <a:bodyPr>
            <a:spAutoFit/>
          </a:bodyPr>
          <a:lstStyle/>
          <a:p>
            <a:r>
              <a:rPr lang="en-US" altLang="zh-TW" kern="100" dirty="0">
                <a:solidFill>
                  <a:srgbClr val="333333"/>
                </a:solidFill>
                <a:latin typeface="Verdana" panose="020B0604030504040204" pitchFamily="34" charset="0"/>
                <a:cs typeface="Times New Roman" panose="02020603050405020304" pitchFamily="18" charset="0"/>
              </a:rPr>
              <a:t> (</a:t>
            </a:r>
            <a:r>
              <a:rPr lang="zh-TW" altLang="en-US" kern="100" dirty="0">
                <a:solidFill>
                  <a:srgbClr val="333333"/>
                </a:solidFill>
                <a:latin typeface="Verdana" panose="020B0604030504040204" pitchFamily="34" charset="0"/>
                <a:cs typeface="Times New Roman" panose="02020603050405020304" pitchFamily="18" charset="0"/>
              </a:rPr>
              <a:t>三</a:t>
            </a:r>
            <a:r>
              <a:rPr lang="en-US" altLang="zh-TW" kern="100" dirty="0">
                <a:solidFill>
                  <a:srgbClr val="333333"/>
                </a:solidFill>
                <a:latin typeface="Verdana" panose="020B0604030504040204" pitchFamily="34" charset="0"/>
                <a:cs typeface="Times New Roman" panose="02020603050405020304" pitchFamily="18" charset="0"/>
              </a:rPr>
              <a:t>)</a:t>
            </a:r>
            <a:r>
              <a:rPr lang="zh-TW" altLang="zh-TW" kern="100" dirty="0">
                <a:solidFill>
                  <a:srgbClr val="333333"/>
                </a:solidFill>
                <a:latin typeface="Verdana" panose="020B0604030504040204" pitchFamily="34" charset="0"/>
                <a:cs typeface="Times New Roman" panose="02020603050405020304" pitchFamily="18" charset="0"/>
              </a:rPr>
              <a:t>氣候變遷提供企業之機會</a:t>
            </a:r>
            <a:br>
              <a:rPr lang="en-US" altLang="zh-TW" kern="100" dirty="0">
                <a:solidFill>
                  <a:srgbClr val="333333"/>
                </a:solidFill>
                <a:latin typeface="Verdana" panose="020B0604030504040204" pitchFamily="34" charset="0"/>
                <a:cs typeface="Times New Roman" panose="02020603050405020304" pitchFamily="18" charset="0"/>
              </a:rPr>
            </a:br>
            <a:r>
              <a:rPr lang="en-US" altLang="zh-TW" kern="100" dirty="0">
                <a:solidFill>
                  <a:srgbClr val="333333"/>
                </a:solidFill>
                <a:latin typeface="Verdana" panose="020B0604030504040204" pitchFamily="34" charset="0"/>
                <a:cs typeface="Times New Roman" panose="02020603050405020304" pitchFamily="18" charset="0"/>
              </a:rPr>
              <a:t>1. </a:t>
            </a:r>
            <a:r>
              <a:rPr lang="zh-TW" altLang="zh-TW" kern="100" dirty="0">
                <a:solidFill>
                  <a:srgbClr val="333333"/>
                </a:solidFill>
                <a:latin typeface="Verdana" panose="020B0604030504040204" pitchFamily="34" charset="0"/>
                <a:cs typeface="Times New Roman" panose="02020603050405020304" pitchFamily="18" charset="0"/>
              </a:rPr>
              <a:t>市場需要更多雲端服務商品。</a:t>
            </a:r>
            <a:br>
              <a:rPr lang="en-US" altLang="zh-TW" kern="100" dirty="0">
                <a:solidFill>
                  <a:srgbClr val="333333"/>
                </a:solidFill>
                <a:latin typeface="Verdana" panose="020B0604030504040204" pitchFamily="34" charset="0"/>
                <a:cs typeface="Times New Roman" panose="02020603050405020304" pitchFamily="18" charset="0"/>
              </a:rPr>
            </a:br>
            <a:r>
              <a:rPr lang="en-US" altLang="zh-TW" kern="100" dirty="0">
                <a:solidFill>
                  <a:srgbClr val="333333"/>
                </a:solidFill>
                <a:latin typeface="Verdana" panose="020B0604030504040204" pitchFamily="34" charset="0"/>
                <a:cs typeface="Times New Roman" panose="02020603050405020304" pitchFamily="18" charset="0"/>
              </a:rPr>
              <a:t>2. </a:t>
            </a:r>
            <a:r>
              <a:rPr lang="zh-TW" altLang="zh-TW" kern="100" dirty="0">
                <a:solidFill>
                  <a:srgbClr val="333333"/>
                </a:solidFill>
                <a:latin typeface="Verdana" panose="020B0604030504040204" pitchFamily="34" charset="0"/>
                <a:cs typeface="Times New Roman" panose="02020603050405020304" pitchFamily="18" charset="0"/>
              </a:rPr>
              <a:t>產業急需低碳能源，節能解決方案需求大增。</a:t>
            </a:r>
            <a:br>
              <a:rPr lang="en-US" altLang="zh-TW" kern="100" dirty="0">
                <a:solidFill>
                  <a:srgbClr val="333333"/>
                </a:solidFill>
                <a:latin typeface="Verdana" panose="020B0604030504040204" pitchFamily="34" charset="0"/>
                <a:cs typeface="Times New Roman" panose="02020603050405020304" pitchFamily="18" charset="0"/>
              </a:rPr>
            </a:br>
            <a:r>
              <a:rPr lang="en-US" altLang="zh-TW" kern="100" dirty="0">
                <a:solidFill>
                  <a:srgbClr val="333333"/>
                </a:solidFill>
                <a:latin typeface="Verdana" panose="020B0604030504040204" pitchFamily="34" charset="0"/>
                <a:cs typeface="Times New Roman" panose="02020603050405020304" pitchFamily="18" charset="0"/>
              </a:rPr>
              <a:t>3. </a:t>
            </a:r>
            <a:r>
              <a:rPr lang="zh-TW" altLang="zh-TW" kern="100" dirty="0">
                <a:solidFill>
                  <a:srgbClr val="333333"/>
                </a:solidFill>
                <a:latin typeface="Verdana" panose="020B0604030504040204" pitchFamily="34" charset="0"/>
                <a:cs typeface="Times New Roman" panose="02020603050405020304" pitchFamily="18" charset="0"/>
              </a:rPr>
              <a:t>因應再生能源裝置量增加，為提升電網穩定性，市場對於相關系統開發的需求增加。</a:t>
            </a:r>
            <a:br>
              <a:rPr lang="en-US" altLang="zh-TW" kern="100" dirty="0">
                <a:solidFill>
                  <a:srgbClr val="333333"/>
                </a:solidFill>
                <a:latin typeface="Verdana" panose="020B0604030504040204" pitchFamily="34" charset="0"/>
                <a:cs typeface="Times New Roman" panose="02020603050405020304" pitchFamily="18" charset="0"/>
              </a:rPr>
            </a:br>
            <a:r>
              <a:rPr lang="en-US" altLang="zh-TW" kern="100" dirty="0">
                <a:solidFill>
                  <a:srgbClr val="333333"/>
                </a:solidFill>
                <a:latin typeface="Verdana" panose="020B0604030504040204" pitchFamily="34" charset="0"/>
                <a:cs typeface="Times New Roman" panose="02020603050405020304" pitchFamily="18" charset="0"/>
              </a:rPr>
              <a:t>4. </a:t>
            </a:r>
            <a:r>
              <a:rPr lang="zh-TW" altLang="zh-TW" kern="100" dirty="0">
                <a:solidFill>
                  <a:srgbClr val="333333"/>
                </a:solidFill>
                <a:latin typeface="Verdana" panose="020B0604030504040204" pitchFamily="34" charset="0"/>
                <a:cs typeface="Times New Roman" panose="02020603050405020304" pitchFamily="18" charset="0"/>
              </a:rPr>
              <a:t>為達成減碳目標，公司推出</a:t>
            </a:r>
            <a:r>
              <a:rPr lang="en-US" altLang="zh-TW" kern="100" dirty="0">
                <a:solidFill>
                  <a:srgbClr val="333333"/>
                </a:solidFill>
                <a:latin typeface="Verdana" panose="020B0604030504040204" pitchFamily="34" charset="0"/>
                <a:cs typeface="Times New Roman" panose="02020603050405020304" pitchFamily="18" charset="0"/>
              </a:rPr>
              <a:t> ESG </a:t>
            </a:r>
            <a:r>
              <a:rPr lang="zh-TW" altLang="zh-TW" kern="100" dirty="0">
                <a:solidFill>
                  <a:srgbClr val="333333"/>
                </a:solidFill>
                <a:latin typeface="Verdana" panose="020B0604030504040204" pitchFamily="34" charset="0"/>
                <a:cs typeface="Times New Roman" panose="02020603050405020304" pitchFamily="18" charset="0"/>
              </a:rPr>
              <a:t>零碳整合管理系統，協助企業進行減碳轉型。</a:t>
            </a:r>
            <a:endParaRPr lang="zh-TW" altLang="en-US" dirty="0"/>
          </a:p>
        </p:txBody>
      </p:sp>
      <p:sp>
        <p:nvSpPr>
          <p:cNvPr id="4" name="矩形 3">
            <a:extLst>
              <a:ext uri="{FF2B5EF4-FFF2-40B4-BE49-F238E27FC236}">
                <a16:creationId xmlns:a16="http://schemas.microsoft.com/office/drawing/2014/main" id="{8820B43F-C11C-4132-86EF-7BEE9D338EE6}"/>
              </a:ext>
            </a:extLst>
          </p:cNvPr>
          <p:cNvSpPr/>
          <p:nvPr/>
        </p:nvSpPr>
        <p:spPr>
          <a:xfrm>
            <a:off x="6220344" y="5664807"/>
            <a:ext cx="4160113" cy="369332"/>
          </a:xfrm>
          <a:prstGeom prst="rect">
            <a:avLst/>
          </a:prstGeom>
        </p:spPr>
        <p:txBody>
          <a:bodyPr wrap="none">
            <a:spAutoFit/>
          </a:bodyPr>
          <a:lstStyle/>
          <a:p>
            <a:r>
              <a:rPr lang="en-US" altLang="zh-TW" kern="100" dirty="0">
                <a:solidFill>
                  <a:srgbClr val="333333"/>
                </a:solidFill>
                <a:latin typeface="Verdana" panose="020B0604030504040204" pitchFamily="34" charset="0"/>
                <a:cs typeface="Times New Roman" panose="02020603050405020304" pitchFamily="18" charset="0"/>
              </a:rPr>
              <a:t>(</a:t>
            </a:r>
            <a:r>
              <a:rPr lang="zh-TW" altLang="en-US" kern="100" dirty="0">
                <a:solidFill>
                  <a:srgbClr val="333333"/>
                </a:solidFill>
                <a:latin typeface="Verdana" panose="020B0604030504040204" pitchFamily="34" charset="0"/>
                <a:cs typeface="Times New Roman" panose="02020603050405020304" pitchFamily="18" charset="0"/>
              </a:rPr>
              <a:t>四</a:t>
            </a:r>
            <a:r>
              <a:rPr lang="en-US" altLang="zh-TW" kern="100" dirty="0">
                <a:solidFill>
                  <a:srgbClr val="333333"/>
                </a:solidFill>
                <a:latin typeface="Verdana" panose="020B0604030504040204" pitchFamily="34" charset="0"/>
                <a:cs typeface="Times New Roman" panose="02020603050405020304" pitchFamily="18" charset="0"/>
              </a:rPr>
              <a:t>)</a:t>
            </a:r>
            <a:r>
              <a:rPr lang="zh-TW" altLang="zh-TW" kern="100" dirty="0">
                <a:solidFill>
                  <a:srgbClr val="333333"/>
                </a:solidFill>
                <a:latin typeface="Verdana" panose="020B0604030504040204" pitchFamily="34" charset="0"/>
                <a:cs typeface="Times New Roman" panose="02020603050405020304" pitchFamily="18" charset="0"/>
              </a:rPr>
              <a:t>企業</a:t>
            </a:r>
            <a:r>
              <a:rPr lang="en-US" altLang="zh-TW" kern="100" dirty="0">
                <a:solidFill>
                  <a:srgbClr val="333333"/>
                </a:solidFill>
                <a:latin typeface="Verdana" panose="020B0604030504040204" pitchFamily="34" charset="0"/>
                <a:cs typeface="Times New Roman" panose="02020603050405020304" pitchFamily="18" charset="0"/>
              </a:rPr>
              <a:t> ( </a:t>
            </a:r>
            <a:r>
              <a:rPr lang="zh-TW" altLang="zh-TW" kern="100" dirty="0">
                <a:solidFill>
                  <a:srgbClr val="333333"/>
                </a:solidFill>
                <a:latin typeface="Verdana" panose="020B0604030504040204" pitchFamily="34" charset="0"/>
                <a:cs typeface="Times New Roman" panose="02020603050405020304" pitchFamily="18" charset="0"/>
              </a:rPr>
              <a:t>直、間接</a:t>
            </a:r>
            <a:r>
              <a:rPr lang="en-US" altLang="zh-TW" kern="100" dirty="0">
                <a:solidFill>
                  <a:srgbClr val="333333"/>
                </a:solidFill>
                <a:latin typeface="Verdana" panose="020B0604030504040204" pitchFamily="34" charset="0"/>
                <a:cs typeface="Times New Roman" panose="02020603050405020304" pitchFamily="18" charset="0"/>
              </a:rPr>
              <a:t> ) </a:t>
            </a:r>
            <a:r>
              <a:rPr lang="zh-TW" altLang="zh-TW" kern="100" dirty="0">
                <a:solidFill>
                  <a:srgbClr val="333333"/>
                </a:solidFill>
                <a:latin typeface="Verdana" panose="020B0604030504040204" pitchFamily="34" charset="0"/>
                <a:cs typeface="Times New Roman" panose="02020603050405020304" pitchFamily="18" charset="0"/>
              </a:rPr>
              <a:t>溫室氣體排放量</a:t>
            </a:r>
            <a:endParaRPr lang="zh-TW" altLang="en-US" dirty="0"/>
          </a:p>
        </p:txBody>
      </p:sp>
      <p:sp>
        <p:nvSpPr>
          <p:cNvPr id="6" name="Rectangle 1">
            <a:extLst>
              <a:ext uri="{FF2B5EF4-FFF2-40B4-BE49-F238E27FC236}">
                <a16:creationId xmlns:a16="http://schemas.microsoft.com/office/drawing/2014/main" id="{FE1FBB5E-34E6-4395-943B-0ABACB852AC8}"/>
              </a:ext>
            </a:extLst>
          </p:cNvPr>
          <p:cNvSpPr>
            <a:spLocks noChangeArrowheads="1"/>
          </p:cNvSpPr>
          <p:nvPr/>
        </p:nvSpPr>
        <p:spPr bwMode="auto">
          <a:xfrm>
            <a:off x="5455383" y="5934948"/>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zh-TW" altLang="zh-TW" sz="1400" b="0" i="0" u="none" strike="noStrike" cap="none" normalizeH="0" baseline="0" dirty="0">
                <a:ln>
                  <a:noFill/>
                </a:ln>
                <a:solidFill>
                  <a:srgbClr val="333333"/>
                </a:solidFill>
                <a:effectLst/>
                <a:latin typeface="Verdana" panose="020B0604030504040204" pitchFamily="34" charset="0"/>
                <a:ea typeface="新細明體" panose="02020500000000000000" pitchFamily="18" charset="-120"/>
                <a:cs typeface="Times New Roman" panose="02020603050405020304" pitchFamily="18" charset="0"/>
              </a:rPr>
              <a:t>主要溫室氣體盤查範疇統計數</a:t>
            </a:r>
            <a:r>
              <a:rPr kumimoji="0" lang="zh-TW" altLang="en-US" sz="1400" b="0" i="0" u="none" strike="noStrike" cap="none" normalizeH="0" baseline="0" dirty="0">
                <a:ln>
                  <a:noFill/>
                </a:ln>
                <a:solidFill>
                  <a:srgbClr val="333333"/>
                </a:solidFill>
                <a:effectLst/>
                <a:latin typeface="Verdana" panose="020B0604030504040204" pitchFamily="34" charset="0"/>
                <a:ea typeface="新細明體" panose="02020500000000000000" pitchFamily="18" charset="-120"/>
                <a:cs typeface="Times New Roman" panose="02020603050405020304" pitchFamily="18" charset="0"/>
              </a:rPr>
              <a:t> </a:t>
            </a:r>
            <a:r>
              <a:rPr kumimoji="0" lang="en-US" altLang="zh-TW" sz="1400" b="0" i="0" u="none" strike="noStrike" cap="none" normalizeH="0" baseline="0" dirty="0">
                <a:ln>
                  <a:noFill/>
                </a:ln>
                <a:solidFill>
                  <a:srgbClr val="333333"/>
                </a:solidFill>
                <a:effectLst/>
                <a:latin typeface="Verdana" panose="020B0604030504040204" pitchFamily="34" charset="0"/>
                <a:ea typeface="新細明體" panose="02020500000000000000" pitchFamily="18" charset="-120"/>
                <a:cs typeface="Times New Roman" panose="02020603050405020304" pitchFamily="18" charset="0"/>
              </a:rPr>
              <a:t>:</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7" name="矩形 6">
            <a:extLst>
              <a:ext uri="{FF2B5EF4-FFF2-40B4-BE49-F238E27FC236}">
                <a16:creationId xmlns:a16="http://schemas.microsoft.com/office/drawing/2014/main" id="{D0E0BC9F-DEFB-43DD-8084-418CDA990A5F}"/>
              </a:ext>
            </a:extLst>
          </p:cNvPr>
          <p:cNvSpPr/>
          <p:nvPr/>
        </p:nvSpPr>
        <p:spPr>
          <a:xfrm>
            <a:off x="3513271" y="7808118"/>
            <a:ext cx="6619120" cy="369332"/>
          </a:xfrm>
          <a:prstGeom prst="rect">
            <a:avLst/>
          </a:prstGeom>
        </p:spPr>
        <p:txBody>
          <a:bodyPr wrap="none">
            <a:spAutoFit/>
          </a:bodyPr>
          <a:lstStyle/>
          <a:p>
            <a:r>
              <a:rPr lang="zh-TW" altLang="zh-TW" kern="100" dirty="0">
                <a:solidFill>
                  <a:srgbClr val="333333"/>
                </a:solidFill>
                <a:latin typeface="Verdana" panose="020B0604030504040204" pitchFamily="34" charset="0"/>
                <a:cs typeface="Times New Roman" panose="02020603050405020304" pitchFamily="18" charset="0"/>
              </a:rPr>
              <a:t>能源、水資源、廢棄物管理</a:t>
            </a:r>
            <a:r>
              <a:rPr lang="en-US" altLang="zh-TW" kern="100" dirty="0">
                <a:solidFill>
                  <a:srgbClr val="333333"/>
                </a:solidFill>
                <a:latin typeface="Verdana" panose="020B0604030504040204" pitchFamily="34" charset="0"/>
                <a:cs typeface="Times New Roman" panose="02020603050405020304" pitchFamily="18" charset="0"/>
              </a:rPr>
              <a:t> :0.0005 </a:t>
            </a:r>
            <a:r>
              <a:rPr lang="zh-TW" altLang="zh-TW" kern="100" dirty="0">
                <a:solidFill>
                  <a:srgbClr val="333333"/>
                </a:solidFill>
                <a:latin typeface="Verdana" panose="020B0604030504040204" pitchFamily="34" charset="0"/>
                <a:cs typeface="Times New Roman" panose="02020603050405020304" pitchFamily="18" charset="0"/>
              </a:rPr>
              <a:t>廢棄物量</a:t>
            </a:r>
            <a:r>
              <a:rPr lang="en-US" altLang="zh-TW" kern="100" dirty="0">
                <a:solidFill>
                  <a:srgbClr val="333333"/>
                </a:solidFill>
                <a:latin typeface="Verdana" panose="020B0604030504040204" pitchFamily="34" charset="0"/>
                <a:cs typeface="Times New Roman" panose="02020603050405020304" pitchFamily="18" charset="0"/>
              </a:rPr>
              <a:t> / </a:t>
            </a:r>
            <a:r>
              <a:rPr lang="zh-TW" altLang="zh-TW" kern="100" dirty="0">
                <a:solidFill>
                  <a:srgbClr val="333333"/>
                </a:solidFill>
                <a:latin typeface="Verdana" panose="020B0604030504040204" pitchFamily="34" charset="0"/>
                <a:cs typeface="Times New Roman" panose="02020603050405020304" pitchFamily="18" charset="0"/>
              </a:rPr>
              <a:t>百萬元營業額</a:t>
            </a:r>
            <a:endParaRPr lang="zh-TW" altLang="en-US" dirty="0"/>
          </a:p>
        </p:txBody>
      </p:sp>
      <p:sp>
        <p:nvSpPr>
          <p:cNvPr id="8" name="矩形 7">
            <a:extLst>
              <a:ext uri="{FF2B5EF4-FFF2-40B4-BE49-F238E27FC236}">
                <a16:creationId xmlns:a16="http://schemas.microsoft.com/office/drawing/2014/main" id="{4369E581-137C-4E2E-9CDD-1CE0D6B3CF44}"/>
              </a:ext>
            </a:extLst>
          </p:cNvPr>
          <p:cNvSpPr/>
          <p:nvPr/>
        </p:nvSpPr>
        <p:spPr>
          <a:xfrm>
            <a:off x="7244861" y="1325158"/>
            <a:ext cx="7315200" cy="2308324"/>
          </a:xfrm>
          <a:prstGeom prst="rect">
            <a:avLst/>
          </a:prstGeom>
        </p:spPr>
        <p:txBody>
          <a:bodyPr>
            <a:spAutoFit/>
          </a:bodyPr>
          <a:lstStyle/>
          <a:p>
            <a:r>
              <a:rPr lang="en-US" altLang="zh-TW" kern="100" dirty="0">
                <a:solidFill>
                  <a:srgbClr val="333333"/>
                </a:solidFill>
                <a:latin typeface="Verdana" panose="020B0604030504040204" pitchFamily="34" charset="0"/>
                <a:cs typeface="Times New Roman" panose="02020603050405020304" pitchFamily="18" charset="0"/>
              </a:rPr>
              <a:t>( </a:t>
            </a:r>
            <a:r>
              <a:rPr lang="zh-TW" altLang="zh-TW" kern="100" dirty="0">
                <a:solidFill>
                  <a:srgbClr val="333333"/>
                </a:solidFill>
                <a:latin typeface="Verdana" panose="020B0604030504040204" pitchFamily="34" charset="0"/>
                <a:cs typeface="Times New Roman" panose="02020603050405020304" pitchFamily="18" charset="0"/>
              </a:rPr>
              <a:t>一</a:t>
            </a:r>
            <a:r>
              <a:rPr lang="en-US" altLang="zh-TW" kern="100" dirty="0">
                <a:solidFill>
                  <a:srgbClr val="333333"/>
                </a:solidFill>
                <a:latin typeface="Verdana" panose="020B0604030504040204" pitchFamily="34" charset="0"/>
                <a:cs typeface="Times New Roman" panose="02020603050405020304" pitchFamily="18" charset="0"/>
              </a:rPr>
              <a:t> ) </a:t>
            </a:r>
            <a:r>
              <a:rPr lang="zh-TW" altLang="zh-TW" kern="100" dirty="0">
                <a:solidFill>
                  <a:srgbClr val="333333"/>
                </a:solidFill>
                <a:latin typeface="Verdana" panose="020B0604030504040204" pitchFamily="34" charset="0"/>
                <a:cs typeface="Times New Roman" panose="02020603050405020304" pitchFamily="18" charset="0"/>
              </a:rPr>
              <a:t>企業受氣候變遷相關法規規範之風險</a:t>
            </a:r>
            <a:br>
              <a:rPr lang="en-US" altLang="zh-TW" kern="100" dirty="0">
                <a:solidFill>
                  <a:srgbClr val="333333"/>
                </a:solidFill>
                <a:latin typeface="Verdana" panose="020B0604030504040204" pitchFamily="34" charset="0"/>
                <a:cs typeface="Times New Roman" panose="02020603050405020304" pitchFamily="18" charset="0"/>
              </a:rPr>
            </a:br>
            <a:r>
              <a:rPr lang="en-US" altLang="zh-TW" kern="100" dirty="0">
                <a:solidFill>
                  <a:srgbClr val="333333"/>
                </a:solidFill>
                <a:latin typeface="Verdana" panose="020B0604030504040204" pitchFamily="34" charset="0"/>
                <a:cs typeface="Times New Roman" panose="02020603050405020304" pitchFamily="18" charset="0"/>
              </a:rPr>
              <a:t>1. </a:t>
            </a:r>
            <a:r>
              <a:rPr lang="zh-TW" altLang="zh-TW" kern="100" dirty="0">
                <a:solidFill>
                  <a:srgbClr val="333333"/>
                </a:solidFill>
                <a:latin typeface="Verdana" panose="020B0604030504040204" pitchFamily="34" charset="0"/>
                <a:cs typeface="Times New Roman" panose="02020603050405020304" pitchFamily="18" charset="0"/>
              </a:rPr>
              <a:t>公司規劃於</a:t>
            </a:r>
            <a:r>
              <a:rPr lang="en-US" altLang="zh-TW" kern="100" dirty="0">
                <a:solidFill>
                  <a:srgbClr val="333333"/>
                </a:solidFill>
                <a:latin typeface="Verdana" panose="020B0604030504040204" pitchFamily="34" charset="0"/>
                <a:cs typeface="Times New Roman" panose="02020603050405020304" pitchFamily="18" charset="0"/>
              </a:rPr>
              <a:t> 113 </a:t>
            </a:r>
            <a:r>
              <a:rPr lang="zh-TW" altLang="zh-TW" kern="100" dirty="0">
                <a:solidFill>
                  <a:srgbClr val="333333"/>
                </a:solidFill>
                <a:latin typeface="Verdana" panose="020B0604030504040204" pitchFamily="34" charset="0"/>
                <a:cs typeface="Times New Roman" panose="02020603050405020304" pitchFamily="18" charset="0"/>
              </a:rPr>
              <a:t>年完成溫室氣體盤查，</a:t>
            </a:r>
            <a:r>
              <a:rPr lang="en-US" altLang="zh-TW" kern="100" dirty="0">
                <a:solidFill>
                  <a:srgbClr val="C45911"/>
                </a:solidFill>
                <a:latin typeface="Verdana" panose="020B0604030504040204" pitchFamily="34" charset="0"/>
                <a:cs typeface="Times New Roman" panose="02020603050405020304" pitchFamily="18" charset="0"/>
              </a:rPr>
              <a:t>114 </a:t>
            </a:r>
            <a:r>
              <a:rPr lang="zh-TW" altLang="zh-TW" kern="100" dirty="0">
                <a:solidFill>
                  <a:srgbClr val="C45911"/>
                </a:solidFill>
                <a:latin typeface="Verdana" panose="020B0604030504040204" pitchFamily="34" charset="0"/>
                <a:cs typeface="Times New Roman" panose="02020603050405020304" pitchFamily="18" charset="0"/>
              </a:rPr>
              <a:t>年完成合併報表子公司之溫室氣體盤查</a:t>
            </a:r>
            <a:r>
              <a:rPr lang="zh-TW" altLang="zh-TW" kern="100" dirty="0">
                <a:solidFill>
                  <a:srgbClr val="333333"/>
                </a:solidFill>
                <a:latin typeface="Verdana" panose="020B0604030504040204" pitchFamily="34" charset="0"/>
                <a:cs typeface="Times New Roman" panose="02020603050405020304" pitchFamily="18" charset="0"/>
              </a:rPr>
              <a:t>。</a:t>
            </a:r>
            <a:br>
              <a:rPr lang="en-US" altLang="zh-TW" kern="100" dirty="0">
                <a:solidFill>
                  <a:srgbClr val="333333"/>
                </a:solidFill>
                <a:latin typeface="Verdana" panose="020B0604030504040204" pitchFamily="34" charset="0"/>
                <a:cs typeface="Times New Roman" panose="02020603050405020304" pitchFamily="18" charset="0"/>
              </a:rPr>
            </a:br>
            <a:r>
              <a:rPr lang="en-US" altLang="zh-TW" kern="100" dirty="0">
                <a:solidFill>
                  <a:srgbClr val="333333"/>
                </a:solidFill>
                <a:latin typeface="Verdana" panose="020B0604030504040204" pitchFamily="34" charset="0"/>
                <a:cs typeface="Times New Roman" panose="02020603050405020304" pitchFamily="18" charset="0"/>
              </a:rPr>
              <a:t>2. </a:t>
            </a:r>
            <a:r>
              <a:rPr lang="zh-TW" altLang="zh-TW" kern="100" dirty="0">
                <a:solidFill>
                  <a:srgbClr val="333333"/>
                </a:solidFill>
                <a:latin typeface="Verdana" panose="020B0604030504040204" pitchFamily="34" charset="0"/>
                <a:cs typeface="Times New Roman" panose="02020603050405020304" pitchFamily="18" charset="0"/>
              </a:rPr>
              <a:t>因電費調漲趨勢，增加營運成本。</a:t>
            </a:r>
            <a:br>
              <a:rPr lang="en-US" altLang="zh-TW" kern="100" dirty="0">
                <a:solidFill>
                  <a:srgbClr val="333333"/>
                </a:solidFill>
                <a:latin typeface="Verdana" panose="020B0604030504040204" pitchFamily="34" charset="0"/>
                <a:cs typeface="Times New Roman" panose="02020603050405020304" pitchFamily="18" charset="0"/>
              </a:rPr>
            </a:br>
            <a:r>
              <a:rPr lang="en-US" altLang="zh-TW" kern="100" dirty="0">
                <a:solidFill>
                  <a:srgbClr val="333333"/>
                </a:solidFill>
                <a:latin typeface="Verdana" panose="020B0604030504040204" pitchFamily="34" charset="0"/>
                <a:cs typeface="Times New Roman" panose="02020603050405020304" pitchFamily="18" charset="0"/>
              </a:rPr>
              <a:t>( </a:t>
            </a:r>
            <a:r>
              <a:rPr lang="zh-TW" altLang="zh-TW" kern="100" dirty="0">
                <a:solidFill>
                  <a:srgbClr val="333333"/>
                </a:solidFill>
                <a:latin typeface="Verdana" panose="020B0604030504040204" pitchFamily="34" charset="0"/>
                <a:cs typeface="Times New Roman" panose="02020603050405020304" pitchFamily="18" charset="0"/>
              </a:rPr>
              <a:t>二</a:t>
            </a:r>
            <a:r>
              <a:rPr lang="en-US" altLang="zh-TW" kern="100" dirty="0">
                <a:solidFill>
                  <a:srgbClr val="333333"/>
                </a:solidFill>
                <a:latin typeface="Verdana" panose="020B0604030504040204" pitchFamily="34" charset="0"/>
                <a:cs typeface="Times New Roman" panose="02020603050405020304" pitchFamily="18" charset="0"/>
              </a:rPr>
              <a:t> ) </a:t>
            </a:r>
            <a:r>
              <a:rPr lang="zh-TW" altLang="zh-TW" kern="100" dirty="0">
                <a:solidFill>
                  <a:srgbClr val="333333"/>
                </a:solidFill>
                <a:latin typeface="Verdana" panose="020B0604030504040204" pitchFamily="34" charset="0"/>
                <a:cs typeface="Times New Roman" panose="02020603050405020304" pitchFamily="18" charset="0"/>
              </a:rPr>
              <a:t>企業受氣候變遷之實質風險</a:t>
            </a:r>
            <a:br>
              <a:rPr lang="en-US" altLang="zh-TW" kern="100" dirty="0">
                <a:solidFill>
                  <a:srgbClr val="333333"/>
                </a:solidFill>
                <a:latin typeface="Verdana" panose="020B0604030504040204" pitchFamily="34" charset="0"/>
                <a:cs typeface="Times New Roman" panose="02020603050405020304" pitchFamily="18" charset="0"/>
              </a:rPr>
            </a:br>
            <a:r>
              <a:rPr lang="en-US" altLang="zh-TW" kern="100" dirty="0">
                <a:solidFill>
                  <a:srgbClr val="333333"/>
                </a:solidFill>
                <a:latin typeface="Verdana" panose="020B0604030504040204" pitchFamily="34" charset="0"/>
                <a:cs typeface="Times New Roman" panose="02020603050405020304" pitchFamily="18" charset="0"/>
              </a:rPr>
              <a:t>1. </a:t>
            </a:r>
            <a:r>
              <a:rPr lang="zh-TW" altLang="zh-TW" kern="100" dirty="0">
                <a:solidFill>
                  <a:srgbClr val="333333"/>
                </a:solidFill>
                <a:latin typeface="Verdana" panose="020B0604030504040204" pitchFamily="34" charset="0"/>
                <a:cs typeface="Times New Roman" panose="02020603050405020304" pitchFamily="18" charset="0"/>
              </a:rPr>
              <a:t>營運據點及設備機具因氣候災害而發生損害，增加財務支出。</a:t>
            </a:r>
            <a:br>
              <a:rPr lang="en-US" altLang="zh-TW" kern="100" dirty="0">
                <a:solidFill>
                  <a:srgbClr val="333333"/>
                </a:solidFill>
                <a:latin typeface="Verdana" panose="020B0604030504040204" pitchFamily="34" charset="0"/>
                <a:cs typeface="Times New Roman" panose="02020603050405020304" pitchFamily="18" charset="0"/>
              </a:rPr>
            </a:br>
            <a:r>
              <a:rPr lang="en-US" altLang="zh-TW" kern="100" dirty="0">
                <a:solidFill>
                  <a:srgbClr val="333333"/>
                </a:solidFill>
                <a:latin typeface="Verdana" panose="020B0604030504040204" pitchFamily="34" charset="0"/>
                <a:cs typeface="Times New Roman" panose="02020603050405020304" pitchFamily="18" charset="0"/>
              </a:rPr>
              <a:t>2. </a:t>
            </a:r>
            <a:r>
              <a:rPr lang="zh-TW" altLang="zh-TW" kern="100" dirty="0">
                <a:solidFill>
                  <a:srgbClr val="333333"/>
                </a:solidFill>
                <a:latin typeface="Verdana" panose="020B0604030504040204" pitchFamily="34" charset="0"/>
                <a:cs typeface="Times New Roman" panose="02020603050405020304" pitchFamily="18" charset="0"/>
              </a:rPr>
              <a:t>氣候因素可能影響運輸，導致供應鏈中斷。</a:t>
            </a:r>
            <a:br>
              <a:rPr lang="en-US" altLang="zh-TW" kern="100" dirty="0">
                <a:solidFill>
                  <a:srgbClr val="333333"/>
                </a:solidFill>
                <a:latin typeface="Verdana" panose="020B0604030504040204" pitchFamily="34" charset="0"/>
                <a:cs typeface="Times New Roman" panose="02020603050405020304" pitchFamily="18" charset="0"/>
              </a:rPr>
            </a:br>
            <a:r>
              <a:rPr lang="en-US" altLang="zh-TW" kern="100" dirty="0">
                <a:solidFill>
                  <a:srgbClr val="333333"/>
                </a:solidFill>
                <a:latin typeface="Verdana" panose="020B0604030504040204" pitchFamily="34" charset="0"/>
                <a:cs typeface="Times New Roman" panose="02020603050405020304" pitchFamily="18" charset="0"/>
              </a:rPr>
              <a:t>3. </a:t>
            </a:r>
            <a:r>
              <a:rPr lang="zh-TW" altLang="zh-TW" kern="100" dirty="0">
                <a:solidFill>
                  <a:srgbClr val="333333"/>
                </a:solidFill>
                <a:latin typeface="Verdana" panose="020B0604030504040204" pitchFamily="34" charset="0"/>
                <a:cs typeface="Times New Roman" panose="02020603050405020304" pitchFamily="18" charset="0"/>
              </a:rPr>
              <a:t>員工無法出勤，生產力受影響導致收益降低和職安衛成本增加</a:t>
            </a:r>
            <a:endParaRPr lang="zh-TW" altLang="en-US" dirty="0"/>
          </a:p>
        </p:txBody>
      </p:sp>
      <p:sp>
        <p:nvSpPr>
          <p:cNvPr id="9" name="矩形 8">
            <a:extLst>
              <a:ext uri="{FF2B5EF4-FFF2-40B4-BE49-F238E27FC236}">
                <a16:creationId xmlns:a16="http://schemas.microsoft.com/office/drawing/2014/main" id="{15789085-D62F-40DD-90E6-DAB1A7F2BDBC}"/>
              </a:ext>
            </a:extLst>
          </p:cNvPr>
          <p:cNvSpPr/>
          <p:nvPr/>
        </p:nvSpPr>
        <p:spPr>
          <a:xfrm>
            <a:off x="7315200" y="526012"/>
            <a:ext cx="7315200" cy="923330"/>
          </a:xfrm>
          <a:prstGeom prst="rect">
            <a:avLst/>
          </a:prstGeom>
        </p:spPr>
        <p:txBody>
          <a:bodyPr>
            <a:spAutoFit/>
          </a:bodyPr>
          <a:lstStyle/>
          <a:p>
            <a:r>
              <a:rPr lang="zh-TW" altLang="zh-TW" kern="100" dirty="0">
                <a:solidFill>
                  <a:srgbClr val="333333"/>
                </a:solidFill>
                <a:latin typeface="Verdana" panose="020B0604030504040204" pitchFamily="34" charset="0"/>
                <a:cs typeface="Times New Roman" panose="02020603050405020304" pitchFamily="18" charset="0"/>
              </a:rPr>
              <a:t>溫室氣體排放</a:t>
            </a:r>
            <a:br>
              <a:rPr lang="en-US" altLang="zh-TW" kern="100" dirty="0">
                <a:solidFill>
                  <a:srgbClr val="333333"/>
                </a:solidFill>
                <a:latin typeface="Verdana" panose="020B0604030504040204" pitchFamily="34" charset="0"/>
                <a:cs typeface="Times New Roman" panose="02020603050405020304" pitchFamily="18" charset="0"/>
              </a:rPr>
            </a:br>
            <a:r>
              <a:rPr lang="zh-TW" altLang="zh-TW" kern="100" dirty="0">
                <a:solidFill>
                  <a:srgbClr val="333333"/>
                </a:solidFill>
                <a:latin typeface="Verdana" panose="020B0604030504040204" pitchFamily="34" charset="0"/>
                <a:cs typeface="Times New Roman" panose="02020603050405020304" pitchFamily="18" charset="0"/>
              </a:rPr>
              <a:t>一、溫室氣體排放之影響或衝擊之程度：</a:t>
            </a:r>
            <a:br>
              <a:rPr lang="en-US" altLang="zh-TW" kern="100" dirty="0">
                <a:solidFill>
                  <a:srgbClr val="333333"/>
                </a:solidFill>
                <a:latin typeface="Verdana" panose="020B0604030504040204" pitchFamily="34" charset="0"/>
                <a:cs typeface="Times New Roman" panose="02020603050405020304" pitchFamily="18" charset="0"/>
              </a:rPr>
            </a:br>
            <a:endParaRPr lang="zh-TW" altLang="en-US" dirty="0"/>
          </a:p>
        </p:txBody>
      </p:sp>
      <p:graphicFrame>
        <p:nvGraphicFramePr>
          <p:cNvPr id="10" name="表格 9">
            <a:extLst>
              <a:ext uri="{FF2B5EF4-FFF2-40B4-BE49-F238E27FC236}">
                <a16:creationId xmlns:a16="http://schemas.microsoft.com/office/drawing/2014/main" id="{E2E56024-A18B-281E-DE10-C125BFB55DD2}"/>
              </a:ext>
            </a:extLst>
          </p:cNvPr>
          <p:cNvGraphicFramePr>
            <a:graphicFrameLocks noGrp="1"/>
          </p:cNvGraphicFramePr>
          <p:nvPr>
            <p:extLst>
              <p:ext uri="{D42A27DB-BD31-4B8C-83A1-F6EECF244321}">
                <p14:modId xmlns:p14="http://schemas.microsoft.com/office/powerpoint/2010/main" val="2424481540"/>
              </p:ext>
            </p:extLst>
          </p:nvPr>
        </p:nvGraphicFramePr>
        <p:xfrm>
          <a:off x="1029193" y="6304280"/>
          <a:ext cx="11396830" cy="1560195"/>
        </p:xfrm>
        <a:graphic>
          <a:graphicData uri="http://schemas.openxmlformats.org/drawingml/2006/table">
            <a:tbl>
              <a:tblPr>
                <a:tableStyleId>{5C22544A-7EE6-4342-B048-85BDC9FD1C3A}</a:tableStyleId>
              </a:tblPr>
              <a:tblGrid>
                <a:gridCol w="1136893">
                  <a:extLst>
                    <a:ext uri="{9D8B030D-6E8A-4147-A177-3AD203B41FA5}">
                      <a16:colId xmlns:a16="http://schemas.microsoft.com/office/drawing/2014/main" val="1778741454"/>
                    </a:ext>
                  </a:extLst>
                </a:gridCol>
                <a:gridCol w="2460382">
                  <a:extLst>
                    <a:ext uri="{9D8B030D-6E8A-4147-A177-3AD203B41FA5}">
                      <a16:colId xmlns:a16="http://schemas.microsoft.com/office/drawing/2014/main" val="1883882606"/>
                    </a:ext>
                  </a:extLst>
                </a:gridCol>
                <a:gridCol w="2512826">
                  <a:extLst>
                    <a:ext uri="{9D8B030D-6E8A-4147-A177-3AD203B41FA5}">
                      <a16:colId xmlns:a16="http://schemas.microsoft.com/office/drawing/2014/main" val="397389829"/>
                    </a:ext>
                  </a:extLst>
                </a:gridCol>
                <a:gridCol w="1762243">
                  <a:extLst>
                    <a:ext uri="{9D8B030D-6E8A-4147-A177-3AD203B41FA5}">
                      <a16:colId xmlns:a16="http://schemas.microsoft.com/office/drawing/2014/main" val="995403568"/>
                    </a:ext>
                  </a:extLst>
                </a:gridCol>
                <a:gridCol w="1762243">
                  <a:extLst>
                    <a:ext uri="{9D8B030D-6E8A-4147-A177-3AD203B41FA5}">
                      <a16:colId xmlns:a16="http://schemas.microsoft.com/office/drawing/2014/main" val="1496896889"/>
                    </a:ext>
                  </a:extLst>
                </a:gridCol>
                <a:gridCol w="1762243">
                  <a:extLst>
                    <a:ext uri="{9D8B030D-6E8A-4147-A177-3AD203B41FA5}">
                      <a16:colId xmlns:a16="http://schemas.microsoft.com/office/drawing/2014/main" val="2425623012"/>
                    </a:ext>
                  </a:extLst>
                </a:gridCol>
              </a:tblGrid>
              <a:tr h="178776">
                <a:tc gridSpan="2">
                  <a:txBody>
                    <a:bodyPr/>
                    <a:lstStyle/>
                    <a:p>
                      <a:pPr algn="just" fontAlgn="ctr"/>
                      <a:r>
                        <a:rPr lang="zh-TW" altLang="en-US" sz="1400" u="none" strike="noStrike" dirty="0">
                          <a:effectLst/>
                        </a:rPr>
                        <a:t>內容                                                                      年度</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hMerge="1">
                  <a:txBody>
                    <a:bodyPr/>
                    <a:lstStyle/>
                    <a:p>
                      <a:endParaRPr lang="zh-TW" altLang="en-US"/>
                    </a:p>
                  </a:txBody>
                  <a:tcPr/>
                </a:tc>
                <a:tc>
                  <a:txBody>
                    <a:bodyPr/>
                    <a:lstStyle/>
                    <a:p>
                      <a:pPr algn="ctr" fontAlgn="ctr"/>
                      <a:r>
                        <a:rPr lang="en-US" sz="1400" u="none" strike="noStrike" dirty="0">
                          <a:effectLst/>
                        </a:rPr>
                        <a:t>2022</a:t>
                      </a:r>
                      <a:endParaRPr 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sz="1400" u="none" strike="noStrike">
                          <a:effectLst/>
                        </a:rPr>
                        <a:t>2023</a:t>
                      </a:r>
                      <a:endParaRPr lang="en-US"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sz="1400" u="none" strike="noStrike">
                          <a:effectLst/>
                        </a:rPr>
                        <a:t>2024</a:t>
                      </a:r>
                      <a:endParaRPr lang="en-US"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zh-TW" altLang="en-US" sz="1400" u="none" strike="noStrike">
                          <a:effectLst/>
                        </a:rPr>
                        <a:t>上年度節能率</a:t>
                      </a:r>
                      <a:endParaRPr lang="zh-TW" altLang="en-US"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800848539"/>
                  </a:ext>
                </a:extLst>
              </a:tr>
              <a:tr h="178776">
                <a:tc>
                  <a:txBody>
                    <a:bodyPr/>
                    <a:lstStyle/>
                    <a:p>
                      <a:pPr algn="l" fontAlgn="ctr"/>
                      <a:r>
                        <a:rPr lang="zh-TW" altLang="en-US" sz="1400" u="none" strike="noStrike">
                          <a:effectLst/>
                        </a:rPr>
                        <a:t>範疇一</a:t>
                      </a:r>
                      <a:endParaRPr lang="zh-TW" altLang="en-US" sz="1400" b="0" i="0" u="none" strike="noStrike">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r>
                        <a:rPr lang="zh-TW" altLang="en-US" sz="1400" u="none" strike="noStrike">
                          <a:effectLst/>
                        </a:rPr>
                        <a:t>直接溫室氣體排放量</a:t>
                      </a:r>
                      <a:r>
                        <a:rPr lang="en-US" altLang="zh-TW" sz="1400" u="none" strike="noStrike">
                          <a:effectLst/>
                        </a:rPr>
                        <a:t>(</a:t>
                      </a:r>
                      <a:r>
                        <a:rPr lang="en-US" sz="1400" u="none" strike="noStrike">
                          <a:effectLst/>
                        </a:rPr>
                        <a:t>tCO2e)</a:t>
                      </a:r>
                      <a:endParaRPr lang="en-US" sz="1400" b="0" i="0" u="none" strike="noStrike">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1400" u="none" strike="noStrike">
                          <a:effectLst/>
                        </a:rPr>
                        <a:t>6.51</a:t>
                      </a:r>
                      <a:endParaRPr lang="en-US"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1400" u="none" strike="noStrike">
                          <a:effectLst/>
                        </a:rPr>
                        <a:t>6.22</a:t>
                      </a:r>
                      <a:endParaRPr lang="en-US"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1400" u="none" strike="noStrike" dirty="0">
                          <a:effectLst/>
                        </a:rPr>
                        <a:t>3.98</a:t>
                      </a:r>
                      <a:endParaRPr 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1400" u="none" strike="noStrike">
                          <a:effectLst/>
                        </a:rPr>
                        <a:t>-36.01%</a:t>
                      </a:r>
                      <a:endParaRPr lang="en-US"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2734375027"/>
                  </a:ext>
                </a:extLst>
              </a:tr>
              <a:tr h="178776">
                <a:tc>
                  <a:txBody>
                    <a:bodyPr/>
                    <a:lstStyle/>
                    <a:p>
                      <a:pPr algn="l" fontAlgn="ctr"/>
                      <a:r>
                        <a:rPr lang="zh-TW" altLang="en-US" sz="1400" u="none" strike="noStrike">
                          <a:effectLst/>
                        </a:rPr>
                        <a:t>範疇二</a:t>
                      </a:r>
                      <a:endParaRPr lang="zh-TW" altLang="en-US" sz="1400" b="0" i="0" u="none" strike="noStrike">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r>
                        <a:rPr lang="zh-TW" altLang="en-US" sz="1400" u="none" strike="noStrike" dirty="0">
                          <a:effectLst/>
                        </a:rPr>
                        <a:t>間接溫室氣體排放量</a:t>
                      </a:r>
                      <a:r>
                        <a:rPr lang="en-US" altLang="zh-TW" sz="1400" u="none" strike="noStrike" dirty="0">
                          <a:effectLst/>
                        </a:rPr>
                        <a:t>(</a:t>
                      </a:r>
                      <a:r>
                        <a:rPr lang="en-US" sz="1400" u="none" strike="noStrike" dirty="0">
                          <a:effectLst/>
                        </a:rPr>
                        <a:t>tCO2e)</a:t>
                      </a:r>
                      <a:endParaRPr lang="en-US" sz="1400" b="0" i="0" u="none" strike="noStrike" dirty="0">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1400" u="none" strike="noStrike">
                          <a:effectLst/>
                        </a:rPr>
                        <a:t>97.97</a:t>
                      </a:r>
                      <a:endParaRPr lang="en-US"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1400" u="none" strike="noStrike">
                          <a:effectLst/>
                        </a:rPr>
                        <a:t>89.81</a:t>
                      </a:r>
                      <a:endParaRPr lang="en-US"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1400" u="none" strike="noStrike" dirty="0">
                          <a:effectLst/>
                        </a:rPr>
                        <a:t>74.67</a:t>
                      </a:r>
                      <a:endParaRPr 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1400" u="none" strike="noStrike">
                          <a:effectLst/>
                        </a:rPr>
                        <a:t>-16.86%</a:t>
                      </a:r>
                      <a:endParaRPr lang="en-US"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2428820722"/>
                  </a:ext>
                </a:extLst>
              </a:tr>
              <a:tr h="178776">
                <a:tc gridSpan="2">
                  <a:txBody>
                    <a:bodyPr/>
                    <a:lstStyle/>
                    <a:p>
                      <a:pPr algn="l" fontAlgn="ctr"/>
                      <a:r>
                        <a:rPr lang="zh-TW" altLang="en-US" sz="1400" u="none" strike="noStrike">
                          <a:effectLst/>
                        </a:rPr>
                        <a:t>總排放量</a:t>
                      </a:r>
                      <a:r>
                        <a:rPr lang="en-US" altLang="zh-TW" sz="1400" u="none" strike="noStrike">
                          <a:effectLst/>
                        </a:rPr>
                        <a:t>=</a:t>
                      </a:r>
                      <a:r>
                        <a:rPr lang="zh-TW" altLang="en-US" sz="1400" u="none" strike="noStrike">
                          <a:effectLst/>
                        </a:rPr>
                        <a:t>範疇一</a:t>
                      </a:r>
                      <a:r>
                        <a:rPr lang="en-US" altLang="zh-TW" sz="1400" u="none" strike="noStrike">
                          <a:effectLst/>
                        </a:rPr>
                        <a:t>+</a:t>
                      </a:r>
                      <a:r>
                        <a:rPr lang="zh-TW" altLang="en-US" sz="1400" u="none" strike="noStrike">
                          <a:effectLst/>
                        </a:rPr>
                        <a:t>範疇二</a:t>
                      </a:r>
                      <a:endParaRPr lang="zh-TW" altLang="en-US" sz="1400" b="0" i="0" u="none" strike="noStrike">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hMerge="1">
                  <a:txBody>
                    <a:bodyPr/>
                    <a:lstStyle/>
                    <a:p>
                      <a:endParaRPr lang="zh-TW" altLang="en-US"/>
                    </a:p>
                  </a:txBody>
                  <a:tcPr/>
                </a:tc>
                <a:tc>
                  <a:txBody>
                    <a:bodyPr/>
                    <a:lstStyle/>
                    <a:p>
                      <a:pPr algn="r" fontAlgn="ctr"/>
                      <a:r>
                        <a:rPr lang="en-US" altLang="zh-TW" sz="1400" u="none" strike="noStrike">
                          <a:effectLst/>
                        </a:rPr>
                        <a:t>104.48</a:t>
                      </a:r>
                      <a:endParaRPr lang="en-US" altLang="zh-TW"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1400" u="none" strike="noStrike">
                          <a:effectLst/>
                        </a:rPr>
                        <a:t>96.03</a:t>
                      </a:r>
                      <a:endParaRPr lang="en-US" altLang="zh-TW"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1400" u="none" strike="noStrike" dirty="0">
                          <a:effectLst/>
                        </a:rPr>
                        <a:t>78.65</a:t>
                      </a:r>
                      <a:endParaRPr lang="en-US" altLang="zh-TW"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1400" u="none" strike="noStrike">
                          <a:effectLst/>
                        </a:rPr>
                        <a:t>-18.10%</a:t>
                      </a:r>
                      <a:endParaRPr lang="en-US" altLang="zh-TW"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4209914558"/>
                  </a:ext>
                </a:extLst>
              </a:tr>
              <a:tr h="178776">
                <a:tc gridSpan="2">
                  <a:txBody>
                    <a:bodyPr/>
                    <a:lstStyle/>
                    <a:p>
                      <a:pPr algn="l" fontAlgn="ctr"/>
                      <a:r>
                        <a:rPr lang="zh-TW" altLang="en-US" sz="1400" u="none" strike="noStrike">
                          <a:effectLst/>
                        </a:rPr>
                        <a:t>組織特定度量</a:t>
                      </a:r>
                      <a:r>
                        <a:rPr lang="en-US" altLang="zh-TW" sz="1400" u="none" strike="noStrike">
                          <a:effectLst/>
                        </a:rPr>
                        <a:t>(</a:t>
                      </a:r>
                      <a:r>
                        <a:rPr lang="zh-TW" altLang="en-US" sz="1400" u="none" strike="noStrike">
                          <a:effectLst/>
                        </a:rPr>
                        <a:t>人數</a:t>
                      </a:r>
                      <a:r>
                        <a:rPr lang="en-US" altLang="zh-TW" sz="1400" u="none" strike="noStrike">
                          <a:effectLst/>
                        </a:rPr>
                        <a:t>)</a:t>
                      </a:r>
                      <a:endParaRPr lang="en-US" altLang="zh-TW" sz="1400" b="0" i="0" u="none" strike="noStrike">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hMerge="1">
                  <a:txBody>
                    <a:bodyPr/>
                    <a:lstStyle/>
                    <a:p>
                      <a:endParaRPr lang="zh-TW" altLang="en-US"/>
                    </a:p>
                  </a:txBody>
                  <a:tcPr/>
                </a:tc>
                <a:tc>
                  <a:txBody>
                    <a:bodyPr/>
                    <a:lstStyle/>
                    <a:p>
                      <a:pPr algn="r" fontAlgn="ctr"/>
                      <a:r>
                        <a:rPr lang="en-US" altLang="zh-TW" sz="1400" u="none" strike="noStrike">
                          <a:effectLst/>
                        </a:rPr>
                        <a:t>131</a:t>
                      </a:r>
                      <a:endParaRPr lang="en-US" altLang="zh-TW"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1400" u="none" strike="noStrike">
                          <a:effectLst/>
                        </a:rPr>
                        <a:t>123</a:t>
                      </a:r>
                      <a:endParaRPr lang="en-US" altLang="zh-TW"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1400" u="none" strike="noStrike">
                          <a:effectLst/>
                        </a:rPr>
                        <a:t>98</a:t>
                      </a:r>
                      <a:endParaRPr lang="en-US" altLang="zh-TW"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zh-TW" altLang="en-US" sz="1400" u="none" strike="noStrike">
                          <a:effectLst/>
                        </a:rPr>
                        <a:t>　</a:t>
                      </a:r>
                      <a:endParaRPr lang="zh-TW" altLang="en-US"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4031602419"/>
                  </a:ext>
                </a:extLst>
              </a:tr>
              <a:tr h="178776">
                <a:tc gridSpan="2">
                  <a:txBody>
                    <a:bodyPr/>
                    <a:lstStyle/>
                    <a:p>
                      <a:pPr algn="l" fontAlgn="ctr"/>
                      <a:r>
                        <a:rPr lang="zh-TW" altLang="en-US" sz="1400" u="none" strike="noStrike" dirty="0">
                          <a:effectLst/>
                        </a:rPr>
                        <a:t>溫室氣體排放強度</a:t>
                      </a:r>
                      <a:r>
                        <a:rPr lang="en-US" altLang="zh-TW" sz="1400" u="none" strike="noStrike" dirty="0">
                          <a:effectLst/>
                        </a:rPr>
                        <a:t>(tCO2e/</a:t>
                      </a:r>
                      <a:r>
                        <a:rPr lang="zh-TW" altLang="en-US" sz="1400" u="none" strike="noStrike" dirty="0">
                          <a:effectLst/>
                        </a:rPr>
                        <a:t>全職員工人數</a:t>
                      </a:r>
                      <a:r>
                        <a:rPr lang="en-US" altLang="zh-TW" sz="1400" u="none" strike="noStrike" dirty="0">
                          <a:effectLst/>
                        </a:rPr>
                        <a:t>)</a:t>
                      </a:r>
                      <a:endParaRPr lang="en-US" altLang="zh-TW" sz="1400" b="0" i="0" u="none" strike="noStrike" dirty="0">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hMerge="1">
                  <a:txBody>
                    <a:bodyPr/>
                    <a:lstStyle/>
                    <a:p>
                      <a:endParaRPr lang="zh-TW" altLang="en-US"/>
                    </a:p>
                  </a:txBody>
                  <a:tcPr/>
                </a:tc>
                <a:tc>
                  <a:txBody>
                    <a:bodyPr/>
                    <a:lstStyle/>
                    <a:p>
                      <a:pPr algn="r" fontAlgn="ctr"/>
                      <a:r>
                        <a:rPr lang="en-US" altLang="zh-TW" sz="1400" u="none" strike="noStrike">
                          <a:effectLst/>
                        </a:rPr>
                        <a:t>0.80 </a:t>
                      </a:r>
                      <a:endParaRPr lang="en-US" altLang="zh-TW"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1400" u="none" strike="noStrike">
                          <a:effectLst/>
                        </a:rPr>
                        <a:t>0.78 </a:t>
                      </a:r>
                      <a:endParaRPr lang="en-US" altLang="zh-TW"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1400" u="none" strike="noStrike">
                          <a:effectLst/>
                        </a:rPr>
                        <a:t>0.80 </a:t>
                      </a:r>
                      <a:endParaRPr lang="en-US" altLang="zh-TW"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zh-TW" altLang="en-US" sz="1400" u="none" strike="noStrike">
                          <a:effectLst/>
                        </a:rPr>
                        <a:t>　</a:t>
                      </a:r>
                      <a:endParaRPr lang="zh-TW" altLang="en-US"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3899200864"/>
                  </a:ext>
                </a:extLst>
              </a:tr>
              <a:tr h="178776">
                <a:tc gridSpan="6">
                  <a:txBody>
                    <a:bodyPr/>
                    <a:lstStyle/>
                    <a:p>
                      <a:pPr algn="l" fontAlgn="ctr"/>
                      <a:r>
                        <a:rPr lang="zh-TW" altLang="en-US" sz="1400" u="none" strike="noStrike" dirty="0">
                          <a:effectLst/>
                        </a:rPr>
                        <a:t>備註 </a:t>
                      </a:r>
                      <a:r>
                        <a:rPr lang="en-US" altLang="zh-TW" sz="1400" u="none" strike="noStrike" dirty="0">
                          <a:effectLst/>
                        </a:rPr>
                        <a:t>:</a:t>
                      </a:r>
                      <a:r>
                        <a:rPr lang="zh-TW" altLang="en-US" sz="1400" u="none" strike="noStrike" dirty="0">
                          <a:effectLst/>
                        </a:rPr>
                        <a:t>本表採用環境部環保豎笛是算工具做換算。</a:t>
                      </a:r>
                      <a:endParaRPr lang="zh-TW" altLang="en-US" sz="1400" b="0" i="0" u="none" strike="noStrike" dirty="0">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92215151"/>
                  </a:ext>
                </a:extLst>
              </a:tr>
            </a:tbl>
          </a:graphicData>
        </a:graphic>
      </p:graphicFrame>
    </p:spTree>
    <p:extLst>
      <p:ext uri="{BB962C8B-B14F-4D97-AF65-F5344CB8AC3E}">
        <p14:creationId xmlns:p14="http://schemas.microsoft.com/office/powerpoint/2010/main" val="481886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E437-4E15-AF96-8D70-5A918031ED29}"/>
            </a:ext>
          </a:extLst>
        </p:cNvPr>
        <p:cNvGrpSpPr/>
        <p:nvPr/>
      </p:nvGrpSpPr>
      <p:grpSpPr>
        <a:xfrm>
          <a:off x="0" y="0"/>
          <a:ext cx="0" cy="0"/>
          <a:chOff x="0" y="0"/>
          <a:chExt cx="0" cy="0"/>
        </a:xfrm>
      </p:grpSpPr>
      <p:graphicFrame>
        <p:nvGraphicFramePr>
          <p:cNvPr id="5" name="內容版面配置區 4">
            <a:extLst>
              <a:ext uri="{FF2B5EF4-FFF2-40B4-BE49-F238E27FC236}">
                <a16:creationId xmlns:a16="http://schemas.microsoft.com/office/drawing/2014/main" id="{28066FEA-7F56-6BBA-3DB4-73A9FF8E8D58}"/>
              </a:ext>
            </a:extLst>
          </p:cNvPr>
          <p:cNvGraphicFramePr>
            <a:graphicFrameLocks/>
          </p:cNvGraphicFramePr>
          <p:nvPr>
            <p:extLst>
              <p:ext uri="{D42A27DB-BD31-4B8C-83A1-F6EECF244321}">
                <p14:modId xmlns:p14="http://schemas.microsoft.com/office/powerpoint/2010/main" val="1189854888"/>
              </p:ext>
            </p:extLst>
          </p:nvPr>
        </p:nvGraphicFramePr>
        <p:xfrm>
          <a:off x="1873250" y="5202238"/>
          <a:ext cx="8470899" cy="2156522"/>
        </p:xfrm>
        <a:graphic>
          <a:graphicData uri="http://schemas.openxmlformats.org/drawingml/2006/table">
            <a:tbl>
              <a:tblPr>
                <a:tableStyleId>{5C22544A-7EE6-4342-B048-85BDC9FD1C3A}</a:tableStyleId>
              </a:tblPr>
              <a:tblGrid>
                <a:gridCol w="3209471">
                  <a:extLst>
                    <a:ext uri="{9D8B030D-6E8A-4147-A177-3AD203B41FA5}">
                      <a16:colId xmlns:a16="http://schemas.microsoft.com/office/drawing/2014/main" val="2775435112"/>
                    </a:ext>
                  </a:extLst>
                </a:gridCol>
                <a:gridCol w="1315357">
                  <a:extLst>
                    <a:ext uri="{9D8B030D-6E8A-4147-A177-3AD203B41FA5}">
                      <a16:colId xmlns:a16="http://schemas.microsoft.com/office/drawing/2014/main" val="1446832255"/>
                    </a:ext>
                  </a:extLst>
                </a:gridCol>
                <a:gridCol w="1315357">
                  <a:extLst>
                    <a:ext uri="{9D8B030D-6E8A-4147-A177-3AD203B41FA5}">
                      <a16:colId xmlns:a16="http://schemas.microsoft.com/office/drawing/2014/main" val="860797469"/>
                    </a:ext>
                  </a:extLst>
                </a:gridCol>
                <a:gridCol w="1315357">
                  <a:extLst>
                    <a:ext uri="{9D8B030D-6E8A-4147-A177-3AD203B41FA5}">
                      <a16:colId xmlns:a16="http://schemas.microsoft.com/office/drawing/2014/main" val="940965181"/>
                    </a:ext>
                  </a:extLst>
                </a:gridCol>
                <a:gridCol w="1315357">
                  <a:extLst>
                    <a:ext uri="{9D8B030D-6E8A-4147-A177-3AD203B41FA5}">
                      <a16:colId xmlns:a16="http://schemas.microsoft.com/office/drawing/2014/main" val="1208171859"/>
                    </a:ext>
                  </a:extLst>
                </a:gridCol>
              </a:tblGrid>
              <a:tr h="537464">
                <a:tc>
                  <a:txBody>
                    <a:bodyPr/>
                    <a:lstStyle/>
                    <a:p>
                      <a:pPr algn="just" fontAlgn="ctr"/>
                      <a:r>
                        <a:rPr lang="zh-TW" altLang="en-US" sz="2000" u="none" strike="noStrike">
                          <a:effectLst/>
                        </a:rPr>
                        <a:t>內容            年度</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sz="2000" u="none" strike="noStrike">
                          <a:effectLst/>
                        </a:rPr>
                        <a:t>2022</a:t>
                      </a:r>
                      <a:endParaRPr 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sz="2000" u="none" strike="noStrike">
                          <a:effectLst/>
                        </a:rPr>
                        <a:t>2023</a:t>
                      </a:r>
                      <a:endParaRPr 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sz="2000" u="none" strike="noStrike">
                          <a:effectLst/>
                        </a:rPr>
                        <a:t>2024</a:t>
                      </a:r>
                      <a:endParaRPr 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zh-TW" altLang="en-US" sz="2000" u="none" strike="noStrike">
                          <a:effectLst/>
                        </a:rPr>
                        <a:t>上年度節能率</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910084945"/>
                  </a:ext>
                </a:extLst>
              </a:tr>
              <a:tr h="399973">
                <a:tc>
                  <a:txBody>
                    <a:bodyPr/>
                    <a:lstStyle/>
                    <a:p>
                      <a:pPr algn="l" fontAlgn="ctr"/>
                      <a:r>
                        <a:rPr lang="zh-TW" altLang="en-US" sz="2000" u="none" strike="noStrike">
                          <a:effectLst/>
                        </a:rPr>
                        <a:t>廢棄物總重量</a:t>
                      </a:r>
                      <a:r>
                        <a:rPr lang="en-US" altLang="zh-TW" sz="2000" u="none" strike="noStrike">
                          <a:effectLst/>
                        </a:rPr>
                        <a:t>(</a:t>
                      </a:r>
                      <a:r>
                        <a:rPr lang="zh-TW" altLang="en-US" sz="2000" u="none" strike="noStrike">
                          <a:effectLst/>
                        </a:rPr>
                        <a:t>公噸</a:t>
                      </a:r>
                      <a:r>
                        <a:rPr lang="en-US" altLang="zh-TW" sz="2000" u="none" strike="noStrike">
                          <a:effectLst/>
                        </a:rPr>
                        <a:t>)</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2000" u="none" strike="noStrike">
                          <a:effectLst/>
                        </a:rPr>
                        <a:t>1.20 </a:t>
                      </a:r>
                      <a:endParaRPr 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2000" u="none" strike="noStrike">
                          <a:effectLst/>
                        </a:rPr>
                        <a:t>1.00 </a:t>
                      </a:r>
                      <a:endParaRPr 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2000" u="none" strike="noStrike">
                          <a:effectLst/>
                        </a:rPr>
                        <a:t>0.70 </a:t>
                      </a:r>
                      <a:endParaRPr 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2000" u="none" strike="noStrike">
                          <a:effectLst/>
                        </a:rPr>
                        <a:t>-30.00%</a:t>
                      </a:r>
                      <a:endParaRPr 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763688999"/>
                  </a:ext>
                </a:extLst>
              </a:tr>
              <a:tr h="399973">
                <a:tc>
                  <a:txBody>
                    <a:bodyPr/>
                    <a:lstStyle/>
                    <a:p>
                      <a:pPr algn="l" fontAlgn="ctr"/>
                      <a:r>
                        <a:rPr lang="zh-TW" altLang="en-US" sz="2000" u="none" strike="noStrike">
                          <a:effectLst/>
                        </a:rPr>
                        <a:t>組織特定度量</a:t>
                      </a:r>
                      <a:r>
                        <a:rPr lang="en-US" altLang="zh-TW" sz="2000" u="none" strike="noStrike">
                          <a:effectLst/>
                        </a:rPr>
                        <a:t>(</a:t>
                      </a:r>
                      <a:r>
                        <a:rPr lang="zh-TW" altLang="en-US" sz="2000" u="none" strike="noStrike">
                          <a:effectLst/>
                        </a:rPr>
                        <a:t>人數</a:t>
                      </a:r>
                      <a:r>
                        <a:rPr lang="en-US" altLang="zh-TW" sz="2000" u="none" strike="noStrike">
                          <a:effectLst/>
                        </a:rPr>
                        <a:t>)</a:t>
                      </a:r>
                      <a:endParaRPr lang="en-US" altLang="zh-TW" sz="2000" b="0" i="0" u="none" strike="noStrike">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2000" u="none" strike="noStrike">
                          <a:effectLst/>
                        </a:rPr>
                        <a:t>131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2000" u="none" strike="noStrike">
                          <a:effectLst/>
                        </a:rPr>
                        <a:t>123</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2000" u="none" strike="noStrike">
                          <a:effectLst/>
                        </a:rPr>
                        <a:t>98</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zh-TW" altLang="en-US" sz="2000" u="none" strike="noStrike">
                          <a:effectLst/>
                        </a:rPr>
                        <a:t>　</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3784137529"/>
                  </a:ext>
                </a:extLst>
              </a:tr>
              <a:tr h="399973">
                <a:tc>
                  <a:txBody>
                    <a:bodyPr/>
                    <a:lstStyle/>
                    <a:p>
                      <a:pPr algn="l" fontAlgn="ctr"/>
                      <a:r>
                        <a:rPr lang="zh-TW" altLang="en-US" sz="2000" u="none" strike="noStrike">
                          <a:effectLst/>
                        </a:rPr>
                        <a:t>廢棄物強度</a:t>
                      </a:r>
                      <a:endParaRPr lang="zh-TW" altLang="en-US" sz="2000" b="0" i="0" u="none" strike="noStrike">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2000" u="none" strike="noStrike">
                          <a:effectLst/>
                        </a:rPr>
                        <a:t>0.0092 </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2000" u="none" strike="noStrike">
                          <a:effectLst/>
                        </a:rPr>
                        <a:t>0.0081 </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2000" u="none" strike="noStrike">
                          <a:effectLst/>
                        </a:rPr>
                        <a:t>0.0071 </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zh-TW" altLang="en-US" sz="2000" u="none" strike="noStrike">
                          <a:effectLst/>
                        </a:rPr>
                        <a:t>　</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595995295"/>
                  </a:ext>
                </a:extLst>
              </a:tr>
              <a:tr h="337478">
                <a:tc gridSpan="5">
                  <a:txBody>
                    <a:bodyPr/>
                    <a:lstStyle/>
                    <a:p>
                      <a:pPr algn="l" fontAlgn="ctr"/>
                      <a:r>
                        <a:rPr lang="zh-TW" altLang="en-US" sz="2000" u="none" strike="noStrike" dirty="0">
                          <a:effectLst/>
                        </a:rPr>
                        <a:t>備註 </a:t>
                      </a:r>
                      <a:r>
                        <a:rPr lang="en-US" altLang="zh-TW" sz="2000" u="none" strike="noStrike" dirty="0">
                          <a:effectLst/>
                        </a:rPr>
                        <a:t>:</a:t>
                      </a:r>
                      <a:r>
                        <a:rPr lang="zh-TW" altLang="en-US" sz="2000" u="none" strike="noStrike" dirty="0">
                          <a:effectLst/>
                        </a:rPr>
                        <a:t>廢棄物強度</a:t>
                      </a:r>
                      <a:r>
                        <a:rPr lang="en-US" altLang="zh-TW" sz="2000" u="none" strike="noStrike" dirty="0">
                          <a:effectLst/>
                        </a:rPr>
                        <a:t>(</a:t>
                      </a:r>
                      <a:r>
                        <a:rPr lang="zh-TW" altLang="en-US" sz="2000" u="none" strike="noStrike" dirty="0">
                          <a:effectLst/>
                        </a:rPr>
                        <a:t>公噸</a:t>
                      </a:r>
                      <a:r>
                        <a:rPr lang="en-US" altLang="zh-TW" sz="2000" u="none" strike="noStrike" dirty="0">
                          <a:effectLst/>
                        </a:rPr>
                        <a:t>/</a:t>
                      </a:r>
                      <a:r>
                        <a:rPr lang="zh-TW" altLang="en-US" sz="2000" u="none" strike="noStrike" dirty="0">
                          <a:effectLst/>
                        </a:rPr>
                        <a:t>全職員工人數</a:t>
                      </a:r>
                      <a:r>
                        <a:rPr lang="en-US" altLang="zh-TW" sz="2000" u="none" strike="noStrike" dirty="0">
                          <a:effectLst/>
                        </a:rPr>
                        <a:t>)</a:t>
                      </a:r>
                      <a:r>
                        <a:rPr lang="zh-TW" altLang="en-US" sz="2000" u="none" strike="noStrike" dirty="0">
                          <a:effectLst/>
                        </a:rPr>
                        <a:t>。</a:t>
                      </a:r>
                      <a:endParaRPr lang="zh-TW" altLang="en-US" sz="2000" b="0" i="0" u="none" strike="noStrike" dirty="0">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761467883"/>
                  </a:ext>
                </a:extLst>
              </a:tr>
            </a:tbl>
          </a:graphicData>
        </a:graphic>
      </p:graphicFrame>
      <p:graphicFrame>
        <p:nvGraphicFramePr>
          <p:cNvPr id="11" name="表格 10">
            <a:extLst>
              <a:ext uri="{FF2B5EF4-FFF2-40B4-BE49-F238E27FC236}">
                <a16:creationId xmlns:a16="http://schemas.microsoft.com/office/drawing/2014/main" id="{2DAC6437-F5FF-84AF-254F-63F368DFA62C}"/>
              </a:ext>
            </a:extLst>
          </p:cNvPr>
          <p:cNvGraphicFramePr>
            <a:graphicFrameLocks noGrp="1"/>
          </p:cNvGraphicFramePr>
          <p:nvPr>
            <p:extLst>
              <p:ext uri="{D42A27DB-BD31-4B8C-83A1-F6EECF244321}">
                <p14:modId xmlns:p14="http://schemas.microsoft.com/office/powerpoint/2010/main" val="220049775"/>
              </p:ext>
            </p:extLst>
          </p:nvPr>
        </p:nvGraphicFramePr>
        <p:xfrm>
          <a:off x="1858706" y="1863353"/>
          <a:ext cx="8470899" cy="2212045"/>
        </p:xfrm>
        <a:graphic>
          <a:graphicData uri="http://schemas.openxmlformats.org/drawingml/2006/table">
            <a:tbl>
              <a:tblPr>
                <a:tableStyleId>{5C22544A-7EE6-4342-B048-85BDC9FD1C3A}</a:tableStyleId>
              </a:tblPr>
              <a:tblGrid>
                <a:gridCol w="3209471">
                  <a:extLst>
                    <a:ext uri="{9D8B030D-6E8A-4147-A177-3AD203B41FA5}">
                      <a16:colId xmlns:a16="http://schemas.microsoft.com/office/drawing/2014/main" val="1589881180"/>
                    </a:ext>
                  </a:extLst>
                </a:gridCol>
                <a:gridCol w="1315357">
                  <a:extLst>
                    <a:ext uri="{9D8B030D-6E8A-4147-A177-3AD203B41FA5}">
                      <a16:colId xmlns:a16="http://schemas.microsoft.com/office/drawing/2014/main" val="1677366195"/>
                    </a:ext>
                  </a:extLst>
                </a:gridCol>
                <a:gridCol w="1315357">
                  <a:extLst>
                    <a:ext uri="{9D8B030D-6E8A-4147-A177-3AD203B41FA5}">
                      <a16:colId xmlns:a16="http://schemas.microsoft.com/office/drawing/2014/main" val="1477837294"/>
                    </a:ext>
                  </a:extLst>
                </a:gridCol>
                <a:gridCol w="1315357">
                  <a:extLst>
                    <a:ext uri="{9D8B030D-6E8A-4147-A177-3AD203B41FA5}">
                      <a16:colId xmlns:a16="http://schemas.microsoft.com/office/drawing/2014/main" val="27327899"/>
                    </a:ext>
                  </a:extLst>
                </a:gridCol>
                <a:gridCol w="1315357">
                  <a:extLst>
                    <a:ext uri="{9D8B030D-6E8A-4147-A177-3AD203B41FA5}">
                      <a16:colId xmlns:a16="http://schemas.microsoft.com/office/drawing/2014/main" val="1273573138"/>
                    </a:ext>
                  </a:extLst>
                </a:gridCol>
              </a:tblGrid>
              <a:tr h="535122">
                <a:tc>
                  <a:txBody>
                    <a:bodyPr/>
                    <a:lstStyle/>
                    <a:p>
                      <a:pPr algn="just" fontAlgn="ctr"/>
                      <a:r>
                        <a:rPr lang="zh-TW" altLang="en-US" sz="2000" u="none" strike="noStrike" dirty="0">
                          <a:effectLst/>
                        </a:rPr>
                        <a:t>內容            年度</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sz="2000" u="none" strike="noStrike">
                          <a:effectLst/>
                        </a:rPr>
                        <a:t>2022</a:t>
                      </a:r>
                      <a:endParaRPr 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sz="2000" u="none" strike="noStrike">
                          <a:effectLst/>
                        </a:rPr>
                        <a:t>2023</a:t>
                      </a:r>
                      <a:endParaRPr 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sz="2000" u="none" strike="noStrike">
                          <a:effectLst/>
                        </a:rPr>
                        <a:t>2024</a:t>
                      </a:r>
                      <a:endParaRPr 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zh-TW" altLang="en-US" sz="2000" u="none" strike="noStrike">
                          <a:effectLst/>
                        </a:rPr>
                        <a:t>上年度節能率</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2819036293"/>
                  </a:ext>
                </a:extLst>
              </a:tr>
              <a:tr h="398230">
                <a:tc>
                  <a:txBody>
                    <a:bodyPr/>
                    <a:lstStyle/>
                    <a:p>
                      <a:pPr algn="l" fontAlgn="ctr"/>
                      <a:r>
                        <a:rPr lang="zh-TW" altLang="en-US" sz="2000" u="none" strike="noStrike">
                          <a:effectLst/>
                        </a:rPr>
                        <a:t>耗水量</a:t>
                      </a:r>
                      <a:r>
                        <a:rPr lang="en-US" altLang="zh-TW" sz="2000" u="none" strike="noStrike">
                          <a:effectLst/>
                        </a:rPr>
                        <a:t>(</a:t>
                      </a:r>
                      <a:r>
                        <a:rPr lang="zh-TW" altLang="en-US" sz="2000" u="none" strike="noStrike">
                          <a:effectLst/>
                        </a:rPr>
                        <a:t>碳排量</a:t>
                      </a:r>
                      <a:r>
                        <a:rPr lang="en-US" altLang="zh-TW" sz="2000" u="none" strike="noStrike">
                          <a:effectLst/>
                        </a:rPr>
                        <a:t>:</a:t>
                      </a:r>
                      <a:r>
                        <a:rPr lang="zh-TW" altLang="en-US" sz="2000" u="none" strike="noStrike">
                          <a:effectLst/>
                        </a:rPr>
                        <a:t>公斤</a:t>
                      </a:r>
                      <a:r>
                        <a:rPr lang="en-US" altLang="zh-TW" sz="2000" u="none" strike="noStrike">
                          <a:effectLst/>
                        </a:rPr>
                        <a:t>)</a:t>
                      </a:r>
                      <a:endParaRPr lang="en-US" altLang="zh-TW" sz="2000" b="0" i="0" u="none" strike="noStrike">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2000" u="none" strike="noStrike">
                          <a:effectLst/>
                        </a:rPr>
                        <a:t>49.12</a:t>
                      </a:r>
                      <a:endParaRPr 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2000" u="none" strike="noStrike" dirty="0">
                          <a:effectLst/>
                        </a:rPr>
                        <a:t>46.37</a:t>
                      </a:r>
                      <a:endParaRPr 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2000" u="none" strike="noStrike">
                          <a:effectLst/>
                        </a:rPr>
                        <a:t>42.3</a:t>
                      </a:r>
                      <a:endParaRPr 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sz="2000" u="none" strike="noStrike">
                          <a:effectLst/>
                        </a:rPr>
                        <a:t>-8.78%</a:t>
                      </a:r>
                      <a:endParaRPr 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76455813"/>
                  </a:ext>
                </a:extLst>
              </a:tr>
              <a:tr h="398230">
                <a:tc>
                  <a:txBody>
                    <a:bodyPr/>
                    <a:lstStyle/>
                    <a:p>
                      <a:pPr algn="l" fontAlgn="ctr"/>
                      <a:r>
                        <a:rPr lang="zh-TW" altLang="en-US" sz="2000" u="none" strike="noStrike">
                          <a:effectLst/>
                        </a:rPr>
                        <a:t>組織特定度量</a:t>
                      </a:r>
                      <a:r>
                        <a:rPr lang="en-US" altLang="zh-TW" sz="2000" u="none" strike="noStrike">
                          <a:effectLst/>
                        </a:rPr>
                        <a:t>(</a:t>
                      </a:r>
                      <a:r>
                        <a:rPr lang="zh-TW" altLang="en-US" sz="2000" u="none" strike="noStrike">
                          <a:effectLst/>
                        </a:rPr>
                        <a:t>人數</a:t>
                      </a:r>
                      <a:r>
                        <a:rPr lang="en-US" altLang="zh-TW" sz="2000" u="none" strike="noStrike">
                          <a:effectLst/>
                        </a:rPr>
                        <a:t>)</a:t>
                      </a:r>
                      <a:endParaRPr lang="en-US" altLang="zh-TW" sz="2000" b="0" i="0" u="none" strike="noStrike">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2000" u="none" strike="noStrike">
                          <a:effectLst/>
                        </a:rPr>
                        <a:t>131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2000" u="none" strike="noStrike">
                          <a:effectLst/>
                        </a:rPr>
                        <a:t>123</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2000" u="none" strike="noStrike">
                          <a:effectLst/>
                        </a:rPr>
                        <a:t>98</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zh-TW" altLang="en-US" sz="2000" u="none" strike="noStrike">
                          <a:effectLst/>
                        </a:rPr>
                        <a:t>　</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2022696980"/>
                  </a:ext>
                </a:extLst>
              </a:tr>
              <a:tr h="398230">
                <a:tc>
                  <a:txBody>
                    <a:bodyPr/>
                    <a:lstStyle/>
                    <a:p>
                      <a:pPr algn="l" fontAlgn="ctr"/>
                      <a:r>
                        <a:rPr lang="zh-TW" altLang="en-US" sz="2000" u="none" strike="noStrike">
                          <a:effectLst/>
                        </a:rPr>
                        <a:t>用水密集度</a:t>
                      </a:r>
                      <a:endParaRPr lang="zh-TW" altLang="en-US" sz="2000" b="0" i="0" u="none" strike="noStrike">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2000" u="none" strike="noStrike">
                          <a:effectLst/>
                        </a:rPr>
                        <a:t>0.37 </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2000" u="none" strike="noStrike">
                          <a:effectLst/>
                        </a:rPr>
                        <a:t>0.38 </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en-US" altLang="zh-TW" sz="2000" u="none" strike="noStrike">
                          <a:effectLst/>
                        </a:rPr>
                        <a:t>0.43 </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r" fontAlgn="ctr"/>
                      <a:r>
                        <a:rPr lang="zh-TW" altLang="en-US" sz="2000" u="none" strike="noStrike">
                          <a:effectLst/>
                        </a:rPr>
                        <a:t>　</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3140755693"/>
                  </a:ext>
                </a:extLst>
              </a:tr>
              <a:tr h="398230">
                <a:tc gridSpan="5">
                  <a:txBody>
                    <a:bodyPr/>
                    <a:lstStyle/>
                    <a:p>
                      <a:pPr algn="l" fontAlgn="ctr"/>
                      <a:r>
                        <a:rPr lang="zh-TW" altLang="en-US" sz="2000" u="none" strike="noStrike" dirty="0">
                          <a:effectLst/>
                        </a:rPr>
                        <a:t>備註 </a:t>
                      </a:r>
                      <a:r>
                        <a:rPr lang="en-US" altLang="zh-TW" sz="2000" u="none" strike="noStrike" dirty="0">
                          <a:effectLst/>
                        </a:rPr>
                        <a:t>:</a:t>
                      </a:r>
                      <a:r>
                        <a:rPr lang="zh-TW" altLang="en-US" sz="2000" u="none" strike="noStrike" dirty="0">
                          <a:effectLst/>
                        </a:rPr>
                        <a:t>用水密集度</a:t>
                      </a:r>
                      <a:r>
                        <a:rPr lang="en-US" altLang="zh-TW" sz="2000" u="none" strike="noStrike" dirty="0">
                          <a:effectLst/>
                        </a:rPr>
                        <a:t>(</a:t>
                      </a:r>
                      <a:r>
                        <a:rPr lang="zh-TW" altLang="en-US" sz="2000" u="none" strike="noStrike" dirty="0">
                          <a:effectLst/>
                        </a:rPr>
                        <a:t>公斤</a:t>
                      </a:r>
                      <a:r>
                        <a:rPr lang="en-US" altLang="zh-TW" sz="2000" u="none" strike="noStrike" dirty="0">
                          <a:effectLst/>
                        </a:rPr>
                        <a:t>/</a:t>
                      </a:r>
                      <a:r>
                        <a:rPr lang="zh-TW" altLang="en-US" sz="2000" u="none" strike="noStrike" dirty="0">
                          <a:effectLst/>
                        </a:rPr>
                        <a:t>全職員工人數</a:t>
                      </a:r>
                      <a:r>
                        <a:rPr lang="en-US" altLang="zh-TW" sz="2000" u="none" strike="noStrike" dirty="0">
                          <a:effectLst/>
                        </a:rPr>
                        <a:t>)</a:t>
                      </a:r>
                      <a:r>
                        <a:rPr lang="zh-TW" altLang="en-US" sz="2000" u="none" strike="noStrike" dirty="0">
                          <a:effectLst/>
                        </a:rPr>
                        <a:t>。</a:t>
                      </a:r>
                      <a:endParaRPr lang="zh-TW" altLang="en-US" sz="2000" b="0" i="0" u="none" strike="noStrike" dirty="0">
                        <a:solidFill>
                          <a:srgbClr val="4D4D4D"/>
                        </a:solidFill>
                        <a:effectLst/>
                        <a:latin typeface="標楷體" panose="03000509000000000000" pitchFamily="65" charset="-120"/>
                        <a:ea typeface="標楷體" panose="03000509000000000000" pitchFamily="65" charset="-120"/>
                      </a:endParaRPr>
                    </a:p>
                  </a:txBody>
                  <a:tcPr marL="9525" marR="9525" marT="9525"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67546412"/>
                  </a:ext>
                </a:extLst>
              </a:tr>
            </a:tbl>
          </a:graphicData>
        </a:graphic>
      </p:graphicFrame>
      <p:sp>
        <p:nvSpPr>
          <p:cNvPr id="12" name="文字方塊 11">
            <a:extLst>
              <a:ext uri="{FF2B5EF4-FFF2-40B4-BE49-F238E27FC236}">
                <a16:creationId xmlns:a16="http://schemas.microsoft.com/office/drawing/2014/main" id="{853895AF-0E78-54F7-5FCE-0D909DCDA4CC}"/>
              </a:ext>
            </a:extLst>
          </p:cNvPr>
          <p:cNvSpPr txBox="1"/>
          <p:nvPr/>
        </p:nvSpPr>
        <p:spPr>
          <a:xfrm>
            <a:off x="1614949" y="898563"/>
            <a:ext cx="9991838" cy="738664"/>
          </a:xfrm>
          <a:prstGeom prst="rect">
            <a:avLst/>
          </a:prstGeom>
          <a:noFill/>
        </p:spPr>
        <p:txBody>
          <a:bodyPr wrap="none" rtlCol="0">
            <a:spAutoFit/>
          </a:bodyPr>
          <a:lstStyle/>
          <a:p>
            <a:r>
              <a:rPr lang="zh-TW" altLang="en-US" sz="2400" b="1" dirty="0"/>
              <a:t>水資源管理</a:t>
            </a:r>
            <a:endParaRPr lang="en-US" altLang="zh-TW" sz="2400" b="1" dirty="0"/>
          </a:p>
          <a:p>
            <a:r>
              <a:rPr lang="zh-TW" altLang="en-US" dirty="0"/>
              <a:t>本公司主要用水為自來水，利用水資源風險評估工具，查詢台北總公司辦公室之水風險評估如下 </a:t>
            </a:r>
            <a:r>
              <a:rPr lang="en-US" altLang="zh-TW" dirty="0"/>
              <a:t>:</a:t>
            </a:r>
            <a:endParaRPr lang="zh-TW" altLang="en-US" dirty="0"/>
          </a:p>
        </p:txBody>
      </p:sp>
      <p:sp>
        <p:nvSpPr>
          <p:cNvPr id="13" name="文字方塊 12">
            <a:extLst>
              <a:ext uri="{FF2B5EF4-FFF2-40B4-BE49-F238E27FC236}">
                <a16:creationId xmlns:a16="http://schemas.microsoft.com/office/drawing/2014/main" id="{CDD2B805-CE33-83A1-66B5-F42EC4A34F1A}"/>
              </a:ext>
            </a:extLst>
          </p:cNvPr>
          <p:cNvSpPr txBox="1"/>
          <p:nvPr/>
        </p:nvSpPr>
        <p:spPr>
          <a:xfrm>
            <a:off x="1858705" y="4124543"/>
            <a:ext cx="10736417" cy="1015663"/>
          </a:xfrm>
          <a:prstGeom prst="rect">
            <a:avLst/>
          </a:prstGeom>
          <a:noFill/>
        </p:spPr>
        <p:txBody>
          <a:bodyPr wrap="square">
            <a:spAutoFit/>
          </a:bodyPr>
          <a:lstStyle/>
          <a:p>
            <a:r>
              <a:rPr lang="zh-TW" altLang="en-US" sz="2400" b="1" dirty="0"/>
              <a:t>廢棄物管理</a:t>
            </a:r>
            <a:endParaRPr lang="en-US" altLang="zh-TW" sz="2400" b="1" dirty="0"/>
          </a:p>
          <a:p>
            <a:r>
              <a:rPr lang="zh-TW" altLang="en-US" dirty="0">
                <a:latin typeface="+mn-ea"/>
              </a:rPr>
              <a:t>本公司主要廢棄物為包材之廢紙箱等紙類回收，少部分為</a:t>
            </a:r>
            <a:r>
              <a:rPr lang="zh-TW" altLang="zh-TW" sz="1800" dirty="0">
                <a:solidFill>
                  <a:srgbClr val="000000"/>
                </a:solidFill>
                <a:effectLst/>
                <a:latin typeface="+mn-ea"/>
                <a:cs typeface="Times New Roman" panose="02020603050405020304" pitchFamily="18" charset="0"/>
              </a:rPr>
              <a:t>鐵鋁玻璃罐、與保特瓶等的回收管理與資源分類</a:t>
            </a:r>
            <a:r>
              <a:rPr lang="zh-TW" altLang="en-US" dirty="0">
                <a:latin typeface="+mn-ea"/>
              </a:rPr>
              <a:t>，台北總公司辦公室之廢棄物風險評估如下 </a:t>
            </a:r>
            <a:r>
              <a:rPr lang="en-US" altLang="zh-TW" dirty="0">
                <a:latin typeface="+mn-ea"/>
              </a:rPr>
              <a:t>:</a:t>
            </a:r>
            <a:endParaRPr lang="zh-TW" altLang="en-US" dirty="0">
              <a:latin typeface="+mn-ea"/>
            </a:endParaRPr>
          </a:p>
        </p:txBody>
      </p:sp>
    </p:spTree>
    <p:extLst>
      <p:ext uri="{BB962C8B-B14F-4D97-AF65-F5344CB8AC3E}">
        <p14:creationId xmlns:p14="http://schemas.microsoft.com/office/powerpoint/2010/main" val="3709486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DCA7597-84A8-49D0-A444-0359AAD4D9E1}"/>
              </a:ext>
            </a:extLst>
          </p:cNvPr>
          <p:cNvSpPr/>
          <p:nvPr/>
        </p:nvSpPr>
        <p:spPr>
          <a:xfrm>
            <a:off x="509954" y="742800"/>
            <a:ext cx="6242538" cy="2308324"/>
          </a:xfrm>
          <a:prstGeom prst="rect">
            <a:avLst/>
          </a:prstGeom>
        </p:spPr>
        <p:txBody>
          <a:bodyPr wrap="square">
            <a:spAutoFit/>
          </a:bodyPr>
          <a:lstStyle/>
          <a:p>
            <a:pPr>
              <a:spcAft>
                <a:spcPts val="0"/>
              </a:spcAft>
            </a:pPr>
            <a:r>
              <a:rPr lang="zh-TW" altLang="zh-TW" kern="100" dirty="0">
                <a:solidFill>
                  <a:srgbClr val="333333"/>
                </a:solidFill>
                <a:latin typeface="Verdana" panose="020B0604030504040204" pitchFamily="34" charset="0"/>
              </a:rPr>
              <a:t>二、溫室氣體管理之策略、方法、目標等：</a:t>
            </a:r>
            <a:br>
              <a:rPr lang="en-US" altLang="zh-TW" kern="100" dirty="0">
                <a:solidFill>
                  <a:srgbClr val="333333"/>
                </a:solidFill>
                <a:latin typeface="Verdana" panose="020B0604030504040204" pitchFamily="34" charset="0"/>
              </a:rPr>
            </a:br>
            <a:r>
              <a:rPr lang="en-US" altLang="zh-TW" kern="100" dirty="0">
                <a:solidFill>
                  <a:srgbClr val="333333"/>
                </a:solidFill>
                <a:latin typeface="Verdana" panose="020B0604030504040204" pitchFamily="34" charset="0"/>
              </a:rPr>
              <a:t>( </a:t>
            </a:r>
            <a:r>
              <a:rPr lang="zh-TW" altLang="zh-TW" kern="100" dirty="0">
                <a:solidFill>
                  <a:srgbClr val="333333"/>
                </a:solidFill>
                <a:latin typeface="Verdana" panose="020B0604030504040204" pitchFamily="34" charset="0"/>
              </a:rPr>
              <a:t>一</a:t>
            </a:r>
            <a:r>
              <a:rPr lang="en-US" altLang="zh-TW" kern="100" dirty="0">
                <a:solidFill>
                  <a:srgbClr val="333333"/>
                </a:solidFill>
                <a:latin typeface="Verdana" panose="020B0604030504040204" pitchFamily="34" charset="0"/>
              </a:rPr>
              <a:t> ) </a:t>
            </a:r>
            <a:r>
              <a:rPr lang="zh-TW" altLang="zh-TW" kern="100" dirty="0">
                <a:solidFill>
                  <a:srgbClr val="333333"/>
                </a:solidFill>
                <a:latin typeface="Verdana" panose="020B0604030504040204" pitchFamily="34" charset="0"/>
              </a:rPr>
              <a:t>企業對於因應氣候變遷或溫室氣體管理之策略</a:t>
            </a:r>
            <a:br>
              <a:rPr lang="en-US" altLang="zh-TW" kern="100" dirty="0">
                <a:solidFill>
                  <a:srgbClr val="333333"/>
                </a:solidFill>
                <a:latin typeface="Verdana" panose="020B0604030504040204" pitchFamily="34" charset="0"/>
              </a:rPr>
            </a:br>
            <a:r>
              <a:rPr lang="zh-TW" altLang="zh-TW" kern="100" dirty="0">
                <a:solidFill>
                  <a:srgbClr val="333333"/>
                </a:solidFill>
                <a:latin typeface="Verdana" panose="020B0604030504040204" pitchFamily="34" charset="0"/>
              </a:rPr>
              <a:t>為了徹底掌握公司之溫室氣體排放量，本公司將全面推動所屬辦公室進行排放量盤查工作，並按合理保證等級完成第三方查證。</a:t>
            </a:r>
            <a:endParaRPr lang="zh-TW" altLang="zh-TW" sz="1600" kern="100" dirty="0">
              <a:latin typeface="Times New Roman" panose="02020603050405020304" pitchFamily="18" charset="0"/>
            </a:endParaRPr>
          </a:p>
          <a:p>
            <a:r>
              <a:rPr lang="en-US" altLang="zh-TW" kern="100" dirty="0">
                <a:solidFill>
                  <a:srgbClr val="333333"/>
                </a:solidFill>
                <a:latin typeface="Verdana" panose="020B0604030504040204" pitchFamily="34" charset="0"/>
                <a:cs typeface="Times New Roman" panose="02020603050405020304" pitchFamily="18" charset="0"/>
              </a:rPr>
              <a:t>( </a:t>
            </a:r>
            <a:r>
              <a:rPr lang="zh-TW" altLang="zh-TW" kern="100" dirty="0">
                <a:solidFill>
                  <a:srgbClr val="333333"/>
                </a:solidFill>
                <a:latin typeface="Verdana" panose="020B0604030504040204" pitchFamily="34" charset="0"/>
                <a:cs typeface="Times New Roman" panose="02020603050405020304" pitchFamily="18" charset="0"/>
              </a:rPr>
              <a:t>二</a:t>
            </a:r>
            <a:r>
              <a:rPr lang="en-US" altLang="zh-TW" kern="100" dirty="0">
                <a:solidFill>
                  <a:srgbClr val="333333"/>
                </a:solidFill>
                <a:latin typeface="Verdana" panose="020B0604030504040204" pitchFamily="34" charset="0"/>
                <a:cs typeface="Times New Roman" panose="02020603050405020304" pitchFamily="18" charset="0"/>
              </a:rPr>
              <a:t> ) </a:t>
            </a:r>
            <a:r>
              <a:rPr lang="zh-TW" altLang="zh-TW" kern="100" dirty="0">
                <a:solidFill>
                  <a:srgbClr val="333333"/>
                </a:solidFill>
                <a:latin typeface="Verdana" panose="020B0604030504040204" pitchFamily="34" charset="0"/>
                <a:cs typeface="Times New Roman" panose="02020603050405020304" pitchFamily="18" charset="0"/>
              </a:rPr>
              <a:t>企業溫室氣體排放量減量目標</a:t>
            </a:r>
            <a:br>
              <a:rPr lang="en-US" altLang="zh-TW" kern="100" dirty="0">
                <a:solidFill>
                  <a:srgbClr val="333333"/>
                </a:solidFill>
                <a:latin typeface="Verdana" panose="020B0604030504040204" pitchFamily="34" charset="0"/>
                <a:cs typeface="Times New Roman" panose="02020603050405020304" pitchFamily="18" charset="0"/>
              </a:rPr>
            </a:br>
            <a:r>
              <a:rPr lang="zh-TW" altLang="zh-TW" kern="100" dirty="0">
                <a:solidFill>
                  <a:srgbClr val="333333"/>
                </a:solidFill>
                <a:latin typeface="Verdana" panose="020B0604030504040204" pitchFamily="34" charset="0"/>
                <a:cs typeface="Times New Roman" panose="02020603050405020304" pitchFamily="18" charset="0"/>
              </a:rPr>
              <a:t>為了善盡企業社會責任以及降低營運成本及風險，將持續進行節能減碳措施</a:t>
            </a:r>
            <a:r>
              <a:rPr lang="zh-TW" altLang="zh-TW" kern="100" dirty="0">
                <a:solidFill>
                  <a:srgbClr val="000000"/>
                </a:solidFill>
                <a:latin typeface="Verdana" panose="020B0604030504040204" pitchFamily="34" charset="0"/>
                <a:cs typeface="Times New Roman" panose="02020603050405020304" pitchFamily="18" charset="0"/>
              </a:rPr>
              <a:t>，每年以降低</a:t>
            </a:r>
            <a:r>
              <a:rPr lang="zh-TW" altLang="zh-TW" kern="100" dirty="0">
                <a:solidFill>
                  <a:srgbClr val="000000"/>
                </a:solidFill>
                <a:ea typeface="Verdana" panose="020B0604030504040204" pitchFamily="34" charset="0"/>
                <a:cs typeface="Times New Roman" panose="02020603050405020304" pitchFamily="18" charset="0"/>
              </a:rPr>
              <a:t> </a:t>
            </a:r>
            <a:r>
              <a:rPr lang="en-US" altLang="zh-TW" kern="100" dirty="0">
                <a:solidFill>
                  <a:srgbClr val="000000"/>
                </a:solidFill>
                <a:ea typeface="Verdana" panose="020B0604030504040204" pitchFamily="34" charset="0"/>
                <a:cs typeface="Times New Roman" panose="02020603050405020304" pitchFamily="18" charset="0"/>
              </a:rPr>
              <a:t>2% </a:t>
            </a:r>
            <a:r>
              <a:rPr lang="zh-TW" altLang="zh-TW" kern="100" dirty="0">
                <a:solidFill>
                  <a:srgbClr val="000000"/>
                </a:solidFill>
                <a:latin typeface="Verdana" panose="020B0604030504040204" pitchFamily="34" charset="0"/>
                <a:cs typeface="Times New Roman" panose="02020603050405020304" pitchFamily="18" charset="0"/>
              </a:rPr>
              <a:t>為目標。</a:t>
            </a:r>
            <a:endParaRPr lang="zh-TW" altLang="en-US" dirty="0"/>
          </a:p>
        </p:txBody>
      </p:sp>
      <p:sp>
        <p:nvSpPr>
          <p:cNvPr id="3" name="矩形 2">
            <a:extLst>
              <a:ext uri="{FF2B5EF4-FFF2-40B4-BE49-F238E27FC236}">
                <a16:creationId xmlns:a16="http://schemas.microsoft.com/office/drawing/2014/main" id="{19B748D6-F7F7-4EF6-8017-F51D9988A0AB}"/>
              </a:ext>
            </a:extLst>
          </p:cNvPr>
          <p:cNvSpPr/>
          <p:nvPr/>
        </p:nvSpPr>
        <p:spPr>
          <a:xfrm>
            <a:off x="7174523" y="469494"/>
            <a:ext cx="7315200" cy="6750566"/>
          </a:xfrm>
          <a:prstGeom prst="rect">
            <a:avLst/>
          </a:prstGeom>
        </p:spPr>
        <p:txBody>
          <a:bodyPr>
            <a:spAutoFit/>
          </a:bodyPr>
          <a:lstStyle/>
          <a:p>
            <a:pPr lvl="0">
              <a:lnSpc>
                <a:spcPts val="2000"/>
              </a:lnSpc>
            </a:pPr>
            <a:r>
              <a:rPr lang="en-US" altLang="zh-TW" kern="100" dirty="0">
                <a:solidFill>
                  <a:srgbClr val="333333"/>
                </a:solidFill>
                <a:latin typeface="Verdana" panose="020B0604030504040204" pitchFamily="34" charset="0"/>
              </a:rPr>
              <a:t>( </a:t>
            </a:r>
            <a:r>
              <a:rPr lang="zh-TW" altLang="zh-TW" kern="100" dirty="0">
                <a:solidFill>
                  <a:srgbClr val="333333"/>
                </a:solidFill>
                <a:latin typeface="Verdana" panose="020B0604030504040204" pitchFamily="34" charset="0"/>
              </a:rPr>
              <a:t>三</a:t>
            </a:r>
            <a:r>
              <a:rPr lang="en-US" altLang="zh-TW" kern="100" dirty="0">
                <a:solidFill>
                  <a:srgbClr val="333333"/>
                </a:solidFill>
                <a:latin typeface="Verdana" panose="020B0604030504040204" pitchFamily="34" charset="0"/>
              </a:rPr>
              <a:t> ) </a:t>
            </a:r>
            <a:r>
              <a:rPr lang="zh-TW" altLang="zh-TW" kern="100" dirty="0">
                <a:solidFill>
                  <a:srgbClr val="333333"/>
                </a:solidFill>
                <a:latin typeface="Verdana" panose="020B0604030504040204" pitchFamily="34" charset="0"/>
              </a:rPr>
              <a:t>企業溫室氣體排放量減量之預算與計畫</a:t>
            </a:r>
            <a:br>
              <a:rPr lang="en-US" altLang="zh-TW" kern="100" dirty="0">
                <a:solidFill>
                  <a:srgbClr val="333333"/>
                </a:solidFill>
                <a:latin typeface="Verdana" panose="020B0604030504040204" pitchFamily="34" charset="0"/>
              </a:rPr>
            </a:br>
            <a:br>
              <a:rPr lang="en-US" altLang="zh-TW" kern="100" dirty="0">
                <a:solidFill>
                  <a:srgbClr val="333333"/>
                </a:solidFill>
                <a:latin typeface="Verdana" panose="020B0604030504040204" pitchFamily="34" charset="0"/>
              </a:rPr>
            </a:br>
            <a:r>
              <a:rPr lang="en-US" altLang="zh-TW" kern="100" dirty="0">
                <a:solidFill>
                  <a:srgbClr val="333333"/>
                </a:solidFill>
                <a:latin typeface="Verdana" panose="020B0604030504040204" pitchFamily="34" charset="0"/>
              </a:rPr>
              <a:t>113 </a:t>
            </a:r>
            <a:r>
              <a:rPr lang="zh-TW" altLang="zh-TW" kern="100" dirty="0">
                <a:solidFill>
                  <a:srgbClr val="333333"/>
                </a:solidFill>
                <a:latin typeface="Verdana" panose="020B0604030504040204" pitchFamily="34" charset="0"/>
              </a:rPr>
              <a:t>年度節能減碳措施：</a:t>
            </a:r>
            <a:endParaRPr lang="en-US" altLang="zh-TW" kern="100" dirty="0">
              <a:solidFill>
                <a:srgbClr val="333333"/>
              </a:solidFill>
              <a:latin typeface="Verdana" panose="020B0604030504040204" pitchFamily="34" charset="0"/>
            </a:endParaRPr>
          </a:p>
          <a:p>
            <a:pPr lvl="0" algn="just">
              <a:lnSpc>
                <a:spcPts val="2000"/>
              </a:lnSpc>
            </a:pPr>
            <a:r>
              <a:rPr lang="zh-TW" altLang="zh-TW" kern="100" dirty="0">
                <a:solidFill>
                  <a:srgbClr val="000000"/>
                </a:solidFill>
                <a:latin typeface="Calibri" panose="020F0502020204030204" pitchFamily="34" charset="0"/>
                <a:ea typeface="標楷體" panose="03000509000000000000" pitchFamily="65" charset="-120"/>
                <a:cs typeface="Times New Roman" panose="02020603050405020304" pitchFamily="18" charset="0"/>
              </a:rPr>
              <a:t>各項節能減碳、溫室氣體減量政策及措施：</a:t>
            </a:r>
            <a:endParaRPr lang="zh-TW" altLang="zh-TW" kern="100" dirty="0">
              <a:latin typeface="Calibri" panose="020F0502020204030204" pitchFamily="34" charset="0"/>
              <a:cs typeface="Times New Roman" panose="02020603050405020304" pitchFamily="18" charset="0"/>
            </a:endParaRPr>
          </a:p>
          <a:p>
            <a:pPr marL="30480" indent="0">
              <a:buNone/>
            </a:pPr>
            <a:r>
              <a:rPr lang="zh-TW"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設定</a:t>
            </a:r>
            <a:r>
              <a:rPr lang="en-US"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113</a:t>
            </a:r>
            <a:r>
              <a:rPr lang="zh-TW"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年設定以每年減少</a:t>
            </a:r>
            <a:r>
              <a:rPr lang="en-US"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目標已達成，執行措施如下：</a:t>
            </a:r>
            <a:endParaRPr lang="zh-TW" altLang="zh-TW" kern="100" dirty="0">
              <a:latin typeface="Calibri" panose="020F0502020204030204" pitchFamily="34" charset="0"/>
              <a:cs typeface="Times New Roman" panose="02020603050405020304" pitchFamily="18" charset="0"/>
            </a:endParaRPr>
          </a:p>
          <a:p>
            <a:r>
              <a:rPr lang="en-US" altLang="zh-TW" kern="100" dirty="0">
                <a:solidFill>
                  <a:srgbClr val="000000"/>
                </a:solidFill>
                <a:latin typeface="Times New Roman" panose="02020603050405020304" pitchFamily="18" charset="0"/>
                <a:ea typeface="標楷體" panose="03000509000000000000" pitchFamily="65" charset="-120"/>
              </a:rPr>
              <a:t>1. </a:t>
            </a:r>
            <a:r>
              <a:rPr lang="zh-TW" altLang="zh-TW" kern="100" dirty="0">
                <a:solidFill>
                  <a:srgbClr val="000000"/>
                </a:solidFill>
                <a:latin typeface="Times New Roman" panose="02020603050405020304" pitchFamily="18" charset="0"/>
                <a:ea typeface="標楷體" panose="03000509000000000000" pitchFamily="65" charset="-120"/>
              </a:rPr>
              <a:t>辦公室節能措施：</a:t>
            </a:r>
            <a:endParaRPr lang="zh-TW" altLang="zh-TW" kern="100" dirty="0">
              <a:latin typeface="Times New Roman" panose="02020603050405020304" pitchFamily="18" charset="0"/>
            </a:endParaRPr>
          </a:p>
          <a:p>
            <a:pPr marL="342900" lvl="0" indent="-342900">
              <a:buFont typeface="+mj-lt"/>
              <a:buAutoNum type="arabicParenBoth"/>
            </a:pPr>
            <a:r>
              <a:rPr lang="zh-TW" altLang="zh-TW" kern="100" dirty="0">
                <a:solidFill>
                  <a:srgbClr val="000000"/>
                </a:solidFill>
                <a:latin typeface="Calibri" panose="020F0502020204030204" pitchFamily="34" charset="0"/>
                <a:ea typeface="標楷體" panose="03000509000000000000" pitchFamily="65" charset="-120"/>
                <a:cs typeface="Times New Roman" panose="02020603050405020304" pitchFamily="18" charset="0"/>
              </a:rPr>
              <a:t>隨季節調整空調及設定恆溫於</a:t>
            </a:r>
            <a:r>
              <a:rPr lang="en-US" altLang="zh-TW" kern="100" dirty="0">
                <a:solidFill>
                  <a:srgbClr val="000000"/>
                </a:solidFill>
                <a:latin typeface="Calibri" panose="020F0502020204030204" pitchFamily="34" charset="0"/>
                <a:ea typeface="標楷體" panose="03000509000000000000" pitchFamily="65" charset="-120"/>
                <a:cs typeface="Times New Roman" panose="02020603050405020304" pitchFamily="18" charset="0"/>
              </a:rPr>
              <a:t>27</a:t>
            </a:r>
            <a:r>
              <a:rPr lang="zh-TW" altLang="zh-TW" kern="100" dirty="0">
                <a:solidFill>
                  <a:srgbClr val="000000"/>
                </a:solidFill>
                <a:latin typeface="Calibri" panose="020F0502020204030204" pitchFamily="34" charset="0"/>
                <a:ea typeface="標楷體" panose="03000509000000000000" pitchFamily="65" charset="-120"/>
                <a:cs typeface="Times New Roman" panose="02020603050405020304" pitchFamily="18" charset="0"/>
              </a:rPr>
              <a:t>度，以減低電力負荷，廣為宣傳責任劃分請公司同仁隨手關閉電腦、空調與照明電源節約用電。</a:t>
            </a:r>
            <a:endParaRPr lang="zh-TW" altLang="zh-TW" kern="100" dirty="0">
              <a:latin typeface="Calibri" panose="020F0502020204030204" pitchFamily="34" charset="0"/>
              <a:cs typeface="Times New Roman" panose="02020603050405020304" pitchFamily="18" charset="0"/>
            </a:endParaRPr>
          </a:p>
          <a:p>
            <a:pPr marL="342900" lvl="0" indent="-342900">
              <a:buFont typeface="+mj-lt"/>
              <a:buAutoNum type="arabicParenBoth"/>
            </a:pPr>
            <a:r>
              <a:rPr lang="zh-TW"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持續汰換冷氣，安裝變頻式冷氣，改善冷氣管路強化通風效果，提高辦公環境品質並節約耗電量。</a:t>
            </a:r>
            <a:endParaRPr lang="zh-TW" altLang="zh-TW" kern="100" dirty="0">
              <a:latin typeface="Calibri" panose="020F0502020204030204" pitchFamily="34" charset="0"/>
              <a:cs typeface="Times New Roman" panose="02020603050405020304" pitchFamily="18" charset="0"/>
            </a:endParaRPr>
          </a:p>
          <a:p>
            <a:pPr marL="342900" lvl="0" indent="-342900">
              <a:buFont typeface="+mj-lt"/>
              <a:buAutoNum type="arabicParenBoth"/>
            </a:pPr>
            <a:r>
              <a:rPr lang="zh-TW" altLang="zh-TW" kern="100" dirty="0">
                <a:solidFill>
                  <a:srgbClr val="000000"/>
                </a:solidFill>
                <a:latin typeface="Calibri" panose="020F0502020204030204" pitchFamily="34" charset="0"/>
                <a:ea typeface="標楷體" panose="03000509000000000000" pitchFamily="65" charset="-120"/>
                <a:cs typeface="Times New Roman" panose="02020603050405020304" pitchFamily="18" charset="0"/>
              </a:rPr>
              <a:t>辦公室之照明持續更新為節能燈座，既降低燈源發熱量，且能達到節能目的。</a:t>
            </a:r>
            <a:endParaRPr lang="zh-TW" altLang="zh-TW" kern="100" dirty="0">
              <a:latin typeface="Calibri" panose="020F0502020204030204" pitchFamily="34" charset="0"/>
              <a:cs typeface="Times New Roman" panose="02020603050405020304" pitchFamily="18" charset="0"/>
            </a:endParaRPr>
          </a:p>
          <a:p>
            <a:r>
              <a:rPr lang="en-US" altLang="zh-TW" kern="100" dirty="0">
                <a:solidFill>
                  <a:srgbClr val="000000"/>
                </a:solidFill>
                <a:latin typeface="Times New Roman" panose="02020603050405020304" pitchFamily="18" charset="0"/>
                <a:ea typeface="標楷體" panose="03000509000000000000" pitchFamily="65" charset="-120"/>
              </a:rPr>
              <a:t>2. </a:t>
            </a:r>
            <a:r>
              <a:rPr lang="zh-TW" altLang="zh-TW" kern="100" dirty="0">
                <a:solidFill>
                  <a:srgbClr val="000000"/>
                </a:solidFill>
                <a:latin typeface="Times New Roman" panose="02020603050405020304" pitchFamily="18" charset="0"/>
                <a:ea typeface="標楷體" panose="03000509000000000000" pitchFamily="65" charset="-120"/>
              </a:rPr>
              <a:t>電腦機房節能措施：推行伺服器虛擬化，節省電力及相關設備。</a:t>
            </a:r>
            <a:endParaRPr lang="zh-TW" altLang="zh-TW" kern="100" dirty="0">
              <a:latin typeface="Times New Roman" panose="02020603050405020304" pitchFamily="18" charset="0"/>
            </a:endParaRPr>
          </a:p>
          <a:p>
            <a:r>
              <a:rPr lang="en-US" altLang="zh-TW" kern="100" dirty="0">
                <a:solidFill>
                  <a:srgbClr val="000000"/>
                </a:solidFill>
                <a:latin typeface="Times New Roman" panose="02020603050405020304" pitchFamily="18" charset="0"/>
                <a:ea typeface="標楷體" panose="03000509000000000000" pitchFamily="65" charset="-120"/>
              </a:rPr>
              <a:t>3. </a:t>
            </a:r>
            <a:r>
              <a:rPr lang="zh-TW" altLang="zh-TW" kern="100" dirty="0">
                <a:solidFill>
                  <a:srgbClr val="000000"/>
                </a:solidFill>
                <a:latin typeface="Times New Roman" panose="02020603050405020304" pitchFamily="18" charset="0"/>
                <a:ea typeface="標楷體" panose="03000509000000000000" pitchFamily="65" charset="-120"/>
              </a:rPr>
              <a:t>省水措施：</a:t>
            </a:r>
            <a:endParaRPr lang="zh-TW" altLang="zh-TW" kern="100" dirty="0">
              <a:latin typeface="Times New Roman" panose="02020603050405020304" pitchFamily="18" charset="0"/>
            </a:endParaRPr>
          </a:p>
          <a:p>
            <a:pPr marL="342900" lvl="0" indent="-342900" algn="just">
              <a:lnSpc>
                <a:spcPts val="2000"/>
              </a:lnSpc>
              <a:buFont typeface="+mj-lt"/>
              <a:buAutoNum type="arabicParenBoth"/>
            </a:pPr>
            <a:r>
              <a:rPr lang="zh-TW"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給水裝置自動化，並使用省水閥，有效減少不必要的水資源浪費。</a:t>
            </a:r>
            <a:endParaRPr lang="zh-TW" altLang="zh-TW" kern="100" dirty="0">
              <a:latin typeface="Calibri" panose="020F0502020204030204" pitchFamily="34" charset="0"/>
              <a:cs typeface="Times New Roman" panose="02020603050405020304" pitchFamily="18" charset="0"/>
            </a:endParaRPr>
          </a:p>
          <a:p>
            <a:pPr marL="342900" lvl="0" indent="-342900" algn="just">
              <a:lnSpc>
                <a:spcPts val="2000"/>
              </a:lnSpc>
              <a:buFont typeface="+mj-lt"/>
              <a:buAutoNum type="arabicParenBoth"/>
            </a:pPr>
            <a:r>
              <a:rPr lang="zh-TW"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更新大樓用水管線，確保用水品質及避免漏水的疑慮。</a:t>
            </a:r>
            <a:endParaRPr lang="zh-TW" altLang="zh-TW" kern="100" dirty="0">
              <a:latin typeface="Calibri" panose="020F0502020204030204" pitchFamily="34" charset="0"/>
              <a:cs typeface="Times New Roman" panose="02020603050405020304" pitchFamily="18" charset="0"/>
            </a:endParaRPr>
          </a:p>
          <a:p>
            <a:pPr marL="323215" indent="-281940" algn="just">
              <a:lnSpc>
                <a:spcPts val="2000"/>
              </a:lnSpc>
            </a:pPr>
            <a:r>
              <a:rPr lang="en-US"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其他：</a:t>
            </a:r>
            <a:endParaRPr lang="zh-TW" altLang="zh-TW" kern="100" dirty="0">
              <a:latin typeface="Calibri" panose="020F0502020204030204" pitchFamily="34" charset="0"/>
              <a:cs typeface="Times New Roman" panose="02020603050405020304" pitchFamily="18" charset="0"/>
            </a:endParaRPr>
          </a:p>
          <a:p>
            <a:pPr marL="342900" lvl="0" indent="-342900" algn="just">
              <a:lnSpc>
                <a:spcPts val="2000"/>
              </a:lnSpc>
              <a:buFont typeface="+mj-lt"/>
              <a:buAutoNum type="arabicParenBoth"/>
            </a:pPr>
            <a:r>
              <a:rPr lang="zh-TW"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持續推動文件管理電子化系統，減少紙張使用量，並多加利用再生紙。</a:t>
            </a:r>
            <a:endParaRPr lang="zh-TW" altLang="zh-TW" kern="100" dirty="0">
              <a:latin typeface="Calibri" panose="020F0502020204030204" pitchFamily="34" charset="0"/>
              <a:cs typeface="Times New Roman" panose="02020603050405020304" pitchFamily="18" charset="0"/>
            </a:endParaRPr>
          </a:p>
          <a:p>
            <a:pPr marL="342900" lvl="0" indent="-342900" algn="just">
              <a:lnSpc>
                <a:spcPts val="2000"/>
              </a:lnSpc>
              <a:buFont typeface="+mj-lt"/>
              <a:buAutoNum type="arabicParenBoth"/>
            </a:pPr>
            <a:r>
              <a:rPr lang="zh-TW" altLang="zh-TW" kern="100" dirty="0">
                <a:solidFill>
                  <a:srgbClr val="000000"/>
                </a:solidFill>
                <a:latin typeface="Calibri" panose="020F0502020204030204" pitchFamily="34" charset="0"/>
                <a:ea typeface="標楷體" panose="03000509000000000000" pitchFamily="65" charset="-120"/>
                <a:cs typeface="Times New Roman" panose="02020603050405020304" pitchFamily="18" charset="0"/>
              </a:rPr>
              <a:t>確實執行廢棄物廚餘、鐵鋁玻璃罐、廢紙與保特瓶等的回收管理與資源分類，並由專業人員負責廢棄物的處理分類與回收。</a:t>
            </a:r>
            <a:endParaRPr lang="zh-TW" altLang="zh-TW" kern="100" dirty="0">
              <a:latin typeface="Calibri" panose="020F0502020204030204" pitchFamily="34" charset="0"/>
              <a:cs typeface="Times New Roman" panose="02020603050405020304" pitchFamily="18" charset="0"/>
            </a:endParaRPr>
          </a:p>
          <a:p>
            <a:pPr marL="342900" lvl="0" indent="-342900" algn="just">
              <a:lnSpc>
                <a:spcPts val="2000"/>
              </a:lnSpc>
              <a:buFont typeface="+mj-lt"/>
              <a:buAutoNum type="arabicParenBoth"/>
            </a:pPr>
            <a:r>
              <a:rPr lang="zh-TW" altLang="zh-TW" kern="100" dirty="0">
                <a:solidFill>
                  <a:srgbClr val="000000"/>
                </a:solidFill>
                <a:latin typeface="Calibri" panose="020F0502020204030204" pitchFamily="34" charset="0"/>
                <a:ea typeface="標楷體" panose="03000509000000000000" pitchFamily="65" charset="-120"/>
                <a:cs typeface="Times New Roman" panose="02020603050405020304" pitchFamily="18" charset="0"/>
              </a:rPr>
              <a:t>持續環境整潔改善</a:t>
            </a:r>
            <a:r>
              <a:rPr lang="en-US" altLang="zh-TW" kern="100" dirty="0">
                <a:solidFill>
                  <a:srgbClr val="000000"/>
                </a:solidFill>
                <a:latin typeface="Calibri" panose="020F0502020204030204" pitchFamily="34" charset="0"/>
                <a:ea typeface="標楷體" panose="03000509000000000000" pitchFamily="65" charset="-120"/>
                <a:cs typeface="Times New Roman" panose="02020603050405020304" pitchFamily="18" charset="0"/>
              </a:rPr>
              <a:t> : </a:t>
            </a:r>
            <a:r>
              <a:rPr lang="zh-TW" altLang="zh-TW" kern="100" dirty="0">
                <a:solidFill>
                  <a:srgbClr val="000000"/>
                </a:solidFill>
                <a:latin typeface="Calibri" panose="020F0502020204030204" pitchFamily="34" charset="0"/>
                <a:ea typeface="標楷體" panose="03000509000000000000" pitchFamily="65" charset="-120"/>
                <a:cs typeface="Times New Roman" panose="02020603050405020304" pitchFamily="18" charset="0"/>
              </a:rPr>
              <a:t>辦公室地面整修及設備更新，使辦公環境更舒適。</a:t>
            </a:r>
            <a:endParaRPr lang="zh-TW" altLang="zh-TW" kern="100" dirty="0">
              <a:latin typeface="Calibri" panose="020F0502020204030204" pitchFamily="34" charset="0"/>
              <a:cs typeface="Times New Roman" panose="02020603050405020304" pitchFamily="18" charset="0"/>
            </a:endParaRPr>
          </a:p>
          <a:p>
            <a:r>
              <a:rPr lang="zh-TW" altLang="zh-TW" dirty="0">
                <a:solidFill>
                  <a:srgbClr val="000000"/>
                </a:solidFill>
                <a:ea typeface="標楷體" panose="03000509000000000000" pitchFamily="65" charset="-120"/>
                <a:cs typeface="Times New Roman" panose="02020603050405020304" pitchFamily="18" charset="0"/>
              </a:rPr>
              <a:t>未來仍持續推動節能減碳及溫室氣體減量政策為目標。</a:t>
            </a:r>
            <a:endParaRPr lang="zh-TW" altLang="en-US" dirty="0"/>
          </a:p>
          <a:p>
            <a:endParaRPr lang="zh-TW" altLang="en-US" dirty="0"/>
          </a:p>
        </p:txBody>
      </p:sp>
    </p:spTree>
    <p:extLst>
      <p:ext uri="{BB962C8B-B14F-4D97-AF65-F5344CB8AC3E}">
        <p14:creationId xmlns:p14="http://schemas.microsoft.com/office/powerpoint/2010/main" val="496658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42B6E47-3071-4321-BF5C-4BDCDAC72E57}"/>
              </a:ext>
            </a:extLst>
          </p:cNvPr>
          <p:cNvSpPr/>
          <p:nvPr/>
        </p:nvSpPr>
        <p:spPr>
          <a:xfrm>
            <a:off x="3657600" y="1775698"/>
            <a:ext cx="7315200" cy="4678204"/>
          </a:xfrm>
          <a:prstGeom prst="rect">
            <a:avLst/>
          </a:prstGeom>
        </p:spPr>
        <p:txBody>
          <a:bodyPr>
            <a:spAutoFit/>
          </a:bodyPr>
          <a:lstStyle/>
          <a:p>
            <a:pPr>
              <a:spcAft>
                <a:spcPts val="0"/>
              </a:spcAft>
            </a:pPr>
            <a:r>
              <a:rPr lang="zh-TW" altLang="zh-TW" sz="2000" b="1" kern="2600" dirty="0">
                <a:latin typeface="Arial" panose="020B0604020202020204" pitchFamily="34" charset="0"/>
                <a:cs typeface="Times New Roman" panose="02020603050405020304" pitchFamily="18" charset="0"/>
              </a:rPr>
              <a:t>永續夥伴關係</a:t>
            </a:r>
          </a:p>
          <a:p>
            <a:pPr>
              <a:spcAft>
                <a:spcPts val="0"/>
              </a:spcAft>
            </a:pPr>
            <a:r>
              <a:rPr lang="en-US" altLang="zh-TW" sz="2000" b="1" kern="100" dirty="0">
                <a:latin typeface="Arial" panose="020B0604020202020204" pitchFamily="34" charset="0"/>
                <a:cs typeface="Times New Roman" panose="02020603050405020304" pitchFamily="18" charset="0"/>
              </a:rPr>
              <a:t>5-1. </a:t>
            </a:r>
            <a:r>
              <a:rPr lang="zh-TW" altLang="zh-TW" sz="2000" b="1" kern="100" dirty="0">
                <a:latin typeface="Arial" panose="020B0604020202020204" pitchFamily="34" charset="0"/>
                <a:cs typeface="Times New Roman" panose="02020603050405020304" pitchFamily="18" charset="0"/>
              </a:rPr>
              <a:t>客戶關係服務品質與責任 </a:t>
            </a:r>
          </a:p>
          <a:p>
            <a:pPr>
              <a:spcAft>
                <a:spcPts val="0"/>
              </a:spcAft>
            </a:pPr>
            <a:r>
              <a:rPr lang="en-US" altLang="zh-TW" kern="100" dirty="0">
                <a:latin typeface="Times New Roman" panose="02020603050405020304" pitchFamily="18" charset="0"/>
              </a:rPr>
              <a:t> </a:t>
            </a:r>
            <a:endParaRPr lang="zh-TW" altLang="zh-TW" kern="100" dirty="0">
              <a:latin typeface="Times New Roman" panose="02020603050405020304" pitchFamily="18" charset="0"/>
            </a:endParaRPr>
          </a:p>
          <a:p>
            <a:pPr>
              <a:spcAft>
                <a:spcPts val="0"/>
              </a:spcAft>
            </a:pPr>
            <a:r>
              <a:rPr lang="zh-TW" altLang="zh-TW" sz="2000" b="1" kern="100" dirty="0">
                <a:latin typeface="Times New Roman" panose="02020603050405020304" pitchFamily="18" charset="0"/>
              </a:rPr>
              <a:t>服務與品質政策</a:t>
            </a:r>
            <a:endParaRPr lang="zh-TW" altLang="zh-TW" kern="100" dirty="0">
              <a:latin typeface="Times New Roman" panose="02020603050405020304" pitchFamily="18" charset="0"/>
            </a:endParaRPr>
          </a:p>
          <a:p>
            <a:pPr>
              <a:spcAft>
                <a:spcPts val="0"/>
              </a:spcAft>
            </a:pPr>
            <a:r>
              <a:rPr lang="zh-TW" altLang="zh-TW" kern="100" dirty="0">
                <a:latin typeface="Times New Roman" panose="02020603050405020304" pitchFamily="18" charset="0"/>
                <a:ea typeface="細明體" panose="02020509000000000000" pitchFamily="49" charset="-120"/>
              </a:rPr>
              <a:t>通過嚴格的認證程序來維持和提升服務品質。不斷改進管理系統和工作流程，確保服務質量始終處於領先地位，保證企業用戶每次選擇我們都能獲得最高品質的服務。</a:t>
            </a:r>
            <a:endParaRPr lang="zh-TW" altLang="zh-TW" kern="100" dirty="0">
              <a:latin typeface="Times New Roman" panose="02020603050405020304" pitchFamily="18" charset="0"/>
            </a:endParaRPr>
          </a:p>
          <a:p>
            <a:pPr marL="342900" lvl="0" indent="-342900">
              <a:spcAft>
                <a:spcPts val="0"/>
              </a:spcAft>
              <a:buFont typeface="Wingdings" panose="05000000000000000000" pitchFamily="2" charset="2"/>
              <a:buChar char=""/>
            </a:pPr>
            <a:r>
              <a:rPr lang="en-US" altLang="zh-TW" kern="100" dirty="0">
                <a:latin typeface="Times New Roman" panose="02020603050405020304" pitchFamily="18" charset="0"/>
              </a:rPr>
              <a:t>ISO 27001 </a:t>
            </a:r>
            <a:r>
              <a:rPr lang="zh-TW" altLang="zh-TW" kern="100" dirty="0">
                <a:latin typeface="Times New Roman" panose="02020603050405020304" pitchFamily="18" charset="0"/>
              </a:rPr>
              <a:t>資訊安全管理系統認證</a:t>
            </a:r>
          </a:p>
          <a:p>
            <a:pPr>
              <a:spcAft>
                <a:spcPts val="0"/>
              </a:spcAft>
            </a:pPr>
            <a:r>
              <a:rPr lang="en-US" altLang="zh-TW" sz="2000" b="1" kern="100" dirty="0">
                <a:latin typeface="Times New Roman" panose="02020603050405020304" pitchFamily="18" charset="0"/>
              </a:rPr>
              <a:t> </a:t>
            </a:r>
            <a:endParaRPr lang="zh-TW" altLang="zh-TW" kern="100" dirty="0">
              <a:latin typeface="Times New Roman" panose="02020603050405020304" pitchFamily="18" charset="0"/>
            </a:endParaRPr>
          </a:p>
          <a:p>
            <a:pPr>
              <a:spcAft>
                <a:spcPts val="0"/>
              </a:spcAft>
            </a:pPr>
            <a:r>
              <a:rPr lang="zh-TW" altLang="zh-TW" sz="2000" b="1" kern="100" dirty="0">
                <a:latin typeface="Times New Roman" panose="02020603050405020304" pitchFamily="18" charset="0"/>
              </a:rPr>
              <a:t>卓越客戶體驗</a:t>
            </a:r>
            <a:endParaRPr lang="zh-TW" altLang="zh-TW" kern="100" dirty="0">
              <a:latin typeface="Times New Roman" panose="02020603050405020304" pitchFamily="18" charset="0"/>
            </a:endParaRPr>
          </a:p>
          <a:p>
            <a:pPr>
              <a:spcAft>
                <a:spcPts val="0"/>
              </a:spcAft>
            </a:pPr>
            <a:r>
              <a:rPr lang="zh-TW" altLang="zh-TW" kern="100" dirty="0">
                <a:latin typeface="Times New Roman" panose="02020603050405020304" pitchFamily="18" charset="0"/>
                <a:ea typeface="細明體" panose="02020509000000000000" pitchFamily="49" charset="-120"/>
              </a:rPr>
              <a:t>訊達電腦股份有限公司專注於資訊系統整合服務，經營團隊累積近 </a:t>
            </a:r>
            <a:r>
              <a:rPr lang="en-US" altLang="zh-TW" kern="100" dirty="0">
                <a:latin typeface="Times New Roman" panose="02020603050405020304" pitchFamily="18" charset="0"/>
                <a:ea typeface="細明體" panose="02020509000000000000" pitchFamily="49" charset="-120"/>
              </a:rPr>
              <a:t>40 </a:t>
            </a:r>
            <a:r>
              <a:rPr lang="zh-TW" altLang="zh-TW" kern="100" dirty="0">
                <a:latin typeface="Times New Roman" panose="02020603050405020304" pitchFamily="18" charset="0"/>
                <a:ea typeface="細明體" panose="02020509000000000000" pitchFamily="49" charset="-120"/>
              </a:rPr>
              <a:t>年電腦網路技術、通</a:t>
            </a:r>
            <a:r>
              <a:rPr lang="zh-TW" altLang="zh-TW" kern="100" dirty="0">
                <a:latin typeface="Times New Roman" panose="02020603050405020304" pitchFamily="18" charset="0"/>
              </a:rPr>
              <a:t>訊技術及其技術整合服務經驗，</a:t>
            </a:r>
            <a:r>
              <a:rPr lang="zh-TW" altLang="zh-TW" kern="100" dirty="0">
                <a:latin typeface="Times New Roman" panose="02020603050405020304" pitchFamily="18" charset="0"/>
                <a:ea typeface="細明體" panose="02020509000000000000" pitchFamily="49" charset="-120"/>
              </a:rPr>
              <a:t>客戶遍及科技製造、金融投資、通路運輸、媒體消費、流通、生技醫療及政府文教。</a:t>
            </a:r>
            <a:r>
              <a:rPr lang="zh-TW" altLang="zh-TW" kern="100" dirty="0">
                <a:latin typeface="Times New Roman" panose="02020603050405020304" pitchFamily="18" charset="0"/>
              </a:rPr>
              <a:t>為持續提升產品及服務品質，我司積極申請英國標準協會</a:t>
            </a:r>
            <a:r>
              <a:rPr lang="en-US" altLang="zh-TW" kern="100" dirty="0">
                <a:latin typeface="Times New Roman" panose="02020603050405020304" pitchFamily="18" charset="0"/>
              </a:rPr>
              <a:t> ISO 27001</a:t>
            </a:r>
            <a:r>
              <a:rPr lang="zh-TW" altLang="zh-TW" kern="100" dirty="0">
                <a:latin typeface="Times New Roman" panose="02020603050405020304" pitchFamily="18" charset="0"/>
              </a:rPr>
              <a:t>資訊安全管理系統認證。建立更完備的資訊服務體系，與企業用戶共同打造高競爭力的資訊環境。</a:t>
            </a:r>
          </a:p>
        </p:txBody>
      </p:sp>
    </p:spTree>
    <p:extLst>
      <p:ext uri="{BB962C8B-B14F-4D97-AF65-F5344CB8AC3E}">
        <p14:creationId xmlns:p14="http://schemas.microsoft.com/office/powerpoint/2010/main" val="943803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7303340-4425-4D33-97C9-0A88A6AD2CE4}"/>
              </a:ext>
            </a:extLst>
          </p:cNvPr>
          <p:cNvSpPr/>
          <p:nvPr/>
        </p:nvSpPr>
        <p:spPr>
          <a:xfrm>
            <a:off x="750626" y="729258"/>
            <a:ext cx="4858604" cy="4216539"/>
          </a:xfrm>
          <a:prstGeom prst="rect">
            <a:avLst/>
          </a:prstGeom>
        </p:spPr>
        <p:txBody>
          <a:bodyPr wrap="square">
            <a:spAutoFit/>
          </a:bodyPr>
          <a:lstStyle/>
          <a:p>
            <a:pPr>
              <a:spcAft>
                <a:spcPts val="0"/>
              </a:spcAft>
            </a:pPr>
            <a:r>
              <a:rPr lang="en-US" altLang="zh-TW" b="1" kern="100" dirty="0">
                <a:latin typeface="Arial" panose="020B0604020202020204" pitchFamily="34" charset="0"/>
                <a:cs typeface="Times New Roman" panose="02020603050405020304" pitchFamily="18" charset="0"/>
              </a:rPr>
              <a:t>5-2. </a:t>
            </a:r>
            <a:r>
              <a:rPr lang="zh-TW" altLang="zh-TW" b="1" kern="100" dirty="0">
                <a:latin typeface="Arial" panose="020B0604020202020204" pitchFamily="34" charset="0"/>
                <a:cs typeface="Times New Roman" panose="02020603050405020304" pitchFamily="18" charset="0"/>
              </a:rPr>
              <a:t>永續供應鏈</a:t>
            </a:r>
          </a:p>
          <a:p>
            <a:pPr>
              <a:spcAft>
                <a:spcPts val="0"/>
              </a:spcAft>
            </a:pPr>
            <a:r>
              <a:rPr lang="en-US" altLang="zh-TW" sz="1600" kern="100" dirty="0">
                <a:latin typeface="Times New Roman" panose="02020603050405020304" pitchFamily="18" charset="0"/>
              </a:rPr>
              <a:t> </a:t>
            </a:r>
            <a:endParaRPr lang="zh-TW" altLang="zh-TW" sz="1600" kern="100" dirty="0">
              <a:latin typeface="Times New Roman" panose="02020603050405020304" pitchFamily="18" charset="0"/>
            </a:endParaRPr>
          </a:p>
          <a:p>
            <a:pPr>
              <a:spcAft>
                <a:spcPts val="0"/>
              </a:spcAft>
            </a:pPr>
            <a:r>
              <a:rPr lang="zh-TW" altLang="zh-TW" b="1" kern="100" dirty="0">
                <a:latin typeface="Times New Roman" panose="02020603050405020304" pitchFamily="18" charset="0"/>
                <a:ea typeface="細明體" panose="02020509000000000000" pitchFamily="49" charset="-120"/>
              </a:rPr>
              <a:t>供應商永續管理 </a:t>
            </a:r>
            <a:r>
              <a:rPr lang="en-US" altLang="zh-TW" sz="1600" b="1" kern="100" dirty="0">
                <a:solidFill>
                  <a:srgbClr val="000000"/>
                </a:solidFill>
                <a:latin typeface="Aptos"/>
              </a:rPr>
              <a:t>(GRI 2-24</a:t>
            </a:r>
            <a:r>
              <a:rPr lang="zh-TW" altLang="zh-TW" sz="1600" b="1" kern="100" dirty="0">
                <a:solidFill>
                  <a:srgbClr val="000000"/>
                </a:solidFill>
                <a:latin typeface="Aptos"/>
              </a:rPr>
              <a:t>、</a:t>
            </a:r>
            <a:r>
              <a:rPr lang="en-US" altLang="zh-TW" sz="1600" b="1" kern="100" dirty="0">
                <a:solidFill>
                  <a:srgbClr val="000000"/>
                </a:solidFill>
                <a:latin typeface="Aptos"/>
              </a:rPr>
              <a:t>GRI 308</a:t>
            </a:r>
            <a:r>
              <a:rPr lang="zh-TW" altLang="zh-TW" sz="1600" b="1" kern="100" dirty="0">
                <a:solidFill>
                  <a:srgbClr val="000000"/>
                </a:solidFill>
                <a:latin typeface="Aptos"/>
              </a:rPr>
              <a:t>、</a:t>
            </a:r>
            <a:r>
              <a:rPr lang="en-US" altLang="zh-TW" sz="1600" b="1" kern="100" dirty="0">
                <a:solidFill>
                  <a:srgbClr val="000000"/>
                </a:solidFill>
                <a:latin typeface="Aptos"/>
              </a:rPr>
              <a:t>GRI 414)</a:t>
            </a:r>
            <a:endParaRPr lang="zh-TW" altLang="zh-TW" sz="1600" kern="100" dirty="0">
              <a:latin typeface="Times New Roman" panose="02020603050405020304" pitchFamily="18" charset="0"/>
            </a:endParaRPr>
          </a:p>
          <a:p>
            <a:pPr indent="355600">
              <a:spcAft>
                <a:spcPts val="0"/>
              </a:spcAft>
            </a:pPr>
            <a:r>
              <a:rPr lang="zh-TW" altLang="zh-TW" kern="100" dirty="0">
                <a:solidFill>
                  <a:srgbClr val="0D0D0D"/>
                </a:solidFill>
                <a:latin typeface="Times New Roman" panose="02020603050405020304" pitchFamily="18" charset="0"/>
                <a:ea typeface="細明體" panose="02020509000000000000" pitchFamily="49" charset="-120"/>
                <a:cs typeface="Arial" panose="020B0604020202020204" pitchFamily="34" charset="0"/>
              </a:rPr>
              <a:t>為了確保所有合作夥伴遵循環保、人權和道德標準，本公司選擇符合可持續發展目標的供應商，定期評估他們的環保績效和社會責任，並提供必要的培訓和支持。通過這些措施，企業不僅能降低風險和成本，還能促進整個供應鏈的可持續發展，提升品牌形象和市場競爭力，實現經濟、社會和環境效益的統一。</a:t>
            </a:r>
            <a:endParaRPr lang="zh-TW" altLang="zh-TW" sz="1600" kern="100" dirty="0">
              <a:latin typeface="Times New Roman" panose="02020603050405020304" pitchFamily="18" charset="0"/>
            </a:endParaRPr>
          </a:p>
          <a:p>
            <a:r>
              <a:rPr lang="zh-TW" altLang="zh-TW" kern="100" dirty="0">
                <a:solidFill>
                  <a:srgbClr val="000000"/>
                </a:solidFill>
                <a:ea typeface="細明體" panose="02020509000000000000" pitchFamily="49" charset="-120"/>
                <a:cs typeface="Times New Roman" panose="02020603050405020304" pitchFamily="18" charset="0"/>
              </a:rPr>
              <a:t>本公司供應商之引進除了相關合約之簽署外，另主力供應商均為投入</a:t>
            </a:r>
            <a:r>
              <a:rPr lang="en-US" altLang="zh-TW" kern="100" dirty="0">
                <a:solidFill>
                  <a:srgbClr val="000000"/>
                </a:solidFill>
                <a:ea typeface="細明體" panose="02020509000000000000" pitchFamily="49" charset="-120"/>
                <a:cs typeface="Times New Roman" panose="02020603050405020304" pitchFamily="18" charset="0"/>
              </a:rPr>
              <a:t>ESG</a:t>
            </a:r>
            <a:r>
              <a:rPr lang="zh-TW" altLang="zh-TW" kern="100" dirty="0">
                <a:solidFill>
                  <a:srgbClr val="000000"/>
                </a:solidFill>
                <a:ea typeface="細明體" panose="02020509000000000000" pitchFamily="49" charset="-120"/>
                <a:cs typeface="Times New Roman" panose="02020603050405020304" pitchFamily="18" charset="0"/>
              </a:rPr>
              <a:t>管理之大廠，承諾遵守環保、勞動人權、職業安全衛生、資安等重要議題之條款，並規劃進行供應商之實地訪查，希望能透過交流，互相學習與成長。</a:t>
            </a:r>
            <a:endParaRPr lang="zh-TW" altLang="en-US" dirty="0"/>
          </a:p>
        </p:txBody>
      </p:sp>
      <p:sp>
        <p:nvSpPr>
          <p:cNvPr id="3" name="矩形 2">
            <a:extLst>
              <a:ext uri="{FF2B5EF4-FFF2-40B4-BE49-F238E27FC236}">
                <a16:creationId xmlns:a16="http://schemas.microsoft.com/office/drawing/2014/main" id="{8B700964-27B8-475D-8F6B-1A5525E1A408}"/>
              </a:ext>
            </a:extLst>
          </p:cNvPr>
          <p:cNvSpPr/>
          <p:nvPr/>
        </p:nvSpPr>
        <p:spPr>
          <a:xfrm>
            <a:off x="7001302" y="2410274"/>
            <a:ext cx="7315200" cy="5427127"/>
          </a:xfrm>
          <a:prstGeom prst="rect">
            <a:avLst/>
          </a:prstGeom>
        </p:spPr>
        <p:txBody>
          <a:bodyPr>
            <a:spAutoFit/>
          </a:bodyPr>
          <a:lstStyle/>
          <a:p>
            <a:pPr>
              <a:spcAft>
                <a:spcPts val="0"/>
              </a:spcAft>
            </a:pPr>
            <a:r>
              <a:rPr lang="zh-TW" altLang="zh-TW" b="1" kern="100" dirty="0">
                <a:solidFill>
                  <a:srgbClr val="0D0D0D"/>
                </a:solidFill>
                <a:latin typeface="Times New Roman" panose="02020603050405020304" pitchFamily="18" charset="0"/>
                <a:ea typeface="細明體" panose="02020509000000000000" pitchFamily="49" charset="-120"/>
                <a:cs typeface="Arial" panose="020B0604020202020204" pitchFamily="34" charset="0"/>
              </a:rPr>
              <a:t>永續價值鏈政策</a:t>
            </a:r>
            <a:endParaRPr lang="zh-TW" altLang="zh-TW" sz="1600" kern="100" dirty="0">
              <a:latin typeface="Times New Roman" panose="02020603050405020304" pitchFamily="18" charset="0"/>
              <a:cs typeface="Times New Roman" panose="02020603050405020304" pitchFamily="18" charset="0"/>
            </a:endParaRPr>
          </a:p>
          <a:p>
            <a:pPr indent="355600">
              <a:spcAft>
                <a:spcPts val="0"/>
              </a:spcAft>
            </a:pPr>
            <a:r>
              <a:rPr lang="zh-TW" altLang="zh-TW" kern="100" dirty="0">
                <a:latin typeface="Times New Roman" panose="02020603050405020304" pitchFamily="18" charset="0"/>
                <a:ea typeface="細明體" panose="02020509000000000000" pitchFamily="49" charset="-120"/>
                <a:cs typeface="Times New Roman" panose="02020603050405020304" pitchFamily="18" charset="0"/>
              </a:rPr>
              <a:t>投入供應鏈永續發展，確保供應夥伴具備安全的工作環境並遵守</a:t>
            </a:r>
            <a:r>
              <a:rPr lang="en-US" altLang="zh-TW" kern="100" dirty="0">
                <a:latin typeface="Times New Roman" panose="02020603050405020304" pitchFamily="18" charset="0"/>
                <a:ea typeface="細明體" panose="02020509000000000000" pitchFamily="49" charset="-120"/>
                <a:cs typeface="Times New Roman" panose="02020603050405020304" pitchFamily="18" charset="0"/>
              </a:rPr>
              <a:t> ESG </a:t>
            </a:r>
            <a:r>
              <a:rPr lang="zh-TW" altLang="zh-TW" kern="100" dirty="0">
                <a:latin typeface="Times New Roman" panose="02020603050405020304" pitchFamily="18" charset="0"/>
                <a:ea typeface="細明體" panose="02020509000000000000" pitchFamily="49" charset="-120"/>
                <a:cs typeface="Times New Roman" panose="02020603050405020304" pitchFamily="18" charset="0"/>
              </a:rPr>
              <a:t>規範</a:t>
            </a:r>
            <a:endParaRPr lang="zh-TW" altLang="zh-TW" sz="1600" kern="100" dirty="0">
              <a:latin typeface="Times New Roman" panose="02020603050405020304" pitchFamily="18" charset="0"/>
              <a:cs typeface="Times New Roman" panose="02020603050405020304" pitchFamily="18" charset="0"/>
            </a:endParaRPr>
          </a:p>
          <a:p>
            <a:pPr>
              <a:spcAft>
                <a:spcPts val="0"/>
              </a:spcAft>
            </a:pPr>
            <a:r>
              <a:rPr lang="en-US" altLang="zh-TW" kern="100" dirty="0">
                <a:latin typeface="細明體" panose="02020509000000000000" pitchFamily="49" charset="-120"/>
                <a:cs typeface="Times New Roman" panose="02020603050405020304" pitchFamily="18" charset="0"/>
              </a:rPr>
              <a:t> </a:t>
            </a:r>
            <a:endParaRPr lang="zh-TW" altLang="zh-TW" sz="1600" kern="100" dirty="0">
              <a:latin typeface="Times New Roman" panose="02020603050405020304" pitchFamily="18" charset="0"/>
              <a:cs typeface="Times New Roman" panose="02020603050405020304" pitchFamily="18" charset="0"/>
            </a:endParaRPr>
          </a:p>
          <a:p>
            <a:pPr>
              <a:spcAft>
                <a:spcPts val="0"/>
              </a:spcAft>
            </a:pPr>
            <a:r>
              <a:rPr lang="zh-TW" altLang="zh-TW" b="1" kern="100" dirty="0">
                <a:latin typeface="Times New Roman" panose="02020603050405020304" pitchFamily="18" charset="0"/>
                <a:ea typeface="細明體" panose="02020509000000000000" pitchFamily="49" charset="-120"/>
                <a:cs typeface="Times New Roman" panose="02020603050405020304" pitchFamily="18" charset="0"/>
              </a:rPr>
              <a:t>策略與目標</a:t>
            </a:r>
            <a:endParaRPr lang="zh-TW" altLang="zh-TW" sz="1600" kern="100" dirty="0">
              <a:latin typeface="Times New Roman" panose="02020603050405020304" pitchFamily="18" charset="0"/>
              <a:cs typeface="Times New Roman" panose="02020603050405020304" pitchFamily="18" charset="0"/>
            </a:endParaRPr>
          </a:p>
          <a:p>
            <a:pPr>
              <a:spcAft>
                <a:spcPts val="0"/>
              </a:spcAft>
            </a:pPr>
            <a:r>
              <a:rPr lang="zh-TW" altLang="zh-TW" kern="100" dirty="0">
                <a:latin typeface="Times New Roman" panose="02020603050405020304" pitchFamily="18" charset="0"/>
                <a:ea typeface="細明體" panose="02020509000000000000" pitchFamily="49" charset="-120"/>
                <a:cs typeface="Times New Roman" panose="02020603050405020304" pitchFamily="18" charset="0"/>
              </a:rPr>
              <a:t>■供應商永續問卷調查 ■</a:t>
            </a:r>
            <a:r>
              <a:rPr lang="zh-TW" altLang="zh-TW" kern="100" dirty="0">
                <a:solidFill>
                  <a:srgbClr val="000000"/>
                </a:solidFill>
                <a:latin typeface="Aptos"/>
                <a:ea typeface="細明體" panose="02020509000000000000" pitchFamily="49" charset="-120"/>
                <a:cs typeface="Times New Roman" panose="02020603050405020304" pitchFamily="18" charset="0"/>
              </a:rPr>
              <a:t>實地訪查</a:t>
            </a:r>
            <a:r>
              <a:rPr lang="zh-TW" altLang="zh-TW" kern="100" dirty="0">
                <a:latin typeface="Times New Roman" panose="02020603050405020304" pitchFamily="18" charset="0"/>
                <a:ea typeface="細明體" panose="02020509000000000000" pitchFamily="49" charset="-120"/>
                <a:cs typeface="Times New Roman" panose="02020603050405020304" pitchFamily="18" charset="0"/>
              </a:rPr>
              <a:t> ■</a:t>
            </a:r>
            <a:r>
              <a:rPr lang="zh-TW" altLang="zh-TW" kern="100" dirty="0">
                <a:solidFill>
                  <a:srgbClr val="000000"/>
                </a:solidFill>
                <a:latin typeface="Aptos"/>
                <a:ea typeface="細明體" panose="02020509000000000000" pitchFamily="49" charset="-120"/>
                <a:cs typeface="Times New Roman" panose="02020603050405020304" pitchFamily="18" charset="0"/>
              </a:rPr>
              <a:t>持續評鑑</a:t>
            </a:r>
            <a:endParaRPr lang="zh-TW" altLang="zh-TW" sz="1600" kern="100" dirty="0">
              <a:latin typeface="Times New Roman" panose="02020603050405020304" pitchFamily="18" charset="0"/>
              <a:cs typeface="Times New Roman" panose="02020603050405020304" pitchFamily="18" charset="0"/>
            </a:endParaRPr>
          </a:p>
          <a:p>
            <a:pPr>
              <a:spcAft>
                <a:spcPts val="0"/>
              </a:spcAft>
            </a:pPr>
            <a:r>
              <a:rPr lang="en-US" altLang="zh-TW" kern="100" dirty="0">
                <a:latin typeface="細明體" panose="02020509000000000000" pitchFamily="49" charset="-120"/>
                <a:cs typeface="Times New Roman" panose="02020603050405020304" pitchFamily="18" charset="0"/>
              </a:rPr>
              <a:t> </a:t>
            </a:r>
            <a:endParaRPr lang="zh-TW" altLang="zh-TW" sz="1600" kern="100" dirty="0">
              <a:latin typeface="Times New Roman" panose="02020603050405020304" pitchFamily="18" charset="0"/>
              <a:cs typeface="Times New Roman" panose="02020603050405020304" pitchFamily="18" charset="0"/>
            </a:endParaRPr>
          </a:p>
          <a:p>
            <a:pPr>
              <a:spcAft>
                <a:spcPts val="0"/>
              </a:spcAft>
            </a:pPr>
            <a:r>
              <a:rPr lang="zh-TW" altLang="zh-TW" b="1" kern="100" dirty="0">
                <a:latin typeface="Times New Roman" panose="02020603050405020304" pitchFamily="18" charset="0"/>
                <a:ea typeface="細明體" panose="02020509000000000000" pitchFamily="49" charset="-120"/>
                <a:cs typeface="Times New Roman" panose="02020603050405020304" pitchFamily="18" charset="0"/>
              </a:rPr>
              <a:t>指標與作為</a:t>
            </a:r>
            <a:endParaRPr lang="zh-TW" altLang="zh-TW" sz="1600" kern="100" dirty="0">
              <a:latin typeface="Times New Roman" panose="02020603050405020304" pitchFamily="18" charset="0"/>
              <a:cs typeface="Times New Roman" panose="02020603050405020304" pitchFamily="18" charset="0"/>
            </a:endParaRPr>
          </a:p>
          <a:p>
            <a:pPr>
              <a:spcAft>
                <a:spcPts val="0"/>
              </a:spcAft>
            </a:pPr>
            <a:r>
              <a:rPr lang="en-US" altLang="zh-TW" kern="100" dirty="0">
                <a:latin typeface="細明體" panose="02020509000000000000" pitchFamily="49" charset="-120"/>
                <a:cs typeface="Times New Roman" panose="02020603050405020304" pitchFamily="18" charset="0"/>
              </a:rPr>
              <a:t>1. </a:t>
            </a:r>
            <a:r>
              <a:rPr lang="zh-TW" altLang="zh-TW" kern="100" dirty="0">
                <a:latin typeface="Times New Roman" panose="02020603050405020304" pitchFamily="18" charset="0"/>
                <a:ea typeface="細明體" panose="02020509000000000000" pitchFamily="49" charset="-120"/>
                <a:cs typeface="Times New Roman" panose="02020603050405020304" pitchFamily="18" charset="0"/>
              </a:rPr>
              <a:t>新引進的廠商需填寫供應商企業社會責任 自評表。</a:t>
            </a:r>
            <a:endParaRPr lang="zh-TW" altLang="zh-TW" sz="1600" kern="100" dirty="0">
              <a:latin typeface="Times New Roman" panose="02020603050405020304" pitchFamily="18" charset="0"/>
              <a:cs typeface="Times New Roman" panose="02020603050405020304" pitchFamily="18" charset="0"/>
            </a:endParaRPr>
          </a:p>
          <a:p>
            <a:pPr marL="355600" indent="-355600">
              <a:spcAft>
                <a:spcPts val="0"/>
              </a:spcAft>
            </a:pPr>
            <a:r>
              <a:rPr lang="en-US" altLang="zh-TW" kern="100" dirty="0">
                <a:latin typeface="細明體" panose="02020509000000000000" pitchFamily="49" charset="-120"/>
                <a:cs typeface="Times New Roman" panose="02020603050405020304" pitchFamily="18" charset="0"/>
              </a:rPr>
              <a:t>2. </a:t>
            </a:r>
            <a:r>
              <a:rPr lang="zh-TW" altLang="zh-TW" kern="100" dirty="0">
                <a:latin typeface="Times New Roman" panose="02020603050405020304" pitchFamily="18" charset="0"/>
                <a:ea typeface="細明體" panose="02020509000000000000" pitchFamily="49" charset="-120"/>
                <a:cs typeface="Times New Roman" panose="02020603050405020304" pitchFamily="18" charset="0"/>
              </a:rPr>
              <a:t>階段推動供應商企業社會責任自評暨供應商評鑑表， 提出自評</a:t>
            </a:r>
            <a:r>
              <a:rPr lang="en-US" altLang="zh-TW" kern="100" dirty="0">
                <a:latin typeface="Times New Roman" panose="02020603050405020304" pitchFamily="18" charset="0"/>
                <a:ea typeface="細明體" panose="02020509000000000000" pitchFamily="49" charset="-120"/>
                <a:cs typeface="Times New Roman" panose="02020603050405020304" pitchFamily="18" charset="0"/>
              </a:rPr>
              <a:t> / </a:t>
            </a:r>
            <a:r>
              <a:rPr lang="zh-TW" altLang="zh-TW" kern="100" dirty="0">
                <a:latin typeface="Times New Roman" panose="02020603050405020304" pitchFamily="18" charset="0"/>
                <a:ea typeface="細明體" panose="02020509000000000000" pitchFamily="49" charset="-120"/>
                <a:cs typeface="Times New Roman" panose="02020603050405020304" pitchFamily="18" charset="0"/>
              </a:rPr>
              <a:t>佐證資料說明</a:t>
            </a:r>
            <a:r>
              <a:rPr lang="zh-TW" altLang="zh-TW" i="1" kern="100" dirty="0">
                <a:latin typeface="Times New Roman" panose="02020603050405020304" pitchFamily="18" charset="0"/>
                <a:ea typeface="細明體" panose="02020509000000000000" pitchFamily="49" charset="-120"/>
                <a:cs typeface="Times New Roman" panose="02020603050405020304" pitchFamily="18" charset="0"/>
              </a:rPr>
              <a:t>。</a:t>
            </a:r>
            <a:r>
              <a:rPr lang="en-US" altLang="zh-TW" kern="100" dirty="0">
                <a:latin typeface="Times New Roman" panose="02020603050405020304" pitchFamily="18" charset="0"/>
                <a:ea typeface="細明體" panose="02020509000000000000" pitchFamily="49" charset="-120"/>
                <a:cs typeface="Times New Roman" panose="02020603050405020304" pitchFamily="18" charset="0"/>
              </a:rPr>
              <a:t> </a:t>
            </a:r>
            <a:endParaRPr lang="zh-TW" altLang="zh-TW" sz="1600" kern="100" dirty="0">
              <a:latin typeface="Times New Roman" panose="02020603050405020304" pitchFamily="18" charset="0"/>
              <a:cs typeface="Times New Roman" panose="02020603050405020304" pitchFamily="18" charset="0"/>
            </a:endParaRPr>
          </a:p>
          <a:p>
            <a:pPr marL="355600" indent="-355600">
              <a:spcAft>
                <a:spcPts val="0"/>
              </a:spcAft>
            </a:pPr>
            <a:r>
              <a:rPr lang="en-US" altLang="zh-TW" kern="100" dirty="0">
                <a:latin typeface="細明體" panose="02020509000000000000" pitchFamily="49" charset="-120"/>
                <a:cs typeface="Times New Roman" panose="02020603050405020304" pitchFamily="18" charset="0"/>
              </a:rPr>
              <a:t>3. </a:t>
            </a:r>
            <a:r>
              <a:rPr lang="zh-TW" altLang="zh-TW" kern="100" dirty="0">
                <a:latin typeface="Times New Roman" panose="02020603050405020304" pitchFamily="18" charset="0"/>
                <a:ea typeface="細明體" panose="02020509000000000000" pitchFamily="49" charset="-120"/>
                <a:cs typeface="Times New Roman" panose="02020603050405020304" pitchFamily="18" charset="0"/>
              </a:rPr>
              <a:t>持續修正符合最新</a:t>
            </a:r>
            <a:r>
              <a:rPr lang="en-US" altLang="zh-TW" kern="100" dirty="0">
                <a:latin typeface="Times New Roman" panose="02020603050405020304" pitchFamily="18" charset="0"/>
                <a:ea typeface="細明體" panose="02020509000000000000" pitchFamily="49" charset="-120"/>
                <a:cs typeface="Times New Roman" panose="02020603050405020304" pitchFamily="18" charset="0"/>
              </a:rPr>
              <a:t> ESG </a:t>
            </a:r>
            <a:r>
              <a:rPr lang="zh-TW" altLang="zh-TW" kern="100" dirty="0">
                <a:latin typeface="Times New Roman" panose="02020603050405020304" pitchFamily="18" charset="0"/>
                <a:ea typeface="細明體" panose="02020509000000000000" pitchFamily="49" charset="-120"/>
                <a:cs typeface="Times New Roman" panose="02020603050405020304" pitchFamily="18" charset="0"/>
              </a:rPr>
              <a:t>規範之供應商企業社會責任自評表及供應商企業社會責任自評暨供應 商評鑑表。</a:t>
            </a:r>
            <a:r>
              <a:rPr lang="en-US" altLang="zh-TW" kern="100" dirty="0">
                <a:latin typeface="Times New Roman" panose="02020603050405020304" pitchFamily="18" charset="0"/>
                <a:ea typeface="細明體" panose="02020509000000000000" pitchFamily="49" charset="-120"/>
                <a:cs typeface="Times New Roman" panose="02020603050405020304" pitchFamily="18" charset="0"/>
              </a:rPr>
              <a:t> </a:t>
            </a:r>
            <a:endParaRPr lang="zh-TW" altLang="zh-TW" sz="1600" kern="100" dirty="0">
              <a:latin typeface="Times New Roman" panose="02020603050405020304" pitchFamily="18" charset="0"/>
              <a:cs typeface="Times New Roman" panose="02020603050405020304" pitchFamily="18" charset="0"/>
            </a:endParaRPr>
          </a:p>
          <a:p>
            <a:pPr>
              <a:spcAft>
                <a:spcPts val="0"/>
              </a:spcAft>
            </a:pPr>
            <a:r>
              <a:rPr lang="en-US" altLang="zh-TW" kern="100" dirty="0">
                <a:latin typeface="細明體" panose="02020509000000000000" pitchFamily="49" charset="-120"/>
                <a:cs typeface="Times New Roman" panose="02020603050405020304" pitchFamily="18" charset="0"/>
              </a:rPr>
              <a:t>4. </a:t>
            </a:r>
            <a:r>
              <a:rPr lang="zh-TW" altLang="zh-TW" kern="100" dirty="0">
                <a:latin typeface="Times New Roman" panose="02020603050405020304" pitchFamily="18" charset="0"/>
                <a:ea typeface="細明體" panose="02020509000000000000" pitchFamily="49" charset="-120"/>
                <a:cs typeface="Times New Roman" panose="02020603050405020304" pitchFamily="18" charset="0"/>
              </a:rPr>
              <a:t>推動進行主要供應商實地訪查。</a:t>
            </a:r>
            <a:endParaRPr lang="zh-TW" altLang="zh-TW" sz="1600" kern="100" dirty="0">
              <a:latin typeface="Times New Roman" panose="02020603050405020304" pitchFamily="18" charset="0"/>
              <a:cs typeface="Times New Roman" panose="02020603050405020304" pitchFamily="18" charset="0"/>
            </a:endParaRPr>
          </a:p>
          <a:p>
            <a:pPr>
              <a:spcAft>
                <a:spcPts val="800"/>
              </a:spcAft>
            </a:pPr>
            <a:r>
              <a:rPr lang="zh-TW" altLang="zh-TW" b="1"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當地採購：</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本公司當地採購比例達</a:t>
            </a:r>
            <a:r>
              <a:rPr lang="en-US"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99%</a:t>
            </a:r>
            <a:r>
              <a:rPr lang="zh-TW" altLang="zh-TW" dirty="0">
                <a:solidFill>
                  <a:srgbClr val="000000"/>
                </a:solidFill>
                <a:latin typeface="新細明體" panose="02020500000000000000" pitchFamily="18" charset="-120"/>
                <a:ea typeface="細明體" panose="02020509000000000000" pitchFamily="49" charset="-120"/>
                <a:cs typeface="Times New Roman" panose="02020603050405020304" pitchFamily="18" charset="0"/>
              </a:rPr>
              <a:t>。</a:t>
            </a:r>
            <a:endParaRPr lang="zh-TW" altLang="zh-TW" sz="1600" dirty="0">
              <a:latin typeface="新細明體" panose="02020500000000000000" pitchFamily="18" charset="-120"/>
              <a:cs typeface="Times New Roman" panose="02020603050405020304" pitchFamily="18" charset="0"/>
            </a:endParaRPr>
          </a:p>
          <a:p>
            <a:pPr>
              <a:spcAft>
                <a:spcPts val="0"/>
              </a:spcAft>
            </a:pPr>
            <a:r>
              <a:rPr lang="zh-TW" altLang="zh-TW" b="1" kern="100" dirty="0">
                <a:solidFill>
                  <a:srgbClr val="000000"/>
                </a:solidFill>
                <a:latin typeface="Times New Roman" panose="02020603050405020304" pitchFamily="18" charset="0"/>
                <a:ea typeface="細明體" panose="02020509000000000000" pitchFamily="49" charset="-120"/>
                <a:cs typeface="Times New Roman" panose="02020603050405020304" pitchFamily="18" charset="0"/>
              </a:rPr>
              <a:t>綠色採購：</a:t>
            </a:r>
            <a:r>
              <a:rPr lang="zh-TW" altLang="zh-TW" kern="100" dirty="0">
                <a:solidFill>
                  <a:srgbClr val="000000"/>
                </a:solidFill>
                <a:latin typeface="Times New Roman" panose="02020603050405020304" pitchFamily="18" charset="0"/>
                <a:ea typeface="細明體" panose="02020509000000000000" pitchFamily="49" charset="-120"/>
                <a:cs typeface="Times New Roman" panose="02020603050405020304" pitchFamily="18" charset="0"/>
              </a:rPr>
              <a:t>本公司將供應商所銷售節能電子設備納入銷售產品，促使廠商加強研發節能減碳之產品，以共同致力企業社會責任。採購之產品以獲得綠色環保標章者為優先。</a:t>
            </a:r>
            <a:endParaRPr lang="zh-TW" altLang="zh-TW" sz="1600" kern="100" dirty="0">
              <a:latin typeface="Times New Roman" panose="02020603050405020304" pitchFamily="18" charset="0"/>
              <a:cs typeface="Times New Roman" panose="02020603050405020304" pitchFamily="18" charset="0"/>
            </a:endParaRPr>
          </a:p>
          <a:p>
            <a:pPr>
              <a:spcAft>
                <a:spcPts val="0"/>
              </a:spcAft>
            </a:pPr>
            <a:r>
              <a:rPr lang="en-US" altLang="zh-TW" sz="1600" kern="100" dirty="0">
                <a:latin typeface="Times New Roman" panose="02020603050405020304" pitchFamily="18" charset="0"/>
                <a:cs typeface="Times New Roman" panose="02020603050405020304" pitchFamily="18" charset="0"/>
              </a:rPr>
              <a:t> </a:t>
            </a:r>
            <a:endParaRPr lang="zh-TW" altLang="zh-TW" sz="16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208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8A15F64-32B0-4C00-9FC7-04EA3521EED5}"/>
              </a:ext>
            </a:extLst>
          </p:cNvPr>
          <p:cNvSpPr/>
          <p:nvPr/>
        </p:nvSpPr>
        <p:spPr>
          <a:xfrm>
            <a:off x="450377" y="173237"/>
            <a:ext cx="7315200" cy="677108"/>
          </a:xfrm>
          <a:prstGeom prst="rect">
            <a:avLst/>
          </a:prstGeom>
        </p:spPr>
        <p:txBody>
          <a:bodyPr>
            <a:spAutoFit/>
          </a:bodyPr>
          <a:lstStyle/>
          <a:p>
            <a:pPr>
              <a:spcAft>
                <a:spcPts val="0"/>
              </a:spcAft>
            </a:pPr>
            <a:r>
              <a:rPr lang="zh-TW" altLang="zh-TW" sz="2000" b="1" kern="2600" dirty="0">
                <a:latin typeface="Arial" panose="020B0604020202020204" pitchFamily="34" charset="0"/>
                <a:cs typeface="Times New Roman" panose="02020603050405020304" pitchFamily="18" charset="0"/>
              </a:rPr>
              <a:t>附錄</a:t>
            </a:r>
          </a:p>
          <a:p>
            <a:r>
              <a:rPr lang="en-US" altLang="zh-TW" kern="100" dirty="0">
                <a:latin typeface="Times New Roman" panose="02020603050405020304" pitchFamily="18" charset="0"/>
              </a:rPr>
              <a:t>GRI </a:t>
            </a:r>
            <a:r>
              <a:rPr lang="zh-TW" altLang="zh-TW" kern="100" dirty="0">
                <a:latin typeface="Times New Roman" panose="02020603050405020304" pitchFamily="18" charset="0"/>
                <a:cs typeface="Times New Roman" panose="02020603050405020304" pitchFamily="18" charset="0"/>
              </a:rPr>
              <a:t>指標對照表</a:t>
            </a:r>
            <a:endParaRPr lang="zh-TW" altLang="en-US" dirty="0"/>
          </a:p>
        </p:txBody>
      </p:sp>
      <p:graphicFrame>
        <p:nvGraphicFramePr>
          <p:cNvPr id="3" name="表格 2">
            <a:extLst>
              <a:ext uri="{FF2B5EF4-FFF2-40B4-BE49-F238E27FC236}">
                <a16:creationId xmlns:a16="http://schemas.microsoft.com/office/drawing/2014/main" id="{4ACC14EB-C786-4B27-9253-B460FCC216A7}"/>
              </a:ext>
            </a:extLst>
          </p:cNvPr>
          <p:cNvGraphicFramePr>
            <a:graphicFrameLocks noGrp="1"/>
          </p:cNvGraphicFramePr>
          <p:nvPr>
            <p:extLst>
              <p:ext uri="{D42A27DB-BD31-4B8C-83A1-F6EECF244321}">
                <p14:modId xmlns:p14="http://schemas.microsoft.com/office/powerpoint/2010/main" val="1056337080"/>
              </p:ext>
            </p:extLst>
          </p:nvPr>
        </p:nvGraphicFramePr>
        <p:xfrm>
          <a:off x="3794079" y="559558"/>
          <a:ext cx="4595582" cy="6852480"/>
        </p:xfrm>
        <a:graphic>
          <a:graphicData uri="http://schemas.openxmlformats.org/drawingml/2006/table">
            <a:tbl>
              <a:tblPr>
                <a:tableStyleId>{5C22544A-7EE6-4342-B048-85BDC9FD1C3A}</a:tableStyleId>
              </a:tblPr>
              <a:tblGrid>
                <a:gridCol w="976194">
                  <a:extLst>
                    <a:ext uri="{9D8B030D-6E8A-4147-A177-3AD203B41FA5}">
                      <a16:colId xmlns:a16="http://schemas.microsoft.com/office/drawing/2014/main" val="2020377002"/>
                    </a:ext>
                  </a:extLst>
                </a:gridCol>
                <a:gridCol w="67974">
                  <a:extLst>
                    <a:ext uri="{9D8B030D-6E8A-4147-A177-3AD203B41FA5}">
                      <a16:colId xmlns:a16="http://schemas.microsoft.com/office/drawing/2014/main" val="378695657"/>
                    </a:ext>
                  </a:extLst>
                </a:gridCol>
                <a:gridCol w="67974">
                  <a:extLst>
                    <a:ext uri="{9D8B030D-6E8A-4147-A177-3AD203B41FA5}">
                      <a16:colId xmlns:a16="http://schemas.microsoft.com/office/drawing/2014/main" val="1820139730"/>
                    </a:ext>
                  </a:extLst>
                </a:gridCol>
                <a:gridCol w="1931535">
                  <a:extLst>
                    <a:ext uri="{9D8B030D-6E8A-4147-A177-3AD203B41FA5}">
                      <a16:colId xmlns:a16="http://schemas.microsoft.com/office/drawing/2014/main" val="354399488"/>
                    </a:ext>
                  </a:extLst>
                </a:gridCol>
                <a:gridCol w="67974">
                  <a:extLst>
                    <a:ext uri="{9D8B030D-6E8A-4147-A177-3AD203B41FA5}">
                      <a16:colId xmlns:a16="http://schemas.microsoft.com/office/drawing/2014/main" val="4119055152"/>
                    </a:ext>
                  </a:extLst>
                </a:gridCol>
                <a:gridCol w="1483931">
                  <a:extLst>
                    <a:ext uri="{9D8B030D-6E8A-4147-A177-3AD203B41FA5}">
                      <a16:colId xmlns:a16="http://schemas.microsoft.com/office/drawing/2014/main" val="1793233160"/>
                    </a:ext>
                  </a:extLst>
                </a:gridCol>
              </a:tblGrid>
              <a:tr h="100561">
                <a:tc gridSpan="2">
                  <a:txBody>
                    <a:bodyPr/>
                    <a:lstStyle/>
                    <a:p>
                      <a:pPr>
                        <a:spcAft>
                          <a:spcPts val="0"/>
                        </a:spcAft>
                      </a:pPr>
                      <a:r>
                        <a:rPr lang="en-US" sz="500" kern="100">
                          <a:effectLst/>
                        </a:rPr>
                        <a:t>GRI</a:t>
                      </a:r>
                      <a:r>
                        <a:rPr lang="zh-TW" sz="500" kern="100">
                          <a:effectLst/>
                        </a:rPr>
                        <a:t>準則</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揭露項目</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對應章節</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1031530508"/>
                  </a:ext>
                </a:extLst>
              </a:tr>
              <a:tr h="100561">
                <a:tc gridSpan="6">
                  <a:txBody>
                    <a:bodyPr/>
                    <a:lstStyle/>
                    <a:p>
                      <a:pPr>
                        <a:spcAft>
                          <a:spcPts val="0"/>
                        </a:spcAft>
                      </a:pPr>
                      <a:r>
                        <a:rPr lang="en-US" sz="500" kern="100">
                          <a:effectLst/>
                        </a:rPr>
                        <a:t>GRI201 </a:t>
                      </a:r>
                      <a:r>
                        <a:rPr lang="zh-TW" sz="500" kern="100">
                          <a:effectLst/>
                        </a:rPr>
                        <a:t>經營績效 </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887419372"/>
                  </a:ext>
                </a:extLst>
              </a:tr>
              <a:tr h="172389">
                <a:tc gridSpan="2">
                  <a:txBody>
                    <a:bodyPr/>
                    <a:lstStyle/>
                    <a:p>
                      <a:pPr>
                        <a:spcAft>
                          <a:spcPts val="0"/>
                        </a:spcAft>
                      </a:pPr>
                      <a:r>
                        <a:rPr lang="en-US" sz="500" kern="100">
                          <a:effectLst/>
                        </a:rPr>
                        <a:t>201-1</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400" kern="100">
                          <a:effectLst/>
                        </a:rPr>
                        <a:t>組織所產生及分配的直接經濟價值</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400" kern="100">
                          <a:effectLst/>
                        </a:rPr>
                        <a:t>經營績效業務範圍及產銷情形</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2657366843"/>
                  </a:ext>
                </a:extLst>
              </a:tr>
              <a:tr h="172389">
                <a:tc gridSpan="2">
                  <a:txBody>
                    <a:bodyPr/>
                    <a:lstStyle/>
                    <a:p>
                      <a:pPr>
                        <a:spcAft>
                          <a:spcPts val="0"/>
                        </a:spcAft>
                      </a:pPr>
                      <a:r>
                        <a:rPr lang="en-US" sz="500" kern="100">
                          <a:effectLst/>
                        </a:rPr>
                        <a:t>201-2</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400" kern="100">
                          <a:effectLst/>
                        </a:rPr>
                        <a:t>氣候變遷所產生的財務影響及其它風險與機會</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400" kern="100">
                          <a:effectLst/>
                        </a:rPr>
                        <a:t>氣候變遷風險機會與財務衝擊接露</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1844476015"/>
                  </a:ext>
                </a:extLst>
              </a:tr>
              <a:tr h="172389">
                <a:tc gridSpan="2">
                  <a:txBody>
                    <a:bodyPr/>
                    <a:lstStyle/>
                    <a:p>
                      <a:pPr>
                        <a:spcAft>
                          <a:spcPts val="0"/>
                        </a:spcAft>
                      </a:pPr>
                      <a:r>
                        <a:rPr lang="en-US" sz="500" kern="100">
                          <a:effectLst/>
                        </a:rPr>
                        <a:t>201-4</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400" kern="100">
                          <a:effectLst/>
                        </a:rPr>
                        <a:t>取自政府之財務援助</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400" kern="100">
                          <a:effectLst/>
                        </a:rPr>
                        <a:t>經營績效業務範圍及產銷情形</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2044097101"/>
                  </a:ext>
                </a:extLst>
              </a:tr>
              <a:tr h="100561">
                <a:tc gridSpan="6">
                  <a:txBody>
                    <a:bodyPr/>
                    <a:lstStyle/>
                    <a:p>
                      <a:pPr>
                        <a:spcAft>
                          <a:spcPts val="0"/>
                        </a:spcAft>
                      </a:pPr>
                      <a:r>
                        <a:rPr lang="en-US" sz="500" kern="100">
                          <a:effectLst/>
                        </a:rPr>
                        <a:t>GRI 202</a:t>
                      </a:r>
                      <a:r>
                        <a:rPr lang="zh-TW" sz="500" kern="100">
                          <a:effectLst/>
                        </a:rPr>
                        <a:t>：市場地位</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78909582"/>
                  </a:ext>
                </a:extLst>
              </a:tr>
              <a:tr h="201120">
                <a:tc gridSpan="2">
                  <a:txBody>
                    <a:bodyPr/>
                    <a:lstStyle/>
                    <a:p>
                      <a:pPr>
                        <a:spcAft>
                          <a:spcPts val="0"/>
                        </a:spcAft>
                      </a:pPr>
                      <a:r>
                        <a:rPr lang="en-US" sz="500" kern="100">
                          <a:effectLst/>
                        </a:rPr>
                        <a:t>202-1</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Bef>
                          <a:spcPts val="1200"/>
                        </a:spcBef>
                        <a:spcAft>
                          <a:spcPts val="1200"/>
                        </a:spcAft>
                      </a:pPr>
                      <a:r>
                        <a:rPr lang="zh-TW" sz="500" kern="100">
                          <a:effectLst/>
                        </a:rPr>
                        <a:t>不同性別的基層人員標準薪資與當地最低薪資的比率</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員工福利與權益促進</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1002924292"/>
                  </a:ext>
                </a:extLst>
              </a:tr>
              <a:tr h="100561">
                <a:tc gridSpan="6">
                  <a:txBody>
                    <a:bodyPr/>
                    <a:lstStyle/>
                    <a:p>
                      <a:pPr>
                        <a:spcAft>
                          <a:spcPts val="0"/>
                        </a:spcAft>
                      </a:pPr>
                      <a:r>
                        <a:rPr lang="en-US" sz="500" kern="100">
                          <a:effectLst/>
                        </a:rPr>
                        <a:t>GRI 203</a:t>
                      </a:r>
                      <a:r>
                        <a:rPr lang="zh-TW" sz="500" kern="100">
                          <a:effectLst/>
                        </a:rPr>
                        <a:t>：間接經濟衝擊</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395490446"/>
                  </a:ext>
                </a:extLst>
              </a:tr>
              <a:tr h="201120">
                <a:tc gridSpan="2">
                  <a:txBody>
                    <a:bodyPr/>
                    <a:lstStyle/>
                    <a:p>
                      <a:pPr>
                        <a:spcAft>
                          <a:spcPts val="0"/>
                        </a:spcAft>
                      </a:pPr>
                      <a:r>
                        <a:rPr lang="en-US" sz="500" kern="100">
                          <a:effectLst/>
                        </a:rPr>
                        <a:t>203-1</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Bef>
                          <a:spcPts val="1200"/>
                        </a:spcBef>
                        <a:spcAft>
                          <a:spcPts val="1200"/>
                        </a:spcAft>
                      </a:pPr>
                      <a:r>
                        <a:rPr lang="zh-TW" sz="500" kern="100">
                          <a:effectLst/>
                        </a:rPr>
                        <a:t>基礎設施的投資與支援服務的發展及衝擊</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無重大衝擊。</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292196292"/>
                  </a:ext>
                </a:extLst>
              </a:tr>
              <a:tr h="100561">
                <a:tc gridSpan="2">
                  <a:txBody>
                    <a:bodyPr/>
                    <a:lstStyle/>
                    <a:p>
                      <a:pPr>
                        <a:spcAft>
                          <a:spcPts val="0"/>
                        </a:spcAft>
                      </a:pPr>
                      <a:r>
                        <a:rPr lang="en-US" sz="500" kern="100">
                          <a:effectLst/>
                        </a:rPr>
                        <a:t>203-2</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顯著的間接經濟衝擊</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無重大衝擊。</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1783051169"/>
                  </a:ext>
                </a:extLst>
              </a:tr>
              <a:tr h="100561">
                <a:tc gridSpan="6">
                  <a:txBody>
                    <a:bodyPr/>
                    <a:lstStyle/>
                    <a:p>
                      <a:pPr>
                        <a:spcAft>
                          <a:spcPts val="0"/>
                        </a:spcAft>
                      </a:pPr>
                      <a:r>
                        <a:rPr lang="en-US" sz="500" kern="100">
                          <a:effectLst/>
                        </a:rPr>
                        <a:t>GRI 204</a:t>
                      </a:r>
                      <a:r>
                        <a:rPr lang="zh-TW" sz="500" kern="100">
                          <a:effectLst/>
                        </a:rPr>
                        <a:t>：採購實務 </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286842471"/>
                  </a:ext>
                </a:extLst>
              </a:tr>
              <a:tr h="100561">
                <a:tc gridSpan="2">
                  <a:txBody>
                    <a:bodyPr/>
                    <a:lstStyle/>
                    <a:p>
                      <a:pPr>
                        <a:spcAft>
                          <a:spcPts val="0"/>
                        </a:spcAft>
                      </a:pPr>
                      <a:r>
                        <a:rPr lang="en-US" sz="500" kern="100">
                          <a:effectLst/>
                        </a:rPr>
                        <a:t>204-1</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來自當地供應商的採購支出比例</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當地採購</a:t>
                      </a:r>
                      <a:r>
                        <a:rPr lang="zh-TW" sz="400" kern="100">
                          <a:effectLst/>
                        </a:rPr>
                        <a:t>佔比</a:t>
                      </a:r>
                      <a:r>
                        <a:rPr lang="en-US" sz="400" kern="100">
                          <a:effectLst/>
                        </a:rPr>
                        <a:t>99%</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1093204550"/>
                  </a:ext>
                </a:extLst>
              </a:tr>
              <a:tr h="100561">
                <a:tc gridSpan="6">
                  <a:txBody>
                    <a:bodyPr/>
                    <a:lstStyle/>
                    <a:p>
                      <a:pPr>
                        <a:spcAft>
                          <a:spcPts val="0"/>
                        </a:spcAft>
                      </a:pPr>
                      <a:r>
                        <a:rPr lang="en-US" sz="500" kern="100">
                          <a:effectLst/>
                        </a:rPr>
                        <a:t>GRI 205</a:t>
                      </a:r>
                      <a:r>
                        <a:rPr lang="zh-TW" sz="500" kern="100">
                          <a:effectLst/>
                        </a:rPr>
                        <a:t>：反貪腐 </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23692234"/>
                  </a:ext>
                </a:extLst>
              </a:tr>
              <a:tr h="201120">
                <a:tc gridSpan="2">
                  <a:txBody>
                    <a:bodyPr/>
                    <a:lstStyle/>
                    <a:p>
                      <a:pPr>
                        <a:spcAft>
                          <a:spcPts val="0"/>
                        </a:spcAft>
                      </a:pPr>
                      <a:r>
                        <a:rPr lang="en-US" sz="500" kern="100">
                          <a:effectLst/>
                        </a:rPr>
                        <a:t>205-2</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Bef>
                          <a:spcPts val="1200"/>
                        </a:spcBef>
                        <a:spcAft>
                          <a:spcPts val="1200"/>
                        </a:spcAft>
                      </a:pPr>
                      <a:r>
                        <a:rPr lang="zh-TW" sz="500" kern="100">
                          <a:effectLst/>
                        </a:rPr>
                        <a:t>有關反貪腐政策與程序的溝通及訓練</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en-US" sz="500" kern="100">
                          <a:effectLst/>
                        </a:rPr>
                        <a:t> QQ</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1515463412"/>
                  </a:ext>
                </a:extLst>
              </a:tr>
              <a:tr h="100561">
                <a:tc gridSpan="2">
                  <a:txBody>
                    <a:bodyPr/>
                    <a:lstStyle/>
                    <a:p>
                      <a:pPr>
                        <a:spcAft>
                          <a:spcPts val="0"/>
                        </a:spcAft>
                      </a:pPr>
                      <a:r>
                        <a:rPr lang="en-US" sz="500" kern="100">
                          <a:effectLst/>
                        </a:rPr>
                        <a:t>205-3</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已確認的貪腐事件及採取的行動</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無貪腐事件</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3876316400"/>
                  </a:ext>
                </a:extLst>
              </a:tr>
              <a:tr h="100561">
                <a:tc gridSpan="6">
                  <a:txBody>
                    <a:bodyPr/>
                    <a:lstStyle/>
                    <a:p>
                      <a:pPr>
                        <a:spcAft>
                          <a:spcPts val="0"/>
                        </a:spcAft>
                      </a:pPr>
                      <a:r>
                        <a:rPr lang="en-US" sz="500" kern="100">
                          <a:effectLst/>
                        </a:rPr>
                        <a:t>GRI 302</a:t>
                      </a:r>
                      <a:r>
                        <a:rPr lang="zh-TW" sz="500" kern="100">
                          <a:effectLst/>
                        </a:rPr>
                        <a:t>：能源管理 </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978972"/>
                  </a:ext>
                </a:extLst>
              </a:tr>
              <a:tr h="100561">
                <a:tc gridSpan="2">
                  <a:txBody>
                    <a:bodyPr/>
                    <a:lstStyle/>
                    <a:p>
                      <a:pPr>
                        <a:spcAft>
                          <a:spcPts val="0"/>
                        </a:spcAft>
                      </a:pPr>
                      <a:r>
                        <a:rPr lang="en-US" sz="500" kern="100">
                          <a:effectLst/>
                        </a:rPr>
                        <a:t>302-1</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組織內部的能源消耗量</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無統計資料</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3556793163"/>
                  </a:ext>
                </a:extLst>
              </a:tr>
              <a:tr h="100561">
                <a:tc gridSpan="6">
                  <a:txBody>
                    <a:bodyPr/>
                    <a:lstStyle/>
                    <a:p>
                      <a:pPr>
                        <a:spcAft>
                          <a:spcPts val="0"/>
                        </a:spcAft>
                      </a:pPr>
                      <a:r>
                        <a:rPr lang="en-US" sz="500" kern="100">
                          <a:effectLst/>
                        </a:rPr>
                        <a:t>GRI 305</a:t>
                      </a:r>
                      <a:r>
                        <a:rPr lang="zh-TW" sz="500" kern="100">
                          <a:effectLst/>
                        </a:rPr>
                        <a:t>：排放、</a:t>
                      </a:r>
                      <a:r>
                        <a:rPr lang="en-US" sz="500" kern="100">
                          <a:effectLst/>
                        </a:rPr>
                        <a:t>GRI306</a:t>
                      </a:r>
                      <a:r>
                        <a:rPr lang="zh-TW" sz="500" kern="100">
                          <a:effectLst/>
                        </a:rPr>
                        <a:t>廢棄物</a:t>
                      </a:r>
                      <a:r>
                        <a:rPr lang="en-US" sz="500" kern="100">
                          <a:effectLst/>
                        </a:rPr>
                        <a:t>(</a:t>
                      </a:r>
                      <a:r>
                        <a:rPr lang="zh-TW" sz="500" kern="100">
                          <a:effectLst/>
                        </a:rPr>
                        <a:t>環保法令遵循</a:t>
                      </a:r>
                      <a:r>
                        <a:rPr lang="en-US" sz="500" kern="100">
                          <a:effectLst/>
                        </a:rPr>
                        <a:t>) </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06855125"/>
                  </a:ext>
                </a:extLst>
              </a:tr>
              <a:tr h="100561">
                <a:tc gridSpan="2">
                  <a:txBody>
                    <a:bodyPr/>
                    <a:lstStyle/>
                    <a:p>
                      <a:pPr>
                        <a:spcAft>
                          <a:spcPts val="0"/>
                        </a:spcAft>
                      </a:pPr>
                      <a:r>
                        <a:rPr lang="en-US" sz="500" kern="100">
                          <a:effectLst/>
                        </a:rPr>
                        <a:t>305-1</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直接</a:t>
                      </a:r>
                      <a:r>
                        <a:rPr lang="en-US" sz="500" kern="100">
                          <a:effectLst/>
                        </a:rPr>
                        <a:t>(</a:t>
                      </a:r>
                      <a:r>
                        <a:rPr lang="zh-TW" sz="500" kern="100">
                          <a:effectLst/>
                        </a:rPr>
                        <a:t>範疇一</a:t>
                      </a:r>
                      <a:r>
                        <a:rPr lang="en-US" sz="500" kern="100">
                          <a:effectLst/>
                        </a:rPr>
                        <a:t>)</a:t>
                      </a:r>
                      <a:r>
                        <a:rPr lang="zh-TW" sz="500" kern="100">
                          <a:effectLst/>
                        </a:rPr>
                        <a:t>溫室氣體排放</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溫室氣體管理</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1694439116"/>
                  </a:ext>
                </a:extLst>
              </a:tr>
              <a:tr h="201120">
                <a:tc gridSpan="2">
                  <a:txBody>
                    <a:bodyPr/>
                    <a:lstStyle/>
                    <a:p>
                      <a:pPr>
                        <a:spcAft>
                          <a:spcPts val="0"/>
                        </a:spcAft>
                      </a:pPr>
                      <a:r>
                        <a:rPr lang="en-US" sz="500" kern="100">
                          <a:effectLst/>
                        </a:rPr>
                        <a:t>305-2</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Bef>
                          <a:spcPts val="1200"/>
                        </a:spcBef>
                        <a:spcAft>
                          <a:spcPts val="1200"/>
                        </a:spcAft>
                      </a:pPr>
                      <a:r>
                        <a:rPr lang="zh-TW" sz="500" kern="100">
                          <a:effectLst/>
                        </a:rPr>
                        <a:t>能源間件接</a:t>
                      </a:r>
                      <a:r>
                        <a:rPr lang="en-US" sz="500" kern="100">
                          <a:effectLst/>
                        </a:rPr>
                        <a:t>(</a:t>
                      </a:r>
                      <a:r>
                        <a:rPr lang="zh-TW" sz="500" kern="100">
                          <a:effectLst/>
                        </a:rPr>
                        <a:t>範疇二</a:t>
                      </a:r>
                      <a:r>
                        <a:rPr lang="en-US" sz="500" kern="100">
                          <a:effectLst/>
                        </a:rPr>
                        <a:t>)</a:t>
                      </a:r>
                      <a:r>
                        <a:rPr lang="zh-TW" sz="500" kern="100">
                          <a:effectLst/>
                        </a:rPr>
                        <a:t>溫室氣體排放</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溫室氣體管理</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4278434017"/>
                  </a:ext>
                </a:extLst>
              </a:tr>
              <a:tr h="201120">
                <a:tc gridSpan="2">
                  <a:txBody>
                    <a:bodyPr/>
                    <a:lstStyle/>
                    <a:p>
                      <a:pPr>
                        <a:spcAft>
                          <a:spcPts val="0"/>
                        </a:spcAft>
                      </a:pPr>
                      <a:r>
                        <a:rPr lang="en-US" sz="500" kern="100">
                          <a:effectLst/>
                        </a:rPr>
                        <a:t>305-3</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Bef>
                          <a:spcPts val="1200"/>
                        </a:spcBef>
                        <a:spcAft>
                          <a:spcPts val="1200"/>
                        </a:spcAft>
                      </a:pPr>
                      <a:r>
                        <a:rPr lang="zh-TW" sz="500" kern="100">
                          <a:effectLst/>
                        </a:rPr>
                        <a:t>其他間件接</a:t>
                      </a:r>
                      <a:r>
                        <a:rPr lang="en-US" sz="500" kern="100">
                          <a:effectLst/>
                        </a:rPr>
                        <a:t>(</a:t>
                      </a:r>
                      <a:r>
                        <a:rPr lang="zh-TW" sz="500" kern="100">
                          <a:effectLst/>
                        </a:rPr>
                        <a:t>範疇三</a:t>
                      </a:r>
                      <a:r>
                        <a:rPr lang="en-US" sz="500" kern="100">
                          <a:effectLst/>
                        </a:rPr>
                        <a:t>)</a:t>
                      </a:r>
                      <a:r>
                        <a:rPr lang="zh-TW" sz="500" kern="100">
                          <a:effectLst/>
                        </a:rPr>
                        <a:t>溫室氣體排放</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溫室氣體管理</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3923186798"/>
                  </a:ext>
                </a:extLst>
              </a:tr>
              <a:tr h="100561">
                <a:tc gridSpan="2">
                  <a:txBody>
                    <a:bodyPr/>
                    <a:lstStyle/>
                    <a:p>
                      <a:pPr>
                        <a:spcAft>
                          <a:spcPts val="0"/>
                        </a:spcAft>
                      </a:pPr>
                      <a:r>
                        <a:rPr lang="en-US" sz="500" kern="100">
                          <a:effectLst/>
                        </a:rPr>
                        <a:t>305-4</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溫室氣體排放強度</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溫室氣體管理</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3396967887"/>
                  </a:ext>
                </a:extLst>
              </a:tr>
              <a:tr h="100561">
                <a:tc gridSpan="2">
                  <a:txBody>
                    <a:bodyPr/>
                    <a:lstStyle/>
                    <a:p>
                      <a:pPr>
                        <a:spcAft>
                          <a:spcPts val="0"/>
                        </a:spcAft>
                      </a:pPr>
                      <a:r>
                        <a:rPr lang="en-US" sz="500" kern="100">
                          <a:effectLst/>
                        </a:rPr>
                        <a:t>305-5</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溫室氣體排放減量</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溫室氣體管理</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3959695378"/>
                  </a:ext>
                </a:extLst>
              </a:tr>
              <a:tr h="201120">
                <a:tc gridSpan="2">
                  <a:txBody>
                    <a:bodyPr/>
                    <a:lstStyle/>
                    <a:p>
                      <a:pPr>
                        <a:spcAft>
                          <a:spcPts val="0"/>
                        </a:spcAft>
                      </a:pPr>
                      <a:r>
                        <a:rPr lang="en-US" sz="500" kern="100">
                          <a:effectLst/>
                        </a:rPr>
                        <a:t>305-6</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臭氧層破壞物質</a:t>
                      </a:r>
                      <a:r>
                        <a:rPr lang="en-US" sz="500" kern="100">
                          <a:effectLst/>
                        </a:rPr>
                        <a:t>(ODS)</a:t>
                      </a:r>
                      <a:r>
                        <a:rPr lang="zh-TW" sz="500" kern="100">
                          <a:effectLst/>
                        </a:rPr>
                        <a:t>的排放</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Bef>
                          <a:spcPts val="1200"/>
                        </a:spcBef>
                        <a:spcAft>
                          <a:spcPts val="1200"/>
                        </a:spcAft>
                      </a:pPr>
                      <a:r>
                        <a:rPr lang="zh-TW" sz="500" kern="100">
                          <a:effectLst/>
                        </a:rPr>
                        <a:t>無臭氧層破壞物質的排放</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3244374135"/>
                  </a:ext>
                </a:extLst>
              </a:tr>
              <a:tr h="201120">
                <a:tc gridSpan="2">
                  <a:txBody>
                    <a:bodyPr/>
                    <a:lstStyle/>
                    <a:p>
                      <a:pPr>
                        <a:spcAft>
                          <a:spcPts val="0"/>
                        </a:spcAft>
                      </a:pPr>
                      <a:r>
                        <a:rPr lang="en-US" sz="500" kern="100">
                          <a:effectLst/>
                        </a:rPr>
                        <a:t>305-7</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Bef>
                          <a:spcPts val="1200"/>
                        </a:spcBef>
                        <a:spcAft>
                          <a:spcPts val="1200"/>
                        </a:spcAft>
                      </a:pPr>
                      <a:r>
                        <a:rPr lang="zh-TW" sz="500" kern="100">
                          <a:effectLst/>
                        </a:rPr>
                        <a:t>氮氧化物</a:t>
                      </a:r>
                      <a:r>
                        <a:rPr lang="en-US" sz="500" kern="100">
                          <a:effectLst/>
                        </a:rPr>
                        <a:t>(NOx)</a:t>
                      </a:r>
                      <a:r>
                        <a:rPr lang="zh-TW" sz="500" kern="100">
                          <a:effectLst/>
                        </a:rPr>
                        <a:t>、硫氧化物</a:t>
                      </a:r>
                      <a:r>
                        <a:rPr lang="en-US" sz="500" kern="100">
                          <a:effectLst/>
                        </a:rPr>
                        <a:t>(Sox)</a:t>
                      </a:r>
                      <a:r>
                        <a:rPr lang="zh-TW" sz="500" kern="100">
                          <a:effectLst/>
                        </a:rPr>
                        <a:t>、及其他顯著的氣體排放</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無此類氣體的排放</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976933808"/>
                  </a:ext>
                </a:extLst>
              </a:tr>
              <a:tr h="100561">
                <a:tc gridSpan="2">
                  <a:txBody>
                    <a:bodyPr/>
                    <a:lstStyle/>
                    <a:p>
                      <a:pPr>
                        <a:spcAft>
                          <a:spcPts val="0"/>
                        </a:spcAft>
                      </a:pPr>
                      <a:r>
                        <a:rPr lang="en-US" sz="500" kern="100">
                          <a:effectLst/>
                        </a:rPr>
                        <a:t>306-3</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廢棄物的產生</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環境永續政策</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1438545155"/>
                  </a:ext>
                </a:extLst>
              </a:tr>
              <a:tr h="100561">
                <a:tc gridSpan="6">
                  <a:txBody>
                    <a:bodyPr/>
                    <a:lstStyle/>
                    <a:p>
                      <a:pPr>
                        <a:spcAft>
                          <a:spcPts val="0"/>
                        </a:spcAft>
                      </a:pPr>
                      <a:r>
                        <a:rPr lang="en-US" sz="500" kern="100">
                          <a:effectLst/>
                        </a:rPr>
                        <a:t>GRI 308</a:t>
                      </a:r>
                      <a:r>
                        <a:rPr lang="zh-TW" sz="500" kern="100">
                          <a:effectLst/>
                        </a:rPr>
                        <a:t>：供應商環境評估 </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69895551"/>
                  </a:ext>
                </a:extLst>
              </a:tr>
              <a:tr h="100561">
                <a:tc gridSpan="2">
                  <a:txBody>
                    <a:bodyPr/>
                    <a:lstStyle/>
                    <a:p>
                      <a:pPr>
                        <a:spcAft>
                          <a:spcPts val="0"/>
                        </a:spcAft>
                      </a:pPr>
                      <a:r>
                        <a:rPr lang="en-US" sz="500" kern="100">
                          <a:effectLst/>
                        </a:rPr>
                        <a:t>308</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供應商環境評估</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永續供應鏈</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4257879635"/>
                  </a:ext>
                </a:extLst>
              </a:tr>
              <a:tr h="100561">
                <a:tc gridSpan="6">
                  <a:txBody>
                    <a:bodyPr/>
                    <a:lstStyle/>
                    <a:p>
                      <a:pPr>
                        <a:spcAft>
                          <a:spcPts val="0"/>
                        </a:spcAft>
                      </a:pPr>
                      <a:r>
                        <a:rPr lang="en-US" sz="500" kern="100">
                          <a:effectLst/>
                        </a:rPr>
                        <a:t>GRI 401</a:t>
                      </a:r>
                      <a:r>
                        <a:rPr lang="zh-TW" sz="500" kern="100">
                          <a:effectLst/>
                        </a:rPr>
                        <a:t>：勞資關係 </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19356611"/>
                  </a:ext>
                </a:extLst>
              </a:tr>
              <a:tr h="100561">
                <a:tc gridSpan="2">
                  <a:txBody>
                    <a:bodyPr/>
                    <a:lstStyle/>
                    <a:p>
                      <a:pPr>
                        <a:spcAft>
                          <a:spcPts val="0"/>
                        </a:spcAft>
                      </a:pPr>
                      <a:r>
                        <a:rPr lang="en-US" sz="500" kern="100">
                          <a:effectLst/>
                        </a:rPr>
                        <a:t>401-1</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新進員工和離職員工</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Bef>
                          <a:spcPts val="1200"/>
                        </a:spcBef>
                        <a:spcAft>
                          <a:spcPts val="1200"/>
                        </a:spcAft>
                      </a:pPr>
                      <a:r>
                        <a:rPr lang="zh-TW" sz="500" kern="100">
                          <a:effectLst/>
                        </a:rPr>
                        <a:t>健康友善職場</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2070381355"/>
                  </a:ext>
                </a:extLst>
              </a:tr>
              <a:tr h="100561">
                <a:tc gridSpan="2">
                  <a:txBody>
                    <a:bodyPr/>
                    <a:lstStyle/>
                    <a:p>
                      <a:pPr>
                        <a:spcAft>
                          <a:spcPts val="0"/>
                        </a:spcAft>
                      </a:pPr>
                      <a:r>
                        <a:rPr lang="en-US" sz="500" kern="100">
                          <a:effectLst/>
                        </a:rPr>
                        <a:t>401-2</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提供給全職員工的福利</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Bef>
                          <a:spcPts val="1200"/>
                        </a:spcBef>
                        <a:spcAft>
                          <a:spcPts val="1200"/>
                        </a:spcAft>
                      </a:pPr>
                      <a:r>
                        <a:rPr lang="zh-TW" sz="500" kern="100">
                          <a:effectLst/>
                        </a:rPr>
                        <a:t>健康友善職場</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2501890730"/>
                  </a:ext>
                </a:extLst>
              </a:tr>
              <a:tr h="100561">
                <a:tc gridSpan="2">
                  <a:txBody>
                    <a:bodyPr/>
                    <a:lstStyle/>
                    <a:p>
                      <a:pPr>
                        <a:spcAft>
                          <a:spcPts val="0"/>
                        </a:spcAft>
                      </a:pPr>
                      <a:r>
                        <a:rPr lang="en-US" sz="500" kern="100">
                          <a:effectLst/>
                        </a:rPr>
                        <a:t>401-3</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育嬰假</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Bef>
                          <a:spcPts val="1200"/>
                        </a:spcBef>
                        <a:spcAft>
                          <a:spcPts val="1200"/>
                        </a:spcAft>
                      </a:pPr>
                      <a:r>
                        <a:rPr lang="zh-TW" sz="500" kern="100">
                          <a:effectLst/>
                        </a:rPr>
                        <a:t>健康友善職場</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4219471578"/>
                  </a:ext>
                </a:extLst>
              </a:tr>
              <a:tr h="100561">
                <a:tc gridSpan="6">
                  <a:txBody>
                    <a:bodyPr/>
                    <a:lstStyle/>
                    <a:p>
                      <a:pPr>
                        <a:spcAft>
                          <a:spcPts val="0"/>
                        </a:spcAft>
                      </a:pPr>
                      <a:r>
                        <a:rPr lang="en-US" sz="500" kern="100">
                          <a:effectLst/>
                        </a:rPr>
                        <a:t>GRI 403</a:t>
                      </a:r>
                      <a:r>
                        <a:rPr lang="zh-TW" sz="500" kern="100">
                          <a:effectLst/>
                        </a:rPr>
                        <a:t>：職業健康與安全 </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50354888"/>
                  </a:ext>
                </a:extLst>
              </a:tr>
              <a:tr h="201120">
                <a:tc gridSpan="2">
                  <a:txBody>
                    <a:bodyPr/>
                    <a:lstStyle/>
                    <a:p>
                      <a:pPr>
                        <a:spcAft>
                          <a:spcPts val="0"/>
                        </a:spcAft>
                      </a:pPr>
                      <a:r>
                        <a:rPr lang="en-US" sz="500" kern="100">
                          <a:effectLst/>
                        </a:rPr>
                        <a:t>403-2</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Bef>
                          <a:spcPts val="1200"/>
                        </a:spcBef>
                        <a:spcAft>
                          <a:spcPts val="1200"/>
                        </a:spcAft>
                      </a:pPr>
                      <a:r>
                        <a:rPr lang="zh-TW" sz="500" kern="100">
                          <a:effectLst/>
                        </a:rPr>
                        <a:t>危害辨識、風險評估、及事故調查</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職業安全</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4120620938"/>
                  </a:ext>
                </a:extLst>
              </a:tr>
              <a:tr h="100561">
                <a:tc gridSpan="2">
                  <a:txBody>
                    <a:bodyPr/>
                    <a:lstStyle/>
                    <a:p>
                      <a:pPr>
                        <a:spcAft>
                          <a:spcPts val="0"/>
                        </a:spcAft>
                      </a:pPr>
                      <a:r>
                        <a:rPr lang="en-US" sz="500" kern="100">
                          <a:effectLst/>
                        </a:rPr>
                        <a:t>403-3</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職業健康服務</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職業安全</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4234186160"/>
                  </a:ext>
                </a:extLst>
              </a:tr>
              <a:tr h="201120">
                <a:tc gridSpan="2">
                  <a:txBody>
                    <a:bodyPr/>
                    <a:lstStyle/>
                    <a:p>
                      <a:pPr>
                        <a:spcAft>
                          <a:spcPts val="0"/>
                        </a:spcAft>
                      </a:pPr>
                      <a:r>
                        <a:rPr lang="en-US" sz="500" kern="100">
                          <a:effectLst/>
                        </a:rPr>
                        <a:t>403-4</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Bef>
                          <a:spcPts val="1200"/>
                        </a:spcBef>
                        <a:spcAft>
                          <a:spcPts val="1200"/>
                        </a:spcAft>
                      </a:pPr>
                      <a:r>
                        <a:rPr lang="zh-TW" sz="500" kern="100">
                          <a:effectLst/>
                        </a:rPr>
                        <a:t>有關職業安全衛生之工作者參與、諮商與溝通</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健康促進、職業安全</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862359373"/>
                  </a:ext>
                </a:extLst>
              </a:tr>
              <a:tr h="100561">
                <a:tc gridSpan="2">
                  <a:txBody>
                    <a:bodyPr/>
                    <a:lstStyle/>
                    <a:p>
                      <a:pPr>
                        <a:spcAft>
                          <a:spcPts val="0"/>
                        </a:spcAft>
                      </a:pPr>
                      <a:r>
                        <a:rPr lang="en-US" sz="500" kern="100">
                          <a:effectLst/>
                        </a:rPr>
                        <a:t>403-5</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dirty="0">
                          <a:effectLst/>
                        </a:rPr>
                        <a:t>有關職業安全衛生之工作者訓練</a:t>
                      </a:r>
                      <a:endParaRPr lang="zh-TW" sz="400" kern="100" dirty="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職業安全</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123588472"/>
                  </a:ext>
                </a:extLst>
              </a:tr>
              <a:tr h="100561">
                <a:tc gridSpan="2">
                  <a:txBody>
                    <a:bodyPr/>
                    <a:lstStyle/>
                    <a:p>
                      <a:pPr>
                        <a:spcAft>
                          <a:spcPts val="0"/>
                        </a:spcAft>
                      </a:pPr>
                      <a:r>
                        <a:rPr lang="en-US" sz="500" kern="100">
                          <a:effectLst/>
                        </a:rPr>
                        <a:t>403-6</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工作者健康促進</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健康促進</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4114776262"/>
                  </a:ext>
                </a:extLst>
              </a:tr>
              <a:tr h="201120">
                <a:tc gridSpan="2">
                  <a:txBody>
                    <a:bodyPr/>
                    <a:lstStyle/>
                    <a:p>
                      <a:pPr>
                        <a:spcAft>
                          <a:spcPts val="0"/>
                        </a:spcAft>
                      </a:pPr>
                      <a:r>
                        <a:rPr lang="en-US" sz="500" kern="100">
                          <a:effectLst/>
                        </a:rPr>
                        <a:t>403-7</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Bef>
                          <a:spcPts val="1200"/>
                        </a:spcBef>
                        <a:spcAft>
                          <a:spcPts val="1200"/>
                        </a:spcAft>
                      </a:pPr>
                      <a:r>
                        <a:rPr lang="zh-TW" sz="500" kern="100">
                          <a:effectLst/>
                        </a:rPr>
                        <a:t>預防和減輕與業務關係直接相關聯之職業安全衛生的衝擊</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健康促進</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1683951577"/>
                  </a:ext>
                </a:extLst>
              </a:tr>
              <a:tr h="201120">
                <a:tc gridSpan="2">
                  <a:txBody>
                    <a:bodyPr/>
                    <a:lstStyle/>
                    <a:p>
                      <a:pPr>
                        <a:spcAft>
                          <a:spcPts val="0"/>
                        </a:spcAft>
                      </a:pPr>
                      <a:r>
                        <a:rPr lang="en-US" sz="500" kern="100">
                          <a:effectLst/>
                        </a:rPr>
                        <a:t>403-8</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Bef>
                          <a:spcPts val="1200"/>
                        </a:spcBef>
                        <a:spcAft>
                          <a:spcPts val="1200"/>
                        </a:spcAft>
                      </a:pPr>
                      <a:r>
                        <a:rPr lang="zh-TW" sz="500" kern="100">
                          <a:effectLst/>
                        </a:rPr>
                        <a:t>職業安全衛生管理系統所涵蓋之工作者</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永續績效總表</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3969112199"/>
                  </a:ext>
                </a:extLst>
              </a:tr>
              <a:tr h="100561">
                <a:tc gridSpan="2">
                  <a:txBody>
                    <a:bodyPr/>
                    <a:lstStyle/>
                    <a:p>
                      <a:pPr>
                        <a:spcAft>
                          <a:spcPts val="0"/>
                        </a:spcAft>
                      </a:pPr>
                      <a:r>
                        <a:rPr lang="en-US" sz="500" kern="100">
                          <a:effectLst/>
                        </a:rPr>
                        <a:t>403-9</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100">
                          <a:effectLst/>
                        </a:rPr>
                        <a:t>職業傷害</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職業安全</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1631874868"/>
                  </a:ext>
                </a:extLst>
              </a:tr>
              <a:tr h="100561">
                <a:tc gridSpan="6">
                  <a:txBody>
                    <a:bodyPr/>
                    <a:lstStyle/>
                    <a:p>
                      <a:pPr>
                        <a:spcAft>
                          <a:spcPts val="0"/>
                        </a:spcAft>
                      </a:pPr>
                      <a:r>
                        <a:rPr lang="en-US" sz="500" kern="100">
                          <a:effectLst/>
                        </a:rPr>
                        <a:t>GRI 404</a:t>
                      </a:r>
                      <a:r>
                        <a:rPr lang="zh-TW" sz="500" kern="100">
                          <a:effectLst/>
                        </a:rPr>
                        <a:t>：教育訓練</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13202624"/>
                  </a:ext>
                </a:extLst>
              </a:tr>
              <a:tr h="201120">
                <a:tc>
                  <a:txBody>
                    <a:bodyPr/>
                    <a:lstStyle/>
                    <a:p>
                      <a:pPr>
                        <a:spcAft>
                          <a:spcPts val="0"/>
                        </a:spcAft>
                      </a:pPr>
                      <a:r>
                        <a:rPr lang="en-US" sz="500" kern="100">
                          <a:effectLst/>
                        </a:rPr>
                        <a:t>404-1</a:t>
                      </a:r>
                      <a:endParaRPr lang="zh-TW" sz="400" kern="100">
                        <a:effectLst/>
                        <a:latin typeface="Times New Roman" panose="02020603050405020304" pitchFamily="18" charset="0"/>
                        <a:ea typeface="新細明體" panose="02020500000000000000" pitchFamily="18" charset="-120"/>
                      </a:endParaRPr>
                    </a:p>
                  </a:txBody>
                  <a:tcPr marL="6385" marR="6385" marT="0" marB="0"/>
                </a:tc>
                <a:tc gridSpan="3">
                  <a:txBody>
                    <a:bodyPr/>
                    <a:lstStyle/>
                    <a:p>
                      <a:pPr>
                        <a:spcBef>
                          <a:spcPts val="1200"/>
                        </a:spcBef>
                        <a:spcAft>
                          <a:spcPts val="1200"/>
                        </a:spcAft>
                      </a:pPr>
                      <a:r>
                        <a:rPr lang="zh-TW" sz="500" kern="100">
                          <a:effectLst/>
                        </a:rPr>
                        <a:t>每名員工每年接受訓練的平均時數</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gridSpan="2">
                  <a:txBody>
                    <a:bodyPr/>
                    <a:lstStyle/>
                    <a:p>
                      <a:pPr>
                        <a:spcBef>
                          <a:spcPts val="1200"/>
                        </a:spcBef>
                        <a:spcAft>
                          <a:spcPts val="1200"/>
                        </a:spcAft>
                      </a:pPr>
                      <a:r>
                        <a:rPr lang="zh-TW" sz="500" kern="100">
                          <a:effectLst/>
                        </a:rPr>
                        <a:t>良好的工作條件與職涯發展</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extLst>
                  <a:ext uri="{0D108BD9-81ED-4DB2-BD59-A6C34878D82A}">
                    <a16:rowId xmlns:a16="http://schemas.microsoft.com/office/drawing/2014/main" val="2713709817"/>
                  </a:ext>
                </a:extLst>
              </a:tr>
              <a:tr h="100561">
                <a:tc gridSpan="6">
                  <a:txBody>
                    <a:bodyPr/>
                    <a:lstStyle/>
                    <a:p>
                      <a:pPr>
                        <a:spcAft>
                          <a:spcPts val="0"/>
                        </a:spcAft>
                      </a:pPr>
                      <a:r>
                        <a:rPr lang="en-US" sz="500" kern="100">
                          <a:effectLst/>
                        </a:rPr>
                        <a:t>GRI 405</a:t>
                      </a:r>
                      <a:r>
                        <a:rPr lang="zh-TW" sz="500" kern="100">
                          <a:effectLst/>
                        </a:rPr>
                        <a:t>：員工多元化與平等機會</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8848927"/>
                  </a:ext>
                </a:extLst>
              </a:tr>
              <a:tr h="201120">
                <a:tc>
                  <a:txBody>
                    <a:bodyPr/>
                    <a:lstStyle/>
                    <a:p>
                      <a:pPr>
                        <a:spcAft>
                          <a:spcPts val="0"/>
                        </a:spcAft>
                      </a:pPr>
                      <a:r>
                        <a:rPr lang="en-US" sz="500" kern="100">
                          <a:effectLst/>
                        </a:rPr>
                        <a:t>405-2</a:t>
                      </a:r>
                      <a:endParaRPr lang="zh-TW" sz="400" kern="100">
                        <a:effectLst/>
                        <a:latin typeface="Times New Roman" panose="02020603050405020304" pitchFamily="18" charset="0"/>
                        <a:ea typeface="新細明體" panose="02020500000000000000" pitchFamily="18" charset="-120"/>
                      </a:endParaRPr>
                    </a:p>
                  </a:txBody>
                  <a:tcPr marL="6385" marR="6385" marT="0" marB="0"/>
                </a:tc>
                <a:tc gridSpan="3">
                  <a:txBody>
                    <a:bodyPr/>
                    <a:lstStyle/>
                    <a:p>
                      <a:pPr>
                        <a:spcBef>
                          <a:spcPts val="1200"/>
                        </a:spcBef>
                        <a:spcAft>
                          <a:spcPts val="1200"/>
                        </a:spcAft>
                      </a:pPr>
                      <a:r>
                        <a:rPr lang="zh-TW" sz="500" kern="100">
                          <a:effectLst/>
                        </a:rPr>
                        <a:t>女男基本薪資和薪酬的比率</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gridSpan="2">
                  <a:txBody>
                    <a:bodyPr/>
                    <a:lstStyle/>
                    <a:p>
                      <a:pPr>
                        <a:spcBef>
                          <a:spcPts val="1200"/>
                        </a:spcBef>
                        <a:spcAft>
                          <a:spcPts val="1200"/>
                        </a:spcAft>
                      </a:pPr>
                      <a:r>
                        <a:rPr lang="zh-TW" sz="500" kern="100">
                          <a:effectLst/>
                        </a:rPr>
                        <a:t>良好的工作條件與職涯發展</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extLst>
                  <a:ext uri="{0D108BD9-81ED-4DB2-BD59-A6C34878D82A}">
                    <a16:rowId xmlns:a16="http://schemas.microsoft.com/office/drawing/2014/main" val="3666345443"/>
                  </a:ext>
                </a:extLst>
              </a:tr>
              <a:tr h="100561">
                <a:tc gridSpan="6">
                  <a:txBody>
                    <a:bodyPr/>
                    <a:lstStyle/>
                    <a:p>
                      <a:pPr>
                        <a:spcAft>
                          <a:spcPts val="0"/>
                        </a:spcAft>
                      </a:pPr>
                      <a:r>
                        <a:rPr lang="en-US" sz="500" kern="100">
                          <a:effectLst/>
                        </a:rPr>
                        <a:t>GRI 409</a:t>
                      </a:r>
                      <a:r>
                        <a:rPr lang="zh-TW" sz="500" kern="100">
                          <a:effectLst/>
                        </a:rPr>
                        <a:t>：強迫或強制勞動</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60701728"/>
                  </a:ext>
                </a:extLst>
              </a:tr>
              <a:tr h="201120">
                <a:tc gridSpan="3">
                  <a:txBody>
                    <a:bodyPr/>
                    <a:lstStyle/>
                    <a:p>
                      <a:pPr>
                        <a:spcAft>
                          <a:spcPts val="0"/>
                        </a:spcAft>
                      </a:pPr>
                      <a:r>
                        <a:rPr lang="en-US" sz="500" kern="100">
                          <a:effectLst/>
                        </a:rPr>
                        <a:t>409-1</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100">
                          <a:effectLst/>
                        </a:rPr>
                        <a:t>具強迫與強制勞動事件重大風險的營運據點和供應商</a:t>
                      </a:r>
                      <a:endParaRPr lang="zh-TW" sz="400" kern="100">
                        <a:effectLst/>
                        <a:latin typeface="Times New Roman" panose="02020603050405020304" pitchFamily="18" charset="0"/>
                        <a:ea typeface="新細明體" panose="02020500000000000000" pitchFamily="18" charset="-120"/>
                      </a:endParaRPr>
                    </a:p>
                  </a:txBody>
                  <a:tcPr marL="6385" marR="6385" marT="0" marB="0"/>
                </a:tc>
                <a:tc gridSpan="2">
                  <a:txBody>
                    <a:bodyPr/>
                    <a:lstStyle/>
                    <a:p>
                      <a:pPr>
                        <a:spcAft>
                          <a:spcPts val="0"/>
                        </a:spcAft>
                      </a:pPr>
                      <a:r>
                        <a:rPr lang="en-US" sz="500" kern="100">
                          <a:effectLst/>
                        </a:rPr>
                        <a:t> </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extLst>
                  <a:ext uri="{0D108BD9-81ED-4DB2-BD59-A6C34878D82A}">
                    <a16:rowId xmlns:a16="http://schemas.microsoft.com/office/drawing/2014/main" val="3212870763"/>
                  </a:ext>
                </a:extLst>
              </a:tr>
              <a:tr h="100561">
                <a:tc gridSpan="6">
                  <a:txBody>
                    <a:bodyPr/>
                    <a:lstStyle/>
                    <a:p>
                      <a:pPr>
                        <a:spcAft>
                          <a:spcPts val="0"/>
                        </a:spcAft>
                      </a:pPr>
                      <a:r>
                        <a:rPr lang="en-US" sz="500" kern="100">
                          <a:effectLst/>
                        </a:rPr>
                        <a:t>GRI 414</a:t>
                      </a:r>
                      <a:r>
                        <a:rPr lang="zh-TW" sz="500" kern="100">
                          <a:effectLst/>
                        </a:rPr>
                        <a:t>：供應商社會評估</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2817079"/>
                  </a:ext>
                </a:extLst>
              </a:tr>
              <a:tr h="100561">
                <a:tc gridSpan="2">
                  <a:txBody>
                    <a:bodyPr/>
                    <a:lstStyle/>
                    <a:p>
                      <a:pPr>
                        <a:spcAft>
                          <a:spcPts val="0"/>
                        </a:spcAft>
                      </a:pPr>
                      <a:r>
                        <a:rPr lang="en-US" sz="500" kern="100">
                          <a:effectLst/>
                        </a:rPr>
                        <a:t>414</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Aft>
                          <a:spcPts val="0"/>
                        </a:spcAft>
                      </a:pPr>
                      <a:r>
                        <a:rPr lang="zh-TW" sz="500" kern="0">
                          <a:effectLst/>
                        </a:rPr>
                        <a:t>供應商社會評估</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500" kern="0">
                          <a:effectLst/>
                        </a:rPr>
                        <a:t>供應商永續管理</a:t>
                      </a:r>
                      <a:endParaRPr lang="zh-TW" sz="400" kern="10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2811817397"/>
                  </a:ext>
                </a:extLst>
              </a:tr>
              <a:tr h="100561">
                <a:tc gridSpan="6">
                  <a:txBody>
                    <a:bodyPr/>
                    <a:lstStyle/>
                    <a:p>
                      <a:pPr>
                        <a:spcAft>
                          <a:spcPts val="0"/>
                        </a:spcAft>
                      </a:pPr>
                      <a:r>
                        <a:rPr lang="en-US" sz="500" kern="100">
                          <a:effectLst/>
                        </a:rPr>
                        <a:t>GRI 418</a:t>
                      </a:r>
                      <a:r>
                        <a:rPr lang="zh-TW" sz="500" kern="100">
                          <a:effectLst/>
                        </a:rPr>
                        <a:t>：資料</a:t>
                      </a:r>
                      <a:r>
                        <a:rPr lang="en-US" sz="500" kern="100">
                          <a:effectLst/>
                        </a:rPr>
                        <a:t>/</a:t>
                      </a:r>
                      <a:r>
                        <a:rPr lang="zh-TW" sz="500" kern="100">
                          <a:effectLst/>
                        </a:rPr>
                        <a:t>客戶隱私</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24148404"/>
                  </a:ext>
                </a:extLst>
              </a:tr>
              <a:tr h="201120">
                <a:tc gridSpan="2">
                  <a:txBody>
                    <a:bodyPr/>
                    <a:lstStyle/>
                    <a:p>
                      <a:pPr>
                        <a:spcAft>
                          <a:spcPts val="0"/>
                        </a:spcAft>
                      </a:pPr>
                      <a:r>
                        <a:rPr lang="en-US" sz="500" kern="100">
                          <a:effectLst/>
                        </a:rPr>
                        <a:t>418-1</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gridSpan="3">
                  <a:txBody>
                    <a:bodyPr/>
                    <a:lstStyle/>
                    <a:p>
                      <a:pPr>
                        <a:spcBef>
                          <a:spcPts val="1200"/>
                        </a:spcBef>
                        <a:spcAft>
                          <a:spcPts val="1200"/>
                        </a:spcAft>
                      </a:pPr>
                      <a:r>
                        <a:rPr lang="zh-TW" sz="500" kern="100">
                          <a:effectLst/>
                        </a:rPr>
                        <a:t>經證實侵犯客戶隱私或遺失客戶資料的投訴</a:t>
                      </a:r>
                      <a:endParaRPr lang="zh-TW" sz="400" kern="100">
                        <a:effectLst/>
                        <a:latin typeface="Times New Roman" panose="02020603050405020304" pitchFamily="18" charset="0"/>
                        <a:ea typeface="新細明體" panose="02020500000000000000" pitchFamily="18" charset="-120"/>
                      </a:endParaRPr>
                    </a:p>
                  </a:txBody>
                  <a:tcPr marL="6385" marR="6385" marT="0" marB="0"/>
                </a:tc>
                <a:tc hMerge="1">
                  <a:txBody>
                    <a:bodyPr/>
                    <a:lstStyle/>
                    <a:p>
                      <a:endParaRPr lang="zh-TW" altLang="en-US"/>
                    </a:p>
                  </a:txBody>
                  <a:tcPr/>
                </a:tc>
                <a:tc hMerge="1">
                  <a:txBody>
                    <a:bodyPr/>
                    <a:lstStyle/>
                    <a:p>
                      <a:endParaRPr lang="zh-TW" altLang="en-US"/>
                    </a:p>
                  </a:txBody>
                  <a:tcPr/>
                </a:tc>
                <a:tc>
                  <a:txBody>
                    <a:bodyPr/>
                    <a:lstStyle/>
                    <a:p>
                      <a:pPr>
                        <a:spcBef>
                          <a:spcPts val="1200"/>
                        </a:spcBef>
                        <a:spcAft>
                          <a:spcPts val="1200"/>
                        </a:spcAft>
                      </a:pPr>
                      <a:r>
                        <a:rPr lang="zh-TW" sz="500" kern="100" dirty="0">
                          <a:effectLst/>
                        </a:rPr>
                        <a:t>資訊安全與隱私保護管理</a:t>
                      </a:r>
                      <a:endParaRPr lang="zh-TW" sz="400" kern="100" dirty="0">
                        <a:effectLst/>
                        <a:latin typeface="Times New Roman" panose="02020603050405020304" pitchFamily="18" charset="0"/>
                        <a:ea typeface="新細明體" panose="02020500000000000000" pitchFamily="18" charset="-120"/>
                      </a:endParaRPr>
                    </a:p>
                  </a:txBody>
                  <a:tcPr marL="6385" marR="6385" marT="0" marB="0"/>
                </a:tc>
                <a:extLst>
                  <a:ext uri="{0D108BD9-81ED-4DB2-BD59-A6C34878D82A}">
                    <a16:rowId xmlns:a16="http://schemas.microsoft.com/office/drawing/2014/main" val="455889178"/>
                  </a:ext>
                </a:extLst>
              </a:tr>
            </a:tbl>
          </a:graphicData>
        </a:graphic>
      </p:graphicFrame>
    </p:spTree>
    <p:extLst>
      <p:ext uri="{BB962C8B-B14F-4D97-AF65-F5344CB8AC3E}">
        <p14:creationId xmlns:p14="http://schemas.microsoft.com/office/powerpoint/2010/main" val="2964554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9E13E04-B7F3-48E7-8987-A65F79929E7E}"/>
              </a:ext>
            </a:extLst>
          </p:cNvPr>
          <p:cNvSpPr/>
          <p:nvPr/>
        </p:nvSpPr>
        <p:spPr>
          <a:xfrm>
            <a:off x="396447" y="202196"/>
            <a:ext cx="1633781" cy="369332"/>
          </a:xfrm>
          <a:prstGeom prst="rect">
            <a:avLst/>
          </a:prstGeom>
        </p:spPr>
        <p:txBody>
          <a:bodyPr wrap="none">
            <a:spAutoFit/>
          </a:bodyPr>
          <a:lstStyle/>
          <a:p>
            <a:pPr>
              <a:spcAft>
                <a:spcPts val="0"/>
              </a:spcAft>
            </a:pPr>
            <a:r>
              <a:rPr lang="zh-TW" altLang="zh-TW" b="1" kern="100" dirty="0">
                <a:latin typeface="Arial" panose="020B0604020202020204" pitchFamily="34" charset="0"/>
                <a:cs typeface="Times New Roman" panose="02020603050405020304" pitchFamily="18" charset="0"/>
              </a:rPr>
              <a:t>永續績效總表 </a:t>
            </a:r>
          </a:p>
        </p:txBody>
      </p:sp>
      <p:graphicFrame>
        <p:nvGraphicFramePr>
          <p:cNvPr id="7" name="表格 6">
            <a:extLst>
              <a:ext uri="{FF2B5EF4-FFF2-40B4-BE49-F238E27FC236}">
                <a16:creationId xmlns:a16="http://schemas.microsoft.com/office/drawing/2014/main" id="{0FADCA66-194D-C84A-FC6F-28925320B05E}"/>
              </a:ext>
            </a:extLst>
          </p:cNvPr>
          <p:cNvGraphicFramePr>
            <a:graphicFrameLocks noGrp="1"/>
          </p:cNvGraphicFramePr>
          <p:nvPr>
            <p:extLst>
              <p:ext uri="{D42A27DB-BD31-4B8C-83A1-F6EECF244321}">
                <p14:modId xmlns:p14="http://schemas.microsoft.com/office/powerpoint/2010/main" val="3110205357"/>
              </p:ext>
            </p:extLst>
          </p:nvPr>
        </p:nvGraphicFramePr>
        <p:xfrm>
          <a:off x="1888332" y="1022737"/>
          <a:ext cx="11060752" cy="6726901"/>
        </p:xfrm>
        <a:graphic>
          <a:graphicData uri="http://schemas.openxmlformats.org/drawingml/2006/table">
            <a:tbl>
              <a:tblPr>
                <a:tableStyleId>{5C22544A-7EE6-4342-B048-85BDC9FD1C3A}</a:tableStyleId>
              </a:tblPr>
              <a:tblGrid>
                <a:gridCol w="1047135">
                  <a:extLst>
                    <a:ext uri="{9D8B030D-6E8A-4147-A177-3AD203B41FA5}">
                      <a16:colId xmlns:a16="http://schemas.microsoft.com/office/drawing/2014/main" val="4279925529"/>
                    </a:ext>
                  </a:extLst>
                </a:gridCol>
                <a:gridCol w="4025772">
                  <a:extLst>
                    <a:ext uri="{9D8B030D-6E8A-4147-A177-3AD203B41FA5}">
                      <a16:colId xmlns:a16="http://schemas.microsoft.com/office/drawing/2014/main" val="3350409977"/>
                    </a:ext>
                  </a:extLst>
                </a:gridCol>
                <a:gridCol w="1976284">
                  <a:extLst>
                    <a:ext uri="{9D8B030D-6E8A-4147-A177-3AD203B41FA5}">
                      <a16:colId xmlns:a16="http://schemas.microsoft.com/office/drawing/2014/main" val="2924877470"/>
                    </a:ext>
                  </a:extLst>
                </a:gridCol>
                <a:gridCol w="1961535">
                  <a:extLst>
                    <a:ext uri="{9D8B030D-6E8A-4147-A177-3AD203B41FA5}">
                      <a16:colId xmlns:a16="http://schemas.microsoft.com/office/drawing/2014/main" val="2595836857"/>
                    </a:ext>
                  </a:extLst>
                </a:gridCol>
                <a:gridCol w="2050026">
                  <a:extLst>
                    <a:ext uri="{9D8B030D-6E8A-4147-A177-3AD203B41FA5}">
                      <a16:colId xmlns:a16="http://schemas.microsoft.com/office/drawing/2014/main" val="818035372"/>
                    </a:ext>
                  </a:extLst>
                </a:gridCol>
              </a:tblGrid>
              <a:tr h="0">
                <a:tc>
                  <a:txBody>
                    <a:bodyPr/>
                    <a:lstStyle/>
                    <a:p>
                      <a:pPr algn="l">
                        <a:spcAft>
                          <a:spcPts val="0"/>
                        </a:spcAft>
                      </a:pPr>
                      <a:r>
                        <a:rPr lang="zh-TW" sz="1800" kern="100" dirty="0">
                          <a:effectLst/>
                          <a:latin typeface="微軟正黑體" panose="020B0604030504040204" pitchFamily="34" charset="-120"/>
                          <a:ea typeface="微軟正黑體" panose="020B0604030504040204" pitchFamily="34" charset="-120"/>
                        </a:rPr>
                        <a:t>面向</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algn="l">
                        <a:spcAft>
                          <a:spcPts val="0"/>
                        </a:spcAft>
                      </a:pPr>
                      <a:r>
                        <a:rPr lang="zh-TW" sz="1800" kern="100" dirty="0">
                          <a:effectLst/>
                          <a:latin typeface="+mn-ea"/>
                          <a:ea typeface="+mn-ea"/>
                        </a:rPr>
                        <a:t>主要指標</a:t>
                      </a:r>
                      <a:endParaRPr lang="zh-TW" sz="1800" kern="100" dirty="0">
                        <a:effectLst/>
                        <a:latin typeface="+mn-ea"/>
                        <a:ea typeface="+mn-ea"/>
                        <a:cs typeface="Times New Roman" panose="02020603050405020304" pitchFamily="18" charset="0"/>
                      </a:endParaRPr>
                    </a:p>
                  </a:txBody>
                  <a:tcPr marL="13359" marR="13359" marT="0" marB="0" anchor="ctr"/>
                </a:tc>
                <a:tc>
                  <a:txBody>
                    <a:bodyPr/>
                    <a:lstStyle/>
                    <a:p>
                      <a:pPr algn="l">
                        <a:spcAft>
                          <a:spcPts val="0"/>
                        </a:spcAft>
                      </a:pPr>
                      <a:r>
                        <a:rPr lang="en-US" sz="1800" b="0" kern="100" dirty="0">
                          <a:effectLst/>
                          <a:latin typeface="+mn-ea"/>
                          <a:ea typeface="+mn-ea"/>
                        </a:rPr>
                        <a:t>2022</a:t>
                      </a:r>
                      <a:endParaRPr lang="zh-TW" sz="1800" b="0" kern="100" dirty="0">
                        <a:effectLst/>
                        <a:latin typeface="+mn-ea"/>
                        <a:ea typeface="+mn-ea"/>
                        <a:cs typeface="Times New Roman" panose="02020603050405020304" pitchFamily="18" charset="0"/>
                      </a:endParaRPr>
                    </a:p>
                  </a:txBody>
                  <a:tcPr marL="13359" marR="13359" marT="0" marB="0" anchor="ctr"/>
                </a:tc>
                <a:tc>
                  <a:txBody>
                    <a:bodyPr/>
                    <a:lstStyle/>
                    <a:p>
                      <a:pPr algn="l">
                        <a:spcAft>
                          <a:spcPts val="0"/>
                        </a:spcAft>
                      </a:pPr>
                      <a:r>
                        <a:rPr lang="en-US" sz="1800" b="0" kern="100" dirty="0">
                          <a:effectLst/>
                          <a:latin typeface="+mn-ea"/>
                          <a:ea typeface="+mn-ea"/>
                        </a:rPr>
                        <a:t>2023</a:t>
                      </a:r>
                      <a:endParaRPr lang="zh-TW" sz="1800" b="0" kern="100" dirty="0">
                        <a:effectLst/>
                        <a:latin typeface="+mn-ea"/>
                        <a:ea typeface="+mn-ea"/>
                        <a:cs typeface="Times New Roman" panose="02020603050405020304" pitchFamily="18" charset="0"/>
                      </a:endParaRPr>
                    </a:p>
                  </a:txBody>
                  <a:tcPr marL="13359" marR="13359" marT="0" marB="0" anchor="ctr"/>
                </a:tc>
                <a:tc>
                  <a:txBody>
                    <a:bodyPr/>
                    <a:lstStyle/>
                    <a:p>
                      <a:pPr algn="l">
                        <a:spcAft>
                          <a:spcPts val="0"/>
                        </a:spcAft>
                      </a:pPr>
                      <a:r>
                        <a:rPr lang="en-US" sz="1800" b="0" kern="100" dirty="0">
                          <a:effectLst/>
                          <a:latin typeface="+mn-ea"/>
                          <a:ea typeface="+mn-ea"/>
                        </a:rPr>
                        <a:t>2024</a:t>
                      </a:r>
                    </a:p>
                  </a:txBody>
                  <a:tcPr marL="13359" marR="13359" marT="0" marB="0" anchor="ctr"/>
                </a:tc>
                <a:extLst>
                  <a:ext uri="{0D108BD9-81ED-4DB2-BD59-A6C34878D82A}">
                    <a16:rowId xmlns:a16="http://schemas.microsoft.com/office/drawing/2014/main" val="3992193005"/>
                  </a:ext>
                </a:extLst>
              </a:tr>
              <a:tr h="137402">
                <a:tc>
                  <a:txBody>
                    <a:bodyPr/>
                    <a:lstStyle/>
                    <a:p>
                      <a:pPr algn="l">
                        <a:spcAft>
                          <a:spcPts val="0"/>
                        </a:spcAft>
                      </a:pPr>
                      <a:r>
                        <a:rPr lang="zh-TW" sz="1800" kern="100" dirty="0">
                          <a:effectLst/>
                          <a:latin typeface="+mn-ea"/>
                          <a:ea typeface="+mn-ea"/>
                        </a:rPr>
                        <a:t>經濟</a:t>
                      </a:r>
                      <a:r>
                        <a:rPr lang="zh-TW" altLang="en-US" sz="1800" kern="100" dirty="0">
                          <a:effectLst/>
                          <a:latin typeface="+mn-ea"/>
                          <a:ea typeface="+mn-ea"/>
                        </a:rPr>
                        <a:t>面</a:t>
                      </a:r>
                      <a:endParaRPr lang="zh-TW" sz="1800" dirty="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合併營收</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仟元</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2,297,925</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1,864,613</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algn="l">
                        <a:spcAft>
                          <a:spcPts val="0"/>
                        </a:spcAft>
                      </a:pPr>
                      <a:r>
                        <a:rPr lang="en-US" alt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rPr>
                        <a:t>1,853,917</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extLst>
                  <a:ext uri="{0D108BD9-81ED-4DB2-BD59-A6C34878D82A}">
                    <a16:rowId xmlns:a16="http://schemas.microsoft.com/office/drawing/2014/main" val="2285991885"/>
                  </a:ext>
                </a:extLst>
              </a:tr>
              <a:tr h="137402">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稅後淨利</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仟元</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49,548</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5,172</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algn="l">
                        <a:spcAft>
                          <a:spcPts val="0"/>
                        </a:spcAft>
                      </a:pPr>
                      <a:r>
                        <a:rPr lang="en-US" alt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rPr>
                        <a:t>51,271</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extLst>
                  <a:ext uri="{0D108BD9-81ED-4DB2-BD59-A6C34878D82A}">
                    <a16:rowId xmlns:a16="http://schemas.microsoft.com/office/drawing/2014/main" val="2642828194"/>
                  </a:ext>
                </a:extLst>
              </a:tr>
              <a:tr h="274805">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所得稅費用</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仟元</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(12,398)</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(2,417)</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algn="l">
                        <a:spcAft>
                          <a:spcPts val="0"/>
                        </a:spcAft>
                      </a:pPr>
                      <a:r>
                        <a:rPr lang="en-US" altLang="zh-TW" sz="1800" b="0" kern="100">
                          <a:effectLst/>
                          <a:latin typeface="微軟正黑體" panose="020B0604030504040204" pitchFamily="34" charset="-120"/>
                          <a:ea typeface="微軟正黑體" panose="020B0604030504040204" pitchFamily="34" charset="-120"/>
                          <a:cs typeface="Times New Roman" panose="02020603050405020304" pitchFamily="18" charset="0"/>
                        </a:rPr>
                        <a:t>(6,517)</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extLst>
                  <a:ext uri="{0D108BD9-81ED-4DB2-BD59-A6C34878D82A}">
                    <a16:rowId xmlns:a16="http://schemas.microsoft.com/office/drawing/2014/main" val="2660561399"/>
                  </a:ext>
                </a:extLst>
              </a:tr>
              <a:tr h="137402">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algn="l">
                        <a:spcAft>
                          <a:spcPts val="0"/>
                        </a:spcAft>
                      </a:pPr>
                      <a:r>
                        <a:rPr lang="en-US" sz="1800" b="0" kern="100" dirty="0">
                          <a:effectLst/>
                          <a:latin typeface="微軟正黑體" panose="020B0604030504040204" pitchFamily="34" charset="-120"/>
                          <a:ea typeface="微軟正黑體" panose="020B0604030504040204" pitchFamily="34" charset="-120"/>
                        </a:rPr>
                        <a:t> </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extLst>
                  <a:ext uri="{0D108BD9-81ED-4DB2-BD59-A6C34878D82A}">
                    <a16:rowId xmlns:a16="http://schemas.microsoft.com/office/drawing/2014/main" val="2824762099"/>
                  </a:ext>
                </a:extLst>
              </a:tr>
              <a:tr h="137402">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algn="l">
                        <a:spcAft>
                          <a:spcPts val="0"/>
                        </a:spcAft>
                      </a:pPr>
                      <a:r>
                        <a:rPr lang="en-US" sz="1800" b="0" kern="100" dirty="0">
                          <a:effectLst/>
                          <a:latin typeface="微軟正黑體" panose="020B0604030504040204" pitchFamily="34" charset="-120"/>
                          <a:ea typeface="微軟正黑體" panose="020B0604030504040204" pitchFamily="34" charset="-120"/>
                        </a:rPr>
                        <a:t> </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extLst>
                  <a:ext uri="{0D108BD9-81ED-4DB2-BD59-A6C34878D82A}">
                    <a16:rowId xmlns:a16="http://schemas.microsoft.com/office/drawing/2014/main" val="844710664"/>
                  </a:ext>
                </a:extLst>
              </a:tr>
              <a:tr h="412207">
                <a:tc>
                  <a:txBody>
                    <a:bodyPr/>
                    <a:lstStyle/>
                    <a:p>
                      <a:pPr algn="l">
                        <a:spcAft>
                          <a:spcPts val="0"/>
                        </a:spcAft>
                      </a:pPr>
                      <a:r>
                        <a:rPr lang="zh-TW" sz="1800" kern="100" dirty="0">
                          <a:effectLst/>
                          <a:latin typeface="+mn-ea"/>
                          <a:ea typeface="+mn-ea"/>
                        </a:rPr>
                        <a:t>環境</a:t>
                      </a:r>
                      <a:r>
                        <a:rPr lang="zh-TW" altLang="en-US" sz="1800" kern="100" dirty="0">
                          <a:effectLst/>
                          <a:latin typeface="+mn-ea"/>
                          <a:ea typeface="+mn-ea"/>
                        </a:rPr>
                        <a:t>面</a:t>
                      </a:r>
                      <a:endParaRPr lang="zh-TW" sz="1800" kern="100" dirty="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溫室氣體排放 總量 </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公噸 </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CO2e)</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104.48</a:t>
                      </a:r>
                      <a:endPar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3359" marR="13359" marT="0" marB="0" anchor="ctr"/>
                </a:tc>
                <a:tc>
                  <a:txBody>
                    <a:bodyPr/>
                    <a:lstStyle/>
                    <a:p>
                      <a:pPr marL="0" algn="l" defTabSz="1097280" rtl="0" eaLnBrk="1" fontAlgn="ctr" latinLnBrk="0" hangingPunct="1">
                        <a:spcAft>
                          <a:spcPts val="0"/>
                        </a:spcAft>
                      </a:pPr>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96.03</a:t>
                      </a:r>
                      <a:endPar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p>
                      <a:pPr marL="0" algn="l" defTabSz="1097280" rtl="0" eaLnBrk="1" fontAlgn="ctr" latinLnBrk="0" hangingPunct="1">
                        <a:spcAft>
                          <a:spcPts val="0"/>
                        </a:spcAft>
                      </a:pPr>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3359" marR="13359" marT="0" marB="0" anchor="ctr"/>
                </a:tc>
                <a:tc>
                  <a:txBody>
                    <a:bodyPr/>
                    <a:lstStyle/>
                    <a:p>
                      <a:pPr algn="l" fontAlgn="ctr"/>
                      <a:r>
                        <a:rPr lang="en-US" altLang="zh-TW" sz="1800" u="none" strike="noStrike" dirty="0">
                          <a:effectLst/>
                          <a:latin typeface="微軟正黑體" panose="020B0604030504040204" pitchFamily="34" charset="-120"/>
                          <a:ea typeface="微軟正黑體" panose="020B0604030504040204" pitchFamily="34" charset="-120"/>
                        </a:rPr>
                        <a:t>78.65</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767314644"/>
                  </a:ext>
                </a:extLst>
              </a:tr>
              <a:tr h="412207">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溫室氣體排放範疇</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1 ( </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公噸</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CO2e)</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6.51</a:t>
                      </a:r>
                      <a:endPar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3359" marR="13359" marT="0" marB="0" anchor="ctr"/>
                </a:tc>
                <a:tc>
                  <a:txBody>
                    <a:bodyPr/>
                    <a:lstStyle/>
                    <a:p>
                      <a:pPr marL="0" algn="l" defTabSz="1097280" rtl="0" eaLnBrk="1" fontAlgn="ctr" latinLnBrk="0" hangingPunct="1">
                        <a:spcAft>
                          <a:spcPts val="0"/>
                        </a:spcAft>
                      </a:pPr>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6.22</a:t>
                      </a:r>
                      <a:endPar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3359" marR="13359" marT="0" marB="0" anchor="ctr"/>
                </a:tc>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rPr>
                        <a:t>3.98</a:t>
                      </a:r>
                      <a:endParaRPr 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2484394458"/>
                  </a:ext>
                </a:extLst>
              </a:tr>
              <a:tr h="412207">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溫室氣體排放範疇 </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 ( </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公噸</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CO2e)</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97.97</a:t>
                      </a:r>
                      <a:endPar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3359" marR="13359" marT="0" marB="0" anchor="ctr"/>
                </a:tc>
                <a:tc>
                  <a:txBody>
                    <a:bodyPr/>
                    <a:lstStyle/>
                    <a:p>
                      <a:pPr marL="0" algn="l" defTabSz="1097280" rtl="0" eaLnBrk="1" fontAlgn="ctr" latinLnBrk="0" hangingPunct="1">
                        <a:spcAft>
                          <a:spcPts val="0"/>
                        </a:spcAft>
                      </a:pPr>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89.81</a:t>
                      </a:r>
                      <a:endPar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3359" marR="13359" marT="0" marB="0" anchor="ctr"/>
                </a:tc>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rPr>
                        <a:t>74.67</a:t>
                      </a:r>
                      <a:endParaRPr 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3512687015"/>
                  </a:ext>
                </a:extLst>
              </a:tr>
              <a:tr h="412207">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溫室氣體排放範疇 </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3 ( </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公噸</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CO2e)</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0</a:t>
                      </a:r>
                      <a:endPar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3359" marR="13359" marT="0" marB="0" anchor="ctr"/>
                </a:tc>
                <a:tc>
                  <a:txBody>
                    <a:bodyPr/>
                    <a:lstStyle/>
                    <a:p>
                      <a:pPr marL="0" algn="l" defTabSz="1097280" rtl="0" eaLnBrk="1" fontAlgn="ctr" latinLnBrk="0" hangingPunct="1">
                        <a:spcAft>
                          <a:spcPts val="0"/>
                        </a:spcAft>
                      </a:pPr>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0</a:t>
                      </a:r>
                      <a:endPar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3359" marR="13359" marT="0" marB="0" anchor="ctr"/>
                </a:tc>
                <a:tc>
                  <a:txBody>
                    <a:bodyPr/>
                    <a:lstStyle/>
                    <a:p>
                      <a:pPr algn="l"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tc>
                <a:extLst>
                  <a:ext uri="{0D108BD9-81ED-4DB2-BD59-A6C34878D82A}">
                    <a16:rowId xmlns:a16="http://schemas.microsoft.com/office/drawing/2014/main" val="522568966"/>
                  </a:ext>
                </a:extLst>
              </a:tr>
              <a:tr h="137402">
                <a:tc>
                  <a:txBody>
                    <a:bodyPr/>
                    <a:lstStyle/>
                    <a:p>
                      <a:pPr algn="l">
                        <a:spcAft>
                          <a:spcPts val="0"/>
                        </a:spcAft>
                      </a:pPr>
                      <a:r>
                        <a:rPr lang="zh-TW" sz="1800" kern="100" dirty="0">
                          <a:effectLst/>
                          <a:latin typeface="+mn-ea"/>
                          <a:ea typeface="+mn-ea"/>
                        </a:rPr>
                        <a:t>社會</a:t>
                      </a:r>
                      <a:r>
                        <a:rPr lang="zh-TW" altLang="en-US" sz="1800" kern="100" dirty="0">
                          <a:effectLst/>
                          <a:latin typeface="+mn-ea"/>
                          <a:ea typeface="+mn-ea"/>
                        </a:rPr>
                        <a:t>面</a:t>
                      </a:r>
                      <a:endParaRPr lang="zh-TW" sz="1800" kern="100" dirty="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3359" marR="13359" marT="0" marB="0" anchor="ctr"/>
                </a:tc>
                <a:tc>
                  <a:txBody>
                    <a:bodyPr/>
                    <a:lstStyle/>
                    <a:p>
                      <a:pPr marL="0" algn="l" defTabSz="1097280" rtl="0" eaLnBrk="1" fontAlgn="ctr" latinLnBrk="0" hangingPunct="1">
                        <a:spcAft>
                          <a:spcPts val="0"/>
                        </a:spcAft>
                      </a:pPr>
                      <a:r>
                        <a:rPr 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3359" marR="13359" marT="0" marB="0" anchor="ctr"/>
                </a:tc>
                <a:tc>
                  <a:txBody>
                    <a:bodyPr/>
                    <a:lstStyle/>
                    <a:p>
                      <a:pPr algn="l">
                        <a:spcAft>
                          <a:spcPts val="0"/>
                        </a:spcAft>
                      </a:pPr>
                      <a:r>
                        <a:rPr lang="en-US" sz="1800" b="0" kern="100" dirty="0">
                          <a:effectLst/>
                          <a:latin typeface="微軟正黑體" panose="020B0604030504040204" pitchFamily="34" charset="-120"/>
                          <a:ea typeface="微軟正黑體" panose="020B0604030504040204" pitchFamily="34" charset="-120"/>
                        </a:rPr>
                        <a:t> </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extLst>
                  <a:ext uri="{0D108BD9-81ED-4DB2-BD59-A6C34878D82A}">
                    <a16:rowId xmlns:a16="http://schemas.microsoft.com/office/drawing/2014/main" val="3418092884"/>
                  </a:ext>
                </a:extLst>
              </a:tr>
              <a:tr h="137402">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員工數</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 </a:t>
                      </a: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人</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en-US" altLang="zh-TW"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131</a:t>
                      </a:r>
                    </a:p>
                  </a:txBody>
                  <a:tcPr marL="0" marR="0" marT="0" marB="0" anchor="ctr"/>
                </a:tc>
                <a:tc>
                  <a:txBody>
                    <a:bodyPr/>
                    <a:lstStyle/>
                    <a:p>
                      <a:pPr marL="0" algn="l" defTabSz="1097280" rtl="0" eaLnBrk="1" fontAlgn="ctr" latinLnBrk="0" hangingPunct="1">
                        <a:spcAft>
                          <a:spcPts val="0"/>
                        </a:spcAft>
                      </a:pPr>
                      <a:r>
                        <a:rPr lang="en-US" altLang="zh-TW"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123</a:t>
                      </a:r>
                    </a:p>
                  </a:txBody>
                  <a:tcPr marL="0" marR="0" marT="0" marB="0" anchor="ctr"/>
                </a:tc>
                <a:tc>
                  <a:txBody>
                    <a:bodyPr/>
                    <a:lstStyle/>
                    <a:p>
                      <a:pPr algn="l"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98</a:t>
                      </a:r>
                    </a:p>
                  </a:txBody>
                  <a:tcPr marL="0" marR="0" marT="0" marB="0" anchor="ctr"/>
                </a:tc>
                <a:extLst>
                  <a:ext uri="{0D108BD9-81ED-4DB2-BD59-A6C34878D82A}">
                    <a16:rowId xmlns:a16="http://schemas.microsoft.com/office/drawing/2014/main" val="1044908878"/>
                  </a:ext>
                </a:extLst>
              </a:tr>
              <a:tr h="137402">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全集團含海外</a:t>
                      </a:r>
                    </a:p>
                  </a:txBody>
                  <a:tcPr marL="13359" marR="13359" marT="0" marB="0" anchor="ctr"/>
                </a:tc>
                <a:tc>
                  <a:txBody>
                    <a:bodyPr/>
                    <a:lstStyle/>
                    <a:p>
                      <a:pPr marL="0" algn="l" defTabSz="1097280" rtl="0" eaLnBrk="1" fontAlgn="ctr" latinLnBrk="0" hangingPunct="1">
                        <a:spcAft>
                          <a:spcPts val="0"/>
                        </a:spcAft>
                      </a:pPr>
                      <a:r>
                        <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　</a:t>
                      </a:r>
                    </a:p>
                  </a:txBody>
                  <a:tcPr marL="0" marR="0" marT="0" marB="0" anchor="ctr"/>
                </a:tc>
                <a:tc>
                  <a:txBody>
                    <a:bodyPr/>
                    <a:lstStyle/>
                    <a:p>
                      <a:pPr marL="0" algn="l" defTabSz="1097280" rtl="0" eaLnBrk="1" fontAlgn="ctr" latinLnBrk="0" hangingPunct="1">
                        <a:spcAft>
                          <a:spcPts val="0"/>
                        </a:spcAft>
                      </a:pPr>
                      <a:r>
                        <a:rPr lang="zh-TW" altLang="en-US"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　</a:t>
                      </a:r>
                    </a:p>
                  </a:txBody>
                  <a:tcPr marL="0" marR="0" marT="0" marB="0" anchor="ctr"/>
                </a:tc>
                <a:tc>
                  <a:txBody>
                    <a:bodyPr/>
                    <a:lstStyle/>
                    <a:p>
                      <a:pPr algn="l" fontAlgn="ct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tc>
                <a:extLst>
                  <a:ext uri="{0D108BD9-81ED-4DB2-BD59-A6C34878D82A}">
                    <a16:rowId xmlns:a16="http://schemas.microsoft.com/office/drawing/2014/main" val="1048637819"/>
                  </a:ext>
                </a:extLst>
              </a:tr>
              <a:tr h="137402">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台灣</a:t>
                      </a:r>
                    </a:p>
                  </a:txBody>
                  <a:tcPr marL="13359" marR="13359" marT="0" marB="0" anchor="ctr"/>
                </a:tc>
                <a:tc>
                  <a:txBody>
                    <a:bodyPr/>
                    <a:lstStyle/>
                    <a:p>
                      <a:pPr marL="0" algn="l" defTabSz="1097280" rtl="0" eaLnBrk="1" fontAlgn="ctr" latinLnBrk="0" hangingPunct="1">
                        <a:spcAft>
                          <a:spcPts val="0"/>
                        </a:spcAft>
                      </a:pPr>
                      <a:r>
                        <a:rPr lang="en-US" altLang="zh-TW"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131</a:t>
                      </a:r>
                    </a:p>
                  </a:txBody>
                  <a:tcPr marL="0" marR="0" marT="0" marB="0" anchor="ctr"/>
                </a:tc>
                <a:tc>
                  <a:txBody>
                    <a:bodyPr/>
                    <a:lstStyle/>
                    <a:p>
                      <a:pPr marL="0" algn="l" defTabSz="1097280" rtl="0" eaLnBrk="1" fontAlgn="ctr" latinLnBrk="0" hangingPunct="1">
                        <a:spcAft>
                          <a:spcPts val="0"/>
                        </a:spcAft>
                      </a:pPr>
                      <a:r>
                        <a:rPr lang="en-US" altLang="zh-TW" sz="1800" u="none" strike="noStrike" kern="1200" dirty="0">
                          <a:solidFill>
                            <a:schemeClr val="dk1"/>
                          </a:solidFill>
                          <a:effectLst/>
                          <a:latin typeface="微軟正黑體" panose="020B0604030504040204" pitchFamily="34" charset="-120"/>
                          <a:ea typeface="微軟正黑體" panose="020B0604030504040204" pitchFamily="34" charset="-120"/>
                          <a:cs typeface="+mn-cs"/>
                        </a:rPr>
                        <a:t>123</a:t>
                      </a:r>
                    </a:p>
                  </a:txBody>
                  <a:tcPr marL="0" marR="0" marT="0" marB="0" anchor="ctr"/>
                </a:tc>
                <a:tc>
                  <a:txBody>
                    <a:bodyPr/>
                    <a:lstStyle/>
                    <a:p>
                      <a:pPr algn="l"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98</a:t>
                      </a:r>
                    </a:p>
                  </a:txBody>
                  <a:tcPr marL="0" marR="0" marT="0" marB="0" anchor="ctr"/>
                </a:tc>
                <a:extLst>
                  <a:ext uri="{0D108BD9-81ED-4DB2-BD59-A6C34878D82A}">
                    <a16:rowId xmlns:a16="http://schemas.microsoft.com/office/drawing/2014/main" val="3440071196"/>
                  </a:ext>
                </a:extLst>
              </a:tr>
              <a:tr h="274805">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非員工工作者</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 </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人</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董事</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人</a:t>
                      </a:r>
                    </a:p>
                  </a:txBody>
                  <a:tcPr marL="0" marR="0" marT="0" marB="0" anchor="ctr"/>
                </a:tc>
                <a:tc>
                  <a:txBody>
                    <a:bodyPr/>
                    <a:lstStyle/>
                    <a:p>
                      <a:pPr marL="0" algn="l" defTabSz="1097280" rtl="0" eaLnBrk="1" fontAlgn="ctr" latinLnBrk="0" hangingPunct="1">
                        <a:spcAft>
                          <a:spcPts val="0"/>
                        </a:spcAft>
                      </a:pP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董事</a:t>
                      </a:r>
                      <a:r>
                        <a:rPr lang="en-US" altLang="zh-TW"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人</a:t>
                      </a:r>
                    </a:p>
                  </a:txBody>
                  <a:tcPr marL="0" marR="0" marT="0" marB="0" anchor="ctr"/>
                </a:tc>
                <a:tc>
                  <a:txBody>
                    <a:bodyPr/>
                    <a:lstStyle/>
                    <a:p>
                      <a:pPr algn="l" fontAlgn="ct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董事</a:t>
                      </a: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4</a:t>
                      </a: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人</a:t>
                      </a:r>
                    </a:p>
                  </a:txBody>
                  <a:tcPr marL="0" marR="0" marT="0" marB="0" anchor="ctr"/>
                </a:tc>
                <a:extLst>
                  <a:ext uri="{0D108BD9-81ED-4DB2-BD59-A6C34878D82A}">
                    <a16:rowId xmlns:a16="http://schemas.microsoft.com/office/drawing/2014/main" val="3227974540"/>
                  </a:ext>
                </a:extLst>
              </a:tr>
              <a:tr h="274805">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員工訓練時數</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 </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人次</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時數</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1178</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人次</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/529</a:t>
                      </a:r>
                      <a:r>
                        <a:rPr lang="en-US"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H</a:t>
                      </a:r>
                    </a:p>
                  </a:txBody>
                  <a:tcPr marL="0" marR="0" marT="0" marB="0" anchor="ctr"/>
                </a:tc>
                <a:tc>
                  <a:txBody>
                    <a:bodyPr/>
                    <a:lstStyle/>
                    <a:p>
                      <a:pPr marL="0" algn="l" defTabSz="1097280" rtl="0" eaLnBrk="1" fontAlgn="ctr" latinLnBrk="0" hangingPunct="1">
                        <a:spcAft>
                          <a:spcPts val="0"/>
                        </a:spcAft>
                      </a:pPr>
                      <a:r>
                        <a:rPr lang="en-US" altLang="zh-TW"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1168</a:t>
                      </a: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人次</a:t>
                      </a:r>
                      <a:r>
                        <a:rPr lang="en-US" altLang="zh-TW"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/578</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H</a:t>
                      </a:r>
                    </a:p>
                  </a:txBody>
                  <a:tcPr marL="0" marR="0" marT="0" marB="0" anchor="ctr"/>
                </a:tc>
                <a:tc>
                  <a:txBody>
                    <a:bodyPr/>
                    <a:lstStyle/>
                    <a:p>
                      <a:pPr algn="l"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1112</a:t>
                      </a: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人次</a:t>
                      </a: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/604</a:t>
                      </a:r>
                      <a:r>
                        <a:rPr lang="en-US" sz="1800" b="0" i="0" u="none" strike="noStrike" dirty="0">
                          <a:solidFill>
                            <a:srgbClr val="000000"/>
                          </a:solidFill>
                          <a:effectLst/>
                          <a:latin typeface="微軟正黑體" panose="020B0604030504040204" pitchFamily="34" charset="-120"/>
                          <a:ea typeface="微軟正黑體" panose="020B0604030504040204" pitchFamily="34" charset="-120"/>
                        </a:rPr>
                        <a:t>H</a:t>
                      </a:r>
                    </a:p>
                  </a:txBody>
                  <a:tcPr marL="0" marR="0" marT="0" marB="0" anchor="ctr"/>
                </a:tc>
                <a:extLst>
                  <a:ext uri="{0D108BD9-81ED-4DB2-BD59-A6C34878D82A}">
                    <a16:rowId xmlns:a16="http://schemas.microsoft.com/office/drawing/2014/main" val="1420560089"/>
                  </a:ext>
                </a:extLst>
              </a:tr>
              <a:tr h="274805">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全體員工女性比例</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27.48%</a:t>
                      </a:r>
                    </a:p>
                  </a:txBody>
                  <a:tcPr marL="0" marR="0" marT="0" marB="0" anchor="ctr"/>
                </a:tc>
                <a:tc>
                  <a:txBody>
                    <a:bodyPr/>
                    <a:lstStyle/>
                    <a:p>
                      <a:pPr marL="0" algn="l" defTabSz="1097280" rtl="0" eaLnBrk="1" fontAlgn="ctr" latinLnBrk="0" hangingPunct="1">
                        <a:spcAft>
                          <a:spcPts val="0"/>
                        </a:spcAft>
                      </a:pPr>
                      <a:r>
                        <a:rPr lang="en-US" altLang="zh-TW"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27.64%</a:t>
                      </a:r>
                    </a:p>
                  </a:txBody>
                  <a:tcPr marL="0" marR="0" marT="0" marB="0" anchor="ctr"/>
                </a:tc>
                <a:tc>
                  <a:txBody>
                    <a:bodyPr/>
                    <a:lstStyle/>
                    <a:p>
                      <a:pPr algn="l"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29.59%</a:t>
                      </a:r>
                    </a:p>
                  </a:txBody>
                  <a:tcPr marL="0" marR="0" marT="0" marB="0" anchor="ctr"/>
                </a:tc>
                <a:extLst>
                  <a:ext uri="{0D108BD9-81ED-4DB2-BD59-A6C34878D82A}">
                    <a16:rowId xmlns:a16="http://schemas.microsoft.com/office/drawing/2014/main" val="1080306333"/>
                  </a:ext>
                </a:extLst>
              </a:tr>
              <a:tr h="274805">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管理階層女性比例</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50.00%</a:t>
                      </a:r>
                    </a:p>
                  </a:txBody>
                  <a:tcPr marL="0" marR="0" marT="0" marB="0" anchor="ctr"/>
                </a:tc>
                <a:tc>
                  <a:txBody>
                    <a:bodyPr/>
                    <a:lstStyle/>
                    <a:p>
                      <a:pPr marL="0" algn="l" defTabSz="1097280" rtl="0" eaLnBrk="1" fontAlgn="ctr" latinLnBrk="0" hangingPunct="1">
                        <a:spcAft>
                          <a:spcPts val="0"/>
                        </a:spcAft>
                      </a:pPr>
                      <a:r>
                        <a:rPr lang="en-US" altLang="zh-TW"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66.67%</a:t>
                      </a:r>
                    </a:p>
                  </a:txBody>
                  <a:tcPr marL="0" marR="0" marT="0" marB="0" anchor="ctr"/>
                </a:tc>
                <a:tc>
                  <a:txBody>
                    <a:bodyPr/>
                    <a:lstStyle/>
                    <a:p>
                      <a:pPr algn="l"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66.67%</a:t>
                      </a:r>
                    </a:p>
                  </a:txBody>
                  <a:tcPr marL="0" marR="0" marT="0" marB="0" anchor="ctr"/>
                </a:tc>
                <a:extLst>
                  <a:ext uri="{0D108BD9-81ED-4DB2-BD59-A6C34878D82A}">
                    <a16:rowId xmlns:a16="http://schemas.microsoft.com/office/drawing/2014/main" val="562463908"/>
                  </a:ext>
                </a:extLst>
              </a:tr>
              <a:tr h="274805">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中階管理階層女性比例</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28.57%</a:t>
                      </a:r>
                    </a:p>
                  </a:txBody>
                  <a:tcPr marL="0" marR="0" marT="0" marB="0" anchor="ctr"/>
                </a:tc>
                <a:tc>
                  <a:txBody>
                    <a:bodyPr/>
                    <a:lstStyle/>
                    <a:p>
                      <a:pPr marL="0" algn="l" defTabSz="1097280" rtl="0" eaLnBrk="1" fontAlgn="ctr" latinLnBrk="0" hangingPunct="1">
                        <a:spcAft>
                          <a:spcPts val="0"/>
                        </a:spcAft>
                      </a:pPr>
                      <a:r>
                        <a:rPr lang="en-US" altLang="zh-TW"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28.57%</a:t>
                      </a:r>
                    </a:p>
                  </a:txBody>
                  <a:tcPr marL="0" marR="0" marT="0" marB="0" anchor="ctr"/>
                </a:tc>
                <a:tc>
                  <a:txBody>
                    <a:bodyPr/>
                    <a:lstStyle/>
                    <a:p>
                      <a:pPr algn="l"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28.57%</a:t>
                      </a:r>
                    </a:p>
                  </a:txBody>
                  <a:tcPr marL="0" marR="0" marT="0" marB="0" anchor="ctr"/>
                </a:tc>
                <a:extLst>
                  <a:ext uri="{0D108BD9-81ED-4DB2-BD59-A6C34878D82A}">
                    <a16:rowId xmlns:a16="http://schemas.microsoft.com/office/drawing/2014/main" val="2966878669"/>
                  </a:ext>
                </a:extLst>
              </a:tr>
              <a:tr h="274805">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高階管理階層女性比例</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en-US" altLang="zh-TW"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0%</a:t>
                      </a:r>
                    </a:p>
                  </a:txBody>
                  <a:tcPr marL="0" marR="0" marT="0" marB="0" anchor="ctr"/>
                </a:tc>
                <a:tc>
                  <a:txBody>
                    <a:bodyPr/>
                    <a:lstStyle/>
                    <a:p>
                      <a:pPr marL="0" algn="l" defTabSz="1097280" rtl="0" eaLnBrk="1" fontAlgn="ctr" latinLnBrk="0" hangingPunct="1">
                        <a:spcAft>
                          <a:spcPts val="0"/>
                        </a:spcAft>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0%</a:t>
                      </a:r>
                    </a:p>
                  </a:txBody>
                  <a:tcPr marL="0" marR="0" marT="0" marB="0" anchor="ctr"/>
                </a:tc>
                <a:tc>
                  <a:txBody>
                    <a:bodyPr/>
                    <a:lstStyle/>
                    <a:p>
                      <a:pPr algn="l"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tc>
                <a:extLst>
                  <a:ext uri="{0D108BD9-81ED-4DB2-BD59-A6C34878D82A}">
                    <a16:rowId xmlns:a16="http://schemas.microsoft.com/office/drawing/2014/main" val="3954112028"/>
                  </a:ext>
                </a:extLst>
              </a:tr>
              <a:tr h="137402">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離職率</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en-US" altLang="zh-TW"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26.44%</a:t>
                      </a:r>
                    </a:p>
                  </a:txBody>
                  <a:tcPr marL="0" marR="0" marT="0" marB="0" anchor="ctr"/>
                </a:tc>
                <a:tc>
                  <a:txBody>
                    <a:bodyPr/>
                    <a:lstStyle/>
                    <a:p>
                      <a:pPr marL="0" algn="l" defTabSz="1097280" rtl="0" eaLnBrk="1" fontAlgn="ctr" latinLnBrk="0" hangingPunct="1">
                        <a:spcAft>
                          <a:spcPts val="0"/>
                        </a:spcAft>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26.79%</a:t>
                      </a:r>
                    </a:p>
                  </a:txBody>
                  <a:tcPr marL="0" marR="0" marT="0" marB="0" anchor="ctr"/>
                </a:tc>
                <a:tc>
                  <a:txBody>
                    <a:bodyPr/>
                    <a:lstStyle/>
                    <a:p>
                      <a:pPr algn="l"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30.43%</a:t>
                      </a:r>
                    </a:p>
                  </a:txBody>
                  <a:tcPr marL="0" marR="0" marT="0" marB="0" anchor="ctr"/>
                </a:tc>
                <a:extLst>
                  <a:ext uri="{0D108BD9-81ED-4DB2-BD59-A6C34878D82A}">
                    <a16:rowId xmlns:a16="http://schemas.microsoft.com/office/drawing/2014/main" val="2935888042"/>
                  </a:ext>
                </a:extLst>
              </a:tr>
              <a:tr h="274805">
                <a:tc>
                  <a:txBody>
                    <a:bodyPr/>
                    <a:lstStyle/>
                    <a:p>
                      <a:pPr algn="l">
                        <a:spcAft>
                          <a:spcPts val="0"/>
                        </a:spcAft>
                      </a:pPr>
                      <a:r>
                        <a:rPr lang="en-US" sz="1800" kern="100">
                          <a:effectLst/>
                          <a:latin typeface="+mn-ea"/>
                          <a:ea typeface="+mn-ea"/>
                        </a:rPr>
                        <a:t> </a:t>
                      </a:r>
                      <a:endParaRPr lang="zh-TW" sz="1800" kern="100">
                        <a:effectLst/>
                        <a:latin typeface="+mn-ea"/>
                        <a:ea typeface="+mn-ea"/>
                        <a:cs typeface="Times New Roman" panose="02020603050405020304" pitchFamily="18" charset="0"/>
                      </a:endParaRPr>
                    </a:p>
                  </a:txBody>
                  <a:tcPr marL="13359" marR="13359" marT="0" marB="0" anchor="ctr"/>
                </a:tc>
                <a:tc>
                  <a:txBody>
                    <a:bodyPr/>
                    <a:lstStyle/>
                    <a:p>
                      <a:pPr marL="0" algn="l" defTabSz="1097280" rtl="0" eaLnBrk="1" latinLnBrk="0" hangingPunct="1">
                        <a:spcAft>
                          <a:spcPts val="0"/>
                        </a:spcAft>
                      </a:pP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育嬰留停復職率</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359" marR="13359" marT="0" marB="0" anchor="ctr"/>
                </a:tc>
                <a:tc>
                  <a:txBody>
                    <a:bodyPr/>
                    <a:lstStyle/>
                    <a:p>
                      <a:pPr marL="0" algn="l" defTabSz="1097280" rtl="0" eaLnBrk="1" fontAlgn="ctr" latinLnBrk="0" hangingPunct="1">
                        <a:spcAft>
                          <a:spcPts val="0"/>
                        </a:spcAft>
                      </a:pPr>
                      <a:r>
                        <a:rPr lang="en-US" altLang="zh-TW" sz="1800" b="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50%</a:t>
                      </a:r>
                    </a:p>
                  </a:txBody>
                  <a:tcPr marL="0" marR="0" marT="0" marB="0" anchor="ctr"/>
                </a:tc>
                <a:tc>
                  <a:txBody>
                    <a:bodyPr/>
                    <a:lstStyle/>
                    <a:p>
                      <a:pPr marL="0" algn="l" defTabSz="1097280" rtl="0" eaLnBrk="1" fontAlgn="ctr" latinLnBrk="0" hangingPunct="1">
                        <a:spcAft>
                          <a:spcPts val="0"/>
                        </a:spcAft>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100%</a:t>
                      </a:r>
                    </a:p>
                  </a:txBody>
                  <a:tcPr marL="0" marR="0" marT="0" marB="0" anchor="ctr"/>
                </a:tc>
                <a:tc>
                  <a:txBody>
                    <a:bodyPr/>
                    <a:lstStyle/>
                    <a:p>
                      <a:pPr algn="l"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0" marR="0" marT="0" marB="0" anchor="ctr"/>
                </a:tc>
                <a:extLst>
                  <a:ext uri="{0D108BD9-81ED-4DB2-BD59-A6C34878D82A}">
                    <a16:rowId xmlns:a16="http://schemas.microsoft.com/office/drawing/2014/main" val="1746941337"/>
                  </a:ext>
                </a:extLst>
              </a:tr>
            </a:tbl>
          </a:graphicData>
        </a:graphic>
      </p:graphicFrame>
    </p:spTree>
    <p:extLst>
      <p:ext uri="{BB962C8B-B14F-4D97-AF65-F5344CB8AC3E}">
        <p14:creationId xmlns:p14="http://schemas.microsoft.com/office/powerpoint/2010/main" val="1007555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7894F-87C5-8C97-B6A9-C3E62F5C69AC}"/>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9B75A737-3DC9-7D3E-AD2A-A10A9FE03FED}"/>
              </a:ext>
            </a:extLst>
          </p:cNvPr>
          <p:cNvSpPr/>
          <p:nvPr/>
        </p:nvSpPr>
        <p:spPr>
          <a:xfrm>
            <a:off x="396447" y="202196"/>
            <a:ext cx="3589444" cy="369332"/>
          </a:xfrm>
          <a:prstGeom prst="rect">
            <a:avLst/>
          </a:prstGeom>
        </p:spPr>
        <p:txBody>
          <a:bodyPr wrap="none">
            <a:spAutoFit/>
          </a:bodyPr>
          <a:lstStyle/>
          <a:p>
            <a:r>
              <a:rPr lang="en-US" altLang="zh-TW" kern="100" dirty="0">
                <a:latin typeface="Times New Roman" panose="02020603050405020304" pitchFamily="18" charset="0"/>
              </a:rPr>
              <a:t>SASB </a:t>
            </a:r>
            <a:r>
              <a:rPr lang="zh-TW" altLang="zh-TW" kern="100" dirty="0">
                <a:latin typeface="Times New Roman" panose="02020603050405020304" pitchFamily="18" charset="0"/>
                <a:cs typeface="Times New Roman" panose="02020603050405020304" pitchFamily="18" charset="0"/>
              </a:rPr>
              <a:t>永續會計準則委員會對照表</a:t>
            </a:r>
            <a:endParaRPr lang="zh-TW" altLang="en-US" dirty="0"/>
          </a:p>
        </p:txBody>
      </p:sp>
      <p:graphicFrame>
        <p:nvGraphicFramePr>
          <p:cNvPr id="6" name="表格 5">
            <a:extLst>
              <a:ext uri="{FF2B5EF4-FFF2-40B4-BE49-F238E27FC236}">
                <a16:creationId xmlns:a16="http://schemas.microsoft.com/office/drawing/2014/main" id="{88247581-598B-7756-9300-60FC04C1AA0E}"/>
              </a:ext>
            </a:extLst>
          </p:cNvPr>
          <p:cNvGraphicFramePr>
            <a:graphicFrameLocks noGrp="1"/>
          </p:cNvGraphicFramePr>
          <p:nvPr>
            <p:extLst>
              <p:ext uri="{D42A27DB-BD31-4B8C-83A1-F6EECF244321}">
                <p14:modId xmlns:p14="http://schemas.microsoft.com/office/powerpoint/2010/main" val="1103032188"/>
              </p:ext>
            </p:extLst>
          </p:nvPr>
        </p:nvGraphicFramePr>
        <p:xfrm>
          <a:off x="949214" y="955667"/>
          <a:ext cx="6365986" cy="6827520"/>
        </p:xfrm>
        <a:graphic>
          <a:graphicData uri="http://schemas.openxmlformats.org/drawingml/2006/table">
            <a:tbl>
              <a:tblPr>
                <a:tableStyleId>{5C22544A-7EE6-4342-B048-85BDC9FD1C3A}</a:tableStyleId>
              </a:tblPr>
              <a:tblGrid>
                <a:gridCol w="1258174">
                  <a:extLst>
                    <a:ext uri="{9D8B030D-6E8A-4147-A177-3AD203B41FA5}">
                      <a16:colId xmlns:a16="http://schemas.microsoft.com/office/drawing/2014/main" val="1798916934"/>
                    </a:ext>
                  </a:extLst>
                </a:gridCol>
                <a:gridCol w="2985817">
                  <a:extLst>
                    <a:ext uri="{9D8B030D-6E8A-4147-A177-3AD203B41FA5}">
                      <a16:colId xmlns:a16="http://schemas.microsoft.com/office/drawing/2014/main" val="562479475"/>
                    </a:ext>
                  </a:extLst>
                </a:gridCol>
                <a:gridCol w="2121995">
                  <a:extLst>
                    <a:ext uri="{9D8B030D-6E8A-4147-A177-3AD203B41FA5}">
                      <a16:colId xmlns:a16="http://schemas.microsoft.com/office/drawing/2014/main" val="736350654"/>
                    </a:ext>
                  </a:extLst>
                </a:gridCol>
              </a:tblGrid>
              <a:tr h="88496">
                <a:tc>
                  <a:txBody>
                    <a:bodyPr/>
                    <a:lstStyle/>
                    <a:p>
                      <a:pPr>
                        <a:spcAft>
                          <a:spcPts val="0"/>
                        </a:spcAft>
                      </a:pPr>
                      <a:r>
                        <a:rPr lang="zh-TW" sz="1600" kern="100" dirty="0">
                          <a:effectLst/>
                        </a:rPr>
                        <a:t>指標代號</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指標名稱</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對應章節</a:t>
                      </a:r>
                      <a:endParaRPr lang="zh-TW" sz="16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2266447780"/>
                  </a:ext>
                </a:extLst>
              </a:tr>
              <a:tr h="353986">
                <a:tc>
                  <a:txBody>
                    <a:bodyPr/>
                    <a:lstStyle/>
                    <a:p>
                      <a:pPr>
                        <a:spcAft>
                          <a:spcPts val="0"/>
                        </a:spcAft>
                      </a:pPr>
                      <a:r>
                        <a:rPr lang="en-US" sz="1600" kern="100">
                          <a:effectLst/>
                        </a:rPr>
                        <a:t>TC-SI-130a.1</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en-US" sz="1600" kern="100">
                          <a:effectLst/>
                        </a:rPr>
                        <a:t>(1) </a:t>
                      </a:r>
                      <a:r>
                        <a:rPr lang="zh-TW" sz="1600" kern="100">
                          <a:effectLst/>
                        </a:rPr>
                        <a:t>總能源消耗量</a:t>
                      </a:r>
                      <a:r>
                        <a:rPr lang="en-US" sz="1600" kern="100">
                          <a:effectLst/>
                        </a:rPr>
                        <a:t> (2) </a:t>
                      </a:r>
                      <a:r>
                        <a:rPr lang="zh-TW" sz="1600" kern="100">
                          <a:effectLst/>
                        </a:rPr>
                        <a:t>來自電網的比例</a:t>
                      </a:r>
                      <a:r>
                        <a:rPr lang="en-US" sz="1600" kern="100">
                          <a:effectLst/>
                        </a:rPr>
                        <a:t> (3) </a:t>
                      </a:r>
                      <a:r>
                        <a:rPr lang="zh-TW" sz="1600" kern="100">
                          <a:effectLst/>
                        </a:rPr>
                        <a:t>來自再生能源的比例</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無此資料年度耗電量</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2485858876"/>
                  </a:ext>
                </a:extLst>
              </a:tr>
              <a:tr h="442482">
                <a:tc>
                  <a:txBody>
                    <a:bodyPr/>
                    <a:lstStyle/>
                    <a:p>
                      <a:pPr>
                        <a:spcAft>
                          <a:spcPts val="0"/>
                        </a:spcAft>
                      </a:pPr>
                      <a:r>
                        <a:rPr lang="en-US" sz="1600" kern="100">
                          <a:effectLst/>
                        </a:rPr>
                        <a:t>TC-SI-130a.2</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en-US" sz="1600" kern="100" dirty="0">
                          <a:effectLst/>
                        </a:rPr>
                        <a:t>(1) </a:t>
                      </a:r>
                      <a:r>
                        <a:rPr lang="zh-TW" sz="1600" kern="100" dirty="0">
                          <a:effectLst/>
                        </a:rPr>
                        <a:t>總取水量</a:t>
                      </a:r>
                      <a:r>
                        <a:rPr lang="en-US" sz="1600" kern="100" dirty="0">
                          <a:effectLst/>
                        </a:rPr>
                        <a:t> (2) </a:t>
                      </a:r>
                      <a:r>
                        <a:rPr lang="zh-TW" sz="1600" kern="100" dirty="0">
                          <a:effectLst/>
                        </a:rPr>
                        <a:t>總耗水量及在高度或極高度水資源壓力地區之百分比</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由於本辦公室為租賃，與其他公司共同使用辦公大樓，因此無法取得相關資料</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4055511553"/>
                  </a:ext>
                </a:extLst>
              </a:tr>
              <a:tr h="265489">
                <a:tc>
                  <a:txBody>
                    <a:bodyPr/>
                    <a:lstStyle/>
                    <a:p>
                      <a:pPr>
                        <a:spcAft>
                          <a:spcPts val="0"/>
                        </a:spcAft>
                      </a:pPr>
                      <a:r>
                        <a:rPr lang="en-US" sz="1600" kern="100">
                          <a:effectLst/>
                        </a:rPr>
                        <a:t>TC-SI-130a.3</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說明如何將環境考量整合在數據中心的策略規劃之中</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en-US" sz="1600" kern="100">
                          <a:effectLst/>
                        </a:rPr>
                        <a:t>QQ</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424988144"/>
                  </a:ext>
                </a:extLst>
              </a:tr>
              <a:tr h="265489">
                <a:tc>
                  <a:txBody>
                    <a:bodyPr/>
                    <a:lstStyle/>
                    <a:p>
                      <a:pPr>
                        <a:spcAft>
                          <a:spcPts val="0"/>
                        </a:spcAft>
                      </a:pPr>
                      <a:r>
                        <a:rPr lang="en-US" sz="1600" kern="100">
                          <a:effectLst/>
                        </a:rPr>
                        <a:t>TC-SI-220a.1</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描述與行為廣告和用戶隱私有關的政策與做法</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資訊安全隱私保護管理</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4220290682"/>
                  </a:ext>
                </a:extLst>
              </a:tr>
              <a:tr h="176993">
                <a:tc>
                  <a:txBody>
                    <a:bodyPr/>
                    <a:lstStyle/>
                    <a:p>
                      <a:pPr>
                        <a:spcAft>
                          <a:spcPts val="0"/>
                        </a:spcAft>
                      </a:pPr>
                      <a:r>
                        <a:rPr lang="en-US" sz="1600" kern="100">
                          <a:effectLst/>
                        </a:rPr>
                        <a:t>TC-SI-220a.2</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dirty="0">
                          <a:effectLst/>
                        </a:rPr>
                        <a:t>資訊被使用於次要目的之使用者數量</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本年度無此情事</a:t>
                      </a:r>
                    </a:p>
                    <a:p>
                      <a:pPr>
                        <a:spcAft>
                          <a:spcPts val="0"/>
                        </a:spcAft>
                      </a:pPr>
                      <a:r>
                        <a:rPr lang="en-US" sz="1600" kern="100">
                          <a:effectLst/>
                        </a:rPr>
                        <a:t> </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548023129"/>
                  </a:ext>
                </a:extLst>
              </a:tr>
              <a:tr h="265489">
                <a:tc>
                  <a:txBody>
                    <a:bodyPr/>
                    <a:lstStyle/>
                    <a:p>
                      <a:pPr>
                        <a:spcAft>
                          <a:spcPts val="0"/>
                        </a:spcAft>
                      </a:pPr>
                      <a:r>
                        <a:rPr lang="en-US" sz="1600" kern="100" dirty="0">
                          <a:effectLst/>
                        </a:rPr>
                        <a:t>TC-SI-220a.3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dirty="0">
                          <a:effectLst/>
                        </a:rPr>
                        <a:t>與用戶隱私有關之法律程序處理所導致的財務損失</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本年度無此情事</a:t>
                      </a:r>
                    </a:p>
                    <a:p>
                      <a:pPr>
                        <a:spcAft>
                          <a:spcPts val="0"/>
                        </a:spcAft>
                      </a:pPr>
                      <a:r>
                        <a:rPr lang="en-US" sz="1600" kern="100">
                          <a:effectLst/>
                        </a:rPr>
                        <a:t> </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2966018382"/>
                  </a:ext>
                </a:extLst>
              </a:tr>
              <a:tr h="530978">
                <a:tc>
                  <a:txBody>
                    <a:bodyPr/>
                    <a:lstStyle/>
                    <a:p>
                      <a:pPr>
                        <a:spcAft>
                          <a:spcPts val="0"/>
                        </a:spcAft>
                      </a:pPr>
                      <a:r>
                        <a:rPr lang="en-US" sz="1600" kern="100">
                          <a:effectLst/>
                        </a:rPr>
                        <a:t>TC-SI-220a.4</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en-US" sz="1600" kern="100">
                          <a:effectLst/>
                        </a:rPr>
                        <a:t>(1)</a:t>
                      </a:r>
                      <a:r>
                        <a:rPr lang="zh-TW" sz="1600" kern="100">
                          <a:effectLst/>
                        </a:rPr>
                        <a:t>執法單位索取用戶資訊的次數</a:t>
                      </a:r>
                    </a:p>
                    <a:p>
                      <a:pPr>
                        <a:spcAft>
                          <a:spcPts val="0"/>
                        </a:spcAft>
                      </a:pPr>
                      <a:r>
                        <a:rPr lang="en-US" sz="1600" kern="100">
                          <a:effectLst/>
                        </a:rPr>
                        <a:t>(2)</a:t>
                      </a:r>
                      <a:r>
                        <a:rPr lang="zh-TW" sz="1600" kern="100">
                          <a:effectLst/>
                        </a:rPr>
                        <a:t>被索取用戶資訊的用戶數量</a:t>
                      </a:r>
                    </a:p>
                    <a:p>
                      <a:pPr>
                        <a:spcAft>
                          <a:spcPts val="0"/>
                        </a:spcAft>
                      </a:pPr>
                      <a:r>
                        <a:rPr lang="en-US" sz="1600" kern="100">
                          <a:effectLst/>
                        </a:rPr>
                        <a:t>(3)</a:t>
                      </a:r>
                      <a:r>
                        <a:rPr lang="zh-TW" sz="1600" kern="100">
                          <a:effectLst/>
                        </a:rPr>
                        <a:t>用戶資訊被揭露事件</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dirty="0">
                          <a:effectLst/>
                        </a:rPr>
                        <a:t>本年度無此情事</a:t>
                      </a:r>
                    </a:p>
                    <a:p>
                      <a:pPr>
                        <a:spcAft>
                          <a:spcPts val="0"/>
                        </a:spcAft>
                      </a:pPr>
                      <a:r>
                        <a:rPr lang="en-US" sz="1600" kern="100" dirty="0">
                          <a:effectLst/>
                        </a:rPr>
                        <a:t> </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3162814897"/>
                  </a:ext>
                </a:extLst>
              </a:tr>
              <a:tr h="442482">
                <a:tc>
                  <a:txBody>
                    <a:bodyPr/>
                    <a:lstStyle/>
                    <a:p>
                      <a:pPr>
                        <a:spcAft>
                          <a:spcPts val="0"/>
                        </a:spcAft>
                      </a:pPr>
                      <a:r>
                        <a:rPr lang="en-US" sz="1600" kern="100" dirty="0">
                          <a:effectLst/>
                        </a:rPr>
                        <a:t>TC-SI-220a.5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核心產品或服務受到政府要求而被監控、阻擋、內容過濾或審查之國家列表</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本年度無此情事</a:t>
                      </a:r>
                    </a:p>
                    <a:p>
                      <a:pPr>
                        <a:spcAft>
                          <a:spcPts val="0"/>
                        </a:spcAft>
                      </a:pPr>
                      <a:r>
                        <a:rPr lang="en-US" sz="1600" kern="100">
                          <a:effectLst/>
                        </a:rPr>
                        <a:t> </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1284141774"/>
                  </a:ext>
                </a:extLst>
              </a:tr>
              <a:tr h="442482">
                <a:tc>
                  <a:txBody>
                    <a:bodyPr/>
                    <a:lstStyle/>
                    <a:p>
                      <a:pPr>
                        <a:spcAft>
                          <a:spcPts val="0"/>
                        </a:spcAft>
                      </a:pPr>
                      <a:r>
                        <a:rPr lang="en-US" sz="1600" kern="100" dirty="0">
                          <a:effectLst/>
                        </a:rPr>
                        <a:t>TC-SI-230a.1</a:t>
                      </a:r>
                      <a:endParaRPr lang="zh-TW" sz="1600" kern="100" dirty="0">
                        <a:effectLst/>
                      </a:endParaRPr>
                    </a:p>
                    <a:p>
                      <a:pPr>
                        <a:spcAft>
                          <a:spcPts val="0"/>
                        </a:spcAft>
                      </a:pPr>
                      <a:r>
                        <a:rPr lang="en-US" sz="1600" kern="100" dirty="0">
                          <a:effectLst/>
                        </a:rPr>
                        <a:t> </a:t>
                      </a:r>
                      <a:endParaRPr lang="zh-TW" sz="1600" kern="100" dirty="0">
                        <a:effectLst/>
                      </a:endParaRPr>
                    </a:p>
                    <a:p>
                      <a:pPr>
                        <a:spcAft>
                          <a:spcPts val="0"/>
                        </a:spcAft>
                      </a:pPr>
                      <a:r>
                        <a:rPr lang="en-US" sz="1600" kern="100" dirty="0">
                          <a:effectLst/>
                        </a:rPr>
                        <a:t> </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en-US" sz="1600" kern="100">
                          <a:effectLst/>
                        </a:rPr>
                        <a:t>(1)</a:t>
                      </a:r>
                      <a:r>
                        <a:rPr lang="zh-TW" sz="1600" kern="100">
                          <a:effectLst/>
                        </a:rPr>
                        <a:t>數據外洩次數</a:t>
                      </a:r>
                    </a:p>
                    <a:p>
                      <a:pPr>
                        <a:spcAft>
                          <a:spcPts val="0"/>
                        </a:spcAft>
                      </a:pPr>
                      <a:r>
                        <a:rPr lang="en-US" sz="1600" kern="100">
                          <a:effectLst/>
                        </a:rPr>
                        <a:t>(2)</a:t>
                      </a:r>
                      <a:r>
                        <a:rPr lang="zh-TW" sz="1600" kern="100">
                          <a:effectLst/>
                        </a:rPr>
                        <a:t>涉及個人身份資訊</a:t>
                      </a:r>
                      <a:r>
                        <a:rPr lang="en-US" sz="1600" kern="100">
                          <a:effectLst/>
                        </a:rPr>
                        <a:t>(PII)</a:t>
                      </a:r>
                      <a:r>
                        <a:rPr lang="zh-TW" sz="1600" kern="100">
                          <a:effectLst/>
                        </a:rPr>
                        <a:t>的百分比</a:t>
                      </a:r>
                    </a:p>
                    <a:p>
                      <a:pPr>
                        <a:spcAft>
                          <a:spcPts val="0"/>
                        </a:spcAft>
                      </a:pPr>
                      <a:r>
                        <a:rPr lang="en-US" sz="1600" kern="100">
                          <a:effectLst/>
                        </a:rPr>
                        <a:t>(3)</a:t>
                      </a:r>
                      <a:r>
                        <a:rPr lang="zh-TW" sz="1600" kern="100">
                          <a:effectLst/>
                        </a:rPr>
                        <a:t>受影響的用戶數量</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本年度無此情事 </a:t>
                      </a:r>
                    </a:p>
                    <a:p>
                      <a:pPr>
                        <a:spcAft>
                          <a:spcPts val="0"/>
                        </a:spcAft>
                      </a:pPr>
                      <a:r>
                        <a:rPr lang="en-US" sz="1600" kern="100">
                          <a:effectLst/>
                        </a:rPr>
                        <a:t> </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475445762"/>
                  </a:ext>
                </a:extLst>
              </a:tr>
              <a:tr h="353986">
                <a:tc>
                  <a:txBody>
                    <a:bodyPr/>
                    <a:lstStyle/>
                    <a:p>
                      <a:pPr>
                        <a:spcAft>
                          <a:spcPts val="0"/>
                        </a:spcAft>
                      </a:pPr>
                      <a:r>
                        <a:rPr lang="en-US" sz="1600" kern="100">
                          <a:effectLst/>
                        </a:rPr>
                        <a:t>TC-SI-230a.2</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dirty="0">
                          <a:effectLst/>
                        </a:rPr>
                        <a:t>說明識別和解決數據安全風險的方法</a:t>
                      </a:r>
                      <a:r>
                        <a:rPr lang="en-US" sz="1600" kern="100" dirty="0">
                          <a:effectLst/>
                        </a:rPr>
                        <a:t>·</a:t>
                      </a:r>
                      <a:r>
                        <a:rPr lang="zh-TW" sz="1600" kern="100" dirty="0">
                          <a:effectLst/>
                        </a:rPr>
                        <a:t>包括使用第三方網絡安全標準</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dirty="0">
                          <a:effectLst/>
                        </a:rPr>
                        <a:t>資訊安全與隱私保護管理</a:t>
                      </a:r>
                    </a:p>
                    <a:p>
                      <a:pPr>
                        <a:spcAft>
                          <a:spcPts val="0"/>
                        </a:spcAft>
                      </a:pPr>
                      <a:r>
                        <a:rPr lang="en-US" sz="1600" kern="100" dirty="0">
                          <a:effectLst/>
                        </a:rPr>
                        <a:t> </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1166320308"/>
                  </a:ext>
                </a:extLst>
              </a:tr>
            </a:tbl>
          </a:graphicData>
        </a:graphic>
      </p:graphicFrame>
      <p:graphicFrame>
        <p:nvGraphicFramePr>
          <p:cNvPr id="7" name="表格 6">
            <a:extLst>
              <a:ext uri="{FF2B5EF4-FFF2-40B4-BE49-F238E27FC236}">
                <a16:creationId xmlns:a16="http://schemas.microsoft.com/office/drawing/2014/main" id="{4B292A2A-8D66-455B-906C-844B98AD827B}"/>
              </a:ext>
            </a:extLst>
          </p:cNvPr>
          <p:cNvGraphicFramePr>
            <a:graphicFrameLocks noGrp="1"/>
          </p:cNvGraphicFramePr>
          <p:nvPr>
            <p:extLst>
              <p:ext uri="{D42A27DB-BD31-4B8C-83A1-F6EECF244321}">
                <p14:modId xmlns:p14="http://schemas.microsoft.com/office/powerpoint/2010/main" val="1986936089"/>
              </p:ext>
            </p:extLst>
          </p:nvPr>
        </p:nvGraphicFramePr>
        <p:xfrm>
          <a:off x="7703582" y="955667"/>
          <a:ext cx="6365986" cy="3169920"/>
        </p:xfrm>
        <a:graphic>
          <a:graphicData uri="http://schemas.openxmlformats.org/drawingml/2006/table">
            <a:tbl>
              <a:tblPr>
                <a:tableStyleId>{5C22544A-7EE6-4342-B048-85BDC9FD1C3A}</a:tableStyleId>
              </a:tblPr>
              <a:tblGrid>
                <a:gridCol w="1258174">
                  <a:extLst>
                    <a:ext uri="{9D8B030D-6E8A-4147-A177-3AD203B41FA5}">
                      <a16:colId xmlns:a16="http://schemas.microsoft.com/office/drawing/2014/main" val="1798916934"/>
                    </a:ext>
                  </a:extLst>
                </a:gridCol>
                <a:gridCol w="2985817">
                  <a:extLst>
                    <a:ext uri="{9D8B030D-6E8A-4147-A177-3AD203B41FA5}">
                      <a16:colId xmlns:a16="http://schemas.microsoft.com/office/drawing/2014/main" val="562479475"/>
                    </a:ext>
                  </a:extLst>
                </a:gridCol>
                <a:gridCol w="2121995">
                  <a:extLst>
                    <a:ext uri="{9D8B030D-6E8A-4147-A177-3AD203B41FA5}">
                      <a16:colId xmlns:a16="http://schemas.microsoft.com/office/drawing/2014/main" val="736350654"/>
                    </a:ext>
                  </a:extLst>
                </a:gridCol>
              </a:tblGrid>
              <a:tr h="88496">
                <a:tc>
                  <a:txBody>
                    <a:bodyPr/>
                    <a:lstStyle/>
                    <a:p>
                      <a:pPr>
                        <a:spcAft>
                          <a:spcPts val="0"/>
                        </a:spcAft>
                      </a:pPr>
                      <a:r>
                        <a:rPr lang="zh-TW" sz="1600" kern="100" dirty="0">
                          <a:effectLst/>
                        </a:rPr>
                        <a:t>指標代號</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指標名稱</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對應章節</a:t>
                      </a:r>
                      <a:endParaRPr lang="zh-TW" sz="16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2266447780"/>
                  </a:ext>
                </a:extLst>
              </a:tr>
              <a:tr h="265489">
                <a:tc>
                  <a:txBody>
                    <a:bodyPr/>
                    <a:lstStyle/>
                    <a:p>
                      <a:pPr>
                        <a:spcAft>
                          <a:spcPts val="0"/>
                        </a:spcAft>
                      </a:pPr>
                      <a:r>
                        <a:rPr lang="en-US" sz="1600" kern="100">
                          <a:effectLst/>
                        </a:rPr>
                        <a:t>TC-SI-330a.1</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a:t>
                      </a:r>
                      <a:r>
                        <a:rPr lang="en-US" sz="1600" kern="100">
                          <a:effectLst/>
                        </a:rPr>
                        <a:t>1</a:t>
                      </a:r>
                      <a:r>
                        <a:rPr lang="zh-TW" sz="1600" kern="100">
                          <a:effectLst/>
                        </a:rPr>
                        <a:t>）外籍員工及（</a:t>
                      </a:r>
                      <a:r>
                        <a:rPr lang="en-US" sz="1600" kern="100">
                          <a:effectLst/>
                        </a:rPr>
                        <a:t>2</a:t>
                      </a:r>
                      <a:r>
                        <a:rPr lang="zh-TW" sz="1600" kern="100">
                          <a:effectLst/>
                        </a:rPr>
                        <a:t>）海外員工比例</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dirty="0">
                          <a:effectLst/>
                        </a:rPr>
                        <a:t>人才培育與發展</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1112758844"/>
                  </a:ext>
                </a:extLst>
              </a:tr>
              <a:tr h="442482">
                <a:tc>
                  <a:txBody>
                    <a:bodyPr/>
                    <a:lstStyle/>
                    <a:p>
                      <a:pPr>
                        <a:spcAft>
                          <a:spcPts val="0"/>
                        </a:spcAft>
                      </a:pPr>
                      <a:r>
                        <a:rPr lang="en-US" sz="1600" kern="100">
                          <a:effectLst/>
                        </a:rPr>
                        <a:t>TC-SI-330a.3</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en-US" sz="1600" kern="100">
                          <a:effectLst/>
                        </a:rPr>
                        <a:t>(1) </a:t>
                      </a:r>
                      <a:r>
                        <a:rPr lang="zh-TW" sz="1600" kern="100">
                          <a:effectLst/>
                        </a:rPr>
                        <a:t>管理人員</a:t>
                      </a:r>
                      <a:r>
                        <a:rPr lang="en-US" sz="1600" kern="100">
                          <a:effectLst/>
                        </a:rPr>
                        <a:t> (2) </a:t>
                      </a:r>
                      <a:r>
                        <a:rPr lang="zh-TW" sz="1600" kern="100">
                          <a:effectLst/>
                        </a:rPr>
                        <a:t>技術人員</a:t>
                      </a:r>
                      <a:r>
                        <a:rPr lang="en-US" sz="1600" kern="100">
                          <a:effectLst/>
                        </a:rPr>
                        <a:t> (3) </a:t>
                      </a:r>
                      <a:r>
                        <a:rPr lang="zh-TW" sz="1600" kern="100">
                          <a:effectLst/>
                        </a:rPr>
                        <a:t>所有其他員工的性別和種族群體所占的百分比</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人才培育與發展</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4162158770"/>
                  </a:ext>
                </a:extLst>
              </a:tr>
              <a:tr h="265489">
                <a:tc>
                  <a:txBody>
                    <a:bodyPr/>
                    <a:lstStyle/>
                    <a:p>
                      <a:pPr>
                        <a:spcAft>
                          <a:spcPts val="0"/>
                        </a:spcAft>
                      </a:pPr>
                      <a:r>
                        <a:rPr lang="en-US" sz="1600" kern="100">
                          <a:effectLst/>
                        </a:rPr>
                        <a:t>TC-SI-520a.1</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與反競爭行為有關之法律程序導致之財務損失</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本年度無此情事</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3704864616"/>
                  </a:ext>
                </a:extLst>
              </a:tr>
              <a:tr h="353986">
                <a:tc>
                  <a:txBody>
                    <a:bodyPr/>
                    <a:lstStyle/>
                    <a:p>
                      <a:pPr>
                        <a:spcAft>
                          <a:spcPts val="0"/>
                        </a:spcAft>
                      </a:pPr>
                      <a:r>
                        <a:rPr lang="en-US" sz="1600" kern="100">
                          <a:effectLst/>
                        </a:rPr>
                        <a:t>TC-SI-550a.1</a:t>
                      </a:r>
                      <a:endParaRPr lang="zh-TW" sz="1600" kern="100">
                        <a:effectLst/>
                      </a:endParaRPr>
                    </a:p>
                    <a:p>
                      <a:pPr indent="304800">
                        <a:spcAft>
                          <a:spcPts val="0"/>
                        </a:spcAft>
                      </a:pPr>
                      <a:r>
                        <a:rPr lang="en-US" sz="1600" kern="100">
                          <a:effectLst/>
                        </a:rPr>
                        <a:t> </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en-US" sz="1600" kern="100" dirty="0">
                          <a:effectLst/>
                        </a:rPr>
                        <a:t>(1)</a:t>
                      </a:r>
                      <a:r>
                        <a:rPr lang="zh-TW" sz="1600" kern="100" dirty="0">
                          <a:effectLst/>
                        </a:rPr>
                        <a:t>效能問題次數</a:t>
                      </a:r>
                    </a:p>
                    <a:p>
                      <a:pPr>
                        <a:spcAft>
                          <a:spcPts val="0"/>
                        </a:spcAft>
                      </a:pPr>
                      <a:r>
                        <a:rPr lang="en-US" sz="1600" kern="100" dirty="0">
                          <a:effectLst/>
                        </a:rPr>
                        <a:t>(2)</a:t>
                      </a:r>
                      <a:r>
                        <a:rPr lang="zh-TW" sz="1600" kern="100" dirty="0">
                          <a:effectLst/>
                        </a:rPr>
                        <a:t>服務中斷次數</a:t>
                      </a:r>
                    </a:p>
                    <a:p>
                      <a:pPr>
                        <a:spcAft>
                          <a:spcPts val="0"/>
                        </a:spcAft>
                      </a:pPr>
                      <a:r>
                        <a:rPr lang="en-US" sz="1600" kern="100" dirty="0">
                          <a:effectLst/>
                        </a:rPr>
                        <a:t>(3)</a:t>
                      </a:r>
                      <a:r>
                        <a:rPr lang="zh-TW" sz="1600" kern="100" dirty="0">
                          <a:effectLst/>
                        </a:rPr>
                        <a:t>用户服務中斷次數</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本年度無此情事</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3921304260"/>
                  </a:ext>
                </a:extLst>
              </a:tr>
              <a:tr h="265489">
                <a:tc>
                  <a:txBody>
                    <a:bodyPr/>
                    <a:lstStyle/>
                    <a:p>
                      <a:pPr>
                        <a:spcAft>
                          <a:spcPts val="0"/>
                        </a:spcAft>
                      </a:pPr>
                      <a:r>
                        <a:rPr lang="en-US" sz="1600" kern="100" dirty="0">
                          <a:effectLst/>
                        </a:rPr>
                        <a:t>TC-SI-550a.2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a:effectLst/>
                        </a:rPr>
                        <a:t>說明與營運中斷有關之商業持續性風險</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tc>
                  <a:txBody>
                    <a:bodyPr/>
                    <a:lstStyle/>
                    <a:p>
                      <a:pPr>
                        <a:spcAft>
                          <a:spcPts val="0"/>
                        </a:spcAft>
                      </a:pPr>
                      <a:r>
                        <a:rPr lang="zh-TW" sz="1600" kern="100" dirty="0">
                          <a:effectLst/>
                        </a:rPr>
                        <a:t>風險管理</a:t>
                      </a:r>
                    </a:p>
                    <a:p>
                      <a:pPr>
                        <a:spcAft>
                          <a:spcPts val="0"/>
                        </a:spcAft>
                      </a:pPr>
                      <a:r>
                        <a:rPr lang="en-US" sz="1600" kern="100" dirty="0">
                          <a:effectLst/>
                        </a:rPr>
                        <a:t> </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8604" marR="8604" marT="0" marB="0"/>
                </a:tc>
                <a:extLst>
                  <a:ext uri="{0D108BD9-81ED-4DB2-BD59-A6C34878D82A}">
                    <a16:rowId xmlns:a16="http://schemas.microsoft.com/office/drawing/2014/main" val="2111667096"/>
                  </a:ext>
                </a:extLst>
              </a:tr>
            </a:tbl>
          </a:graphicData>
        </a:graphic>
      </p:graphicFrame>
    </p:spTree>
    <p:extLst>
      <p:ext uri="{BB962C8B-B14F-4D97-AF65-F5344CB8AC3E}">
        <p14:creationId xmlns:p14="http://schemas.microsoft.com/office/powerpoint/2010/main" val="83942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68693" y="1842016"/>
            <a:ext cx="5809059" cy="726043"/>
          </a:xfrm>
          <a:prstGeom prst="rect">
            <a:avLst/>
          </a:prstGeom>
          <a:noFill/>
          <a:ln/>
        </p:spPr>
        <p:txBody>
          <a:bodyPr wrap="none" lIns="0" tIns="0" rIns="0" bIns="0" rtlCol="0" anchor="t"/>
          <a:lstStyle/>
          <a:p>
            <a:pPr marL="0" indent="0">
              <a:lnSpc>
                <a:spcPts val="5700"/>
              </a:lnSpc>
              <a:buNone/>
            </a:pPr>
            <a:r>
              <a:rPr lang="en-US" sz="4550" dirty="0">
                <a:solidFill>
                  <a:srgbClr val="00002E"/>
                </a:solidFill>
                <a:latin typeface="Nunito Semi Bold" pitchFamily="34" charset="0"/>
                <a:ea typeface="Nunito Semi Bold" pitchFamily="34" charset="-122"/>
                <a:cs typeface="Nunito Semi Bold" pitchFamily="34" charset="-120"/>
              </a:rPr>
              <a:t>公司使命與願景</a:t>
            </a:r>
            <a:endParaRPr lang="en-US" sz="4550" dirty="0"/>
          </a:p>
        </p:txBody>
      </p:sp>
      <p:sp>
        <p:nvSpPr>
          <p:cNvPr id="3" name="Text 1"/>
          <p:cNvSpPr/>
          <p:nvPr/>
        </p:nvSpPr>
        <p:spPr>
          <a:xfrm>
            <a:off x="968693" y="3185160"/>
            <a:ext cx="2904530" cy="363141"/>
          </a:xfrm>
          <a:prstGeom prst="rect">
            <a:avLst/>
          </a:prstGeom>
          <a:noFill/>
          <a:ln/>
        </p:spPr>
        <p:txBody>
          <a:bodyPr wrap="none" lIns="0" tIns="0" rIns="0" bIns="0" rtlCol="0" anchor="t"/>
          <a:lstStyle/>
          <a:p>
            <a:pPr marL="0" indent="0">
              <a:lnSpc>
                <a:spcPts val="2850"/>
              </a:lnSpc>
              <a:buNone/>
            </a:pPr>
            <a:r>
              <a:rPr lang="en-US" sz="2250" dirty="0">
                <a:solidFill>
                  <a:srgbClr val="00002E"/>
                </a:solidFill>
                <a:latin typeface="Nunito Semi Bold" pitchFamily="34" charset="0"/>
                <a:ea typeface="Nunito Semi Bold" pitchFamily="34" charset="-122"/>
                <a:cs typeface="Nunito Semi Bold" pitchFamily="34" charset="-120"/>
              </a:rPr>
              <a:t>公司使命</a:t>
            </a:r>
            <a:endParaRPr lang="en-US" sz="2250" dirty="0"/>
          </a:p>
        </p:txBody>
      </p:sp>
      <p:sp>
        <p:nvSpPr>
          <p:cNvPr id="4" name="Text 2"/>
          <p:cNvSpPr/>
          <p:nvPr/>
        </p:nvSpPr>
        <p:spPr>
          <a:xfrm>
            <a:off x="968693" y="3795117"/>
            <a:ext cx="3828931" cy="790099"/>
          </a:xfrm>
          <a:prstGeom prst="rect">
            <a:avLst/>
          </a:prstGeom>
          <a:noFill/>
          <a:ln/>
        </p:spPr>
        <p:txBody>
          <a:bodyPr wrap="square" lIns="0" tIns="0" rIns="0" bIns="0" rtlCol="0" anchor="t"/>
          <a:lstStyle/>
          <a:p>
            <a:pPr marL="0" indent="0">
              <a:lnSpc>
                <a:spcPts val="3100"/>
              </a:lnSpc>
              <a:buNone/>
            </a:pPr>
            <a:r>
              <a:rPr lang="en-US" sz="1900" dirty="0">
                <a:solidFill>
                  <a:srgbClr val="00002E"/>
                </a:solidFill>
                <a:latin typeface="PT Sans" pitchFamily="34" charset="0"/>
                <a:ea typeface="PT Sans" pitchFamily="34" charset="-122"/>
                <a:cs typeface="PT Sans" pitchFamily="34" charset="-120"/>
              </a:rPr>
              <a:t>整合資訊科技，以客戶為中心，提供優質服務</a:t>
            </a:r>
            <a:endParaRPr lang="en-US" sz="1900" dirty="0"/>
          </a:p>
        </p:txBody>
      </p:sp>
      <p:sp>
        <p:nvSpPr>
          <p:cNvPr id="5" name="Text 3"/>
          <p:cNvSpPr/>
          <p:nvPr/>
        </p:nvSpPr>
        <p:spPr>
          <a:xfrm>
            <a:off x="5407462" y="3185160"/>
            <a:ext cx="2904530" cy="363141"/>
          </a:xfrm>
          <a:prstGeom prst="rect">
            <a:avLst/>
          </a:prstGeom>
          <a:noFill/>
          <a:ln/>
        </p:spPr>
        <p:txBody>
          <a:bodyPr wrap="none" lIns="0" tIns="0" rIns="0" bIns="0" rtlCol="0" anchor="t"/>
          <a:lstStyle/>
          <a:p>
            <a:pPr marL="0" indent="0">
              <a:lnSpc>
                <a:spcPts val="2850"/>
              </a:lnSpc>
              <a:buNone/>
            </a:pPr>
            <a:r>
              <a:rPr lang="en-US" sz="2250" dirty="0">
                <a:solidFill>
                  <a:srgbClr val="00002E"/>
                </a:solidFill>
                <a:latin typeface="Nunito Semi Bold" pitchFamily="34" charset="0"/>
                <a:ea typeface="Nunito Semi Bold" pitchFamily="34" charset="-122"/>
                <a:cs typeface="Nunito Semi Bold" pitchFamily="34" charset="-120"/>
              </a:rPr>
              <a:t>公司願景</a:t>
            </a:r>
            <a:endParaRPr lang="en-US" sz="2250" dirty="0"/>
          </a:p>
        </p:txBody>
      </p:sp>
      <p:sp>
        <p:nvSpPr>
          <p:cNvPr id="6" name="Text 4"/>
          <p:cNvSpPr/>
          <p:nvPr/>
        </p:nvSpPr>
        <p:spPr>
          <a:xfrm>
            <a:off x="5407462" y="3795117"/>
            <a:ext cx="3828931" cy="1185148"/>
          </a:xfrm>
          <a:prstGeom prst="rect">
            <a:avLst/>
          </a:prstGeom>
          <a:noFill/>
          <a:ln/>
        </p:spPr>
        <p:txBody>
          <a:bodyPr wrap="square" lIns="0" tIns="0" rIns="0" bIns="0" rtlCol="0" anchor="t"/>
          <a:lstStyle/>
          <a:p>
            <a:pPr marL="0" indent="0">
              <a:lnSpc>
                <a:spcPts val="3100"/>
              </a:lnSpc>
              <a:buNone/>
            </a:pPr>
            <a:r>
              <a:rPr lang="en-US" sz="1900" dirty="0">
                <a:solidFill>
                  <a:srgbClr val="00002E"/>
                </a:solidFill>
                <a:latin typeface="PT Sans" pitchFamily="34" charset="0"/>
                <a:ea typeface="PT Sans" pitchFamily="34" charset="-122"/>
                <a:cs typeface="PT Sans" pitchFamily="34" charset="-120"/>
              </a:rPr>
              <a:t>提供雲端技術及專業的諮詢服務，成為最了解客戶需求的系統整合公司</a:t>
            </a:r>
            <a:endParaRPr lang="en-US" sz="1900" dirty="0"/>
          </a:p>
        </p:txBody>
      </p:sp>
      <p:sp>
        <p:nvSpPr>
          <p:cNvPr id="7" name="Text 5"/>
          <p:cNvSpPr/>
          <p:nvPr/>
        </p:nvSpPr>
        <p:spPr>
          <a:xfrm>
            <a:off x="9846231" y="3185160"/>
            <a:ext cx="2904530" cy="363141"/>
          </a:xfrm>
          <a:prstGeom prst="rect">
            <a:avLst/>
          </a:prstGeom>
          <a:noFill/>
          <a:ln/>
        </p:spPr>
        <p:txBody>
          <a:bodyPr wrap="none" lIns="0" tIns="0" rIns="0" bIns="0" rtlCol="0" anchor="t"/>
          <a:lstStyle/>
          <a:p>
            <a:pPr marL="0" indent="0">
              <a:lnSpc>
                <a:spcPts val="2850"/>
              </a:lnSpc>
              <a:buNone/>
            </a:pPr>
            <a:r>
              <a:rPr lang="en-US" sz="2250" dirty="0">
                <a:solidFill>
                  <a:srgbClr val="00002E"/>
                </a:solidFill>
                <a:latin typeface="Nunito Semi Bold" pitchFamily="34" charset="0"/>
                <a:ea typeface="Nunito Semi Bold" pitchFamily="34" charset="-122"/>
                <a:cs typeface="Nunito Semi Bold" pitchFamily="34" charset="-120"/>
              </a:rPr>
              <a:t>公司價值與主張</a:t>
            </a:r>
            <a:endParaRPr lang="en-US" sz="2250" dirty="0"/>
          </a:p>
        </p:txBody>
      </p:sp>
      <p:sp>
        <p:nvSpPr>
          <p:cNvPr id="8" name="Text 6"/>
          <p:cNvSpPr/>
          <p:nvPr/>
        </p:nvSpPr>
        <p:spPr>
          <a:xfrm>
            <a:off x="9846231" y="3795117"/>
            <a:ext cx="3828931" cy="2370296"/>
          </a:xfrm>
          <a:prstGeom prst="rect">
            <a:avLst/>
          </a:prstGeom>
          <a:noFill/>
          <a:ln/>
        </p:spPr>
        <p:txBody>
          <a:bodyPr wrap="square" lIns="0" tIns="0" rIns="0" bIns="0" rtlCol="0" anchor="t"/>
          <a:lstStyle/>
          <a:p>
            <a:pPr marL="0" indent="0">
              <a:lnSpc>
                <a:spcPts val="3100"/>
              </a:lnSpc>
              <a:buNone/>
            </a:pPr>
            <a:r>
              <a:rPr lang="en-US" sz="1900" dirty="0">
                <a:solidFill>
                  <a:srgbClr val="00002E"/>
                </a:solidFill>
                <a:latin typeface="PT Sans" pitchFamily="34" charset="0"/>
                <a:ea typeface="PT Sans" pitchFamily="34" charset="-122"/>
                <a:cs typeface="PT Sans" pitchFamily="34" charset="-120"/>
              </a:rPr>
              <a:t>主要服務為電腦網路系統的諮詢、設計、整合、銷售、建置、服務六大項目，提供一貫化全方位e化解決方案(e-solution)。協助政府及企業進行數位轉型、提升營運效率，並保護資料安全及完整。</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289108" y="496967"/>
            <a:ext cx="4246007" cy="530662"/>
          </a:xfrm>
          <a:prstGeom prst="rect">
            <a:avLst/>
          </a:prstGeom>
          <a:noFill/>
          <a:ln/>
        </p:spPr>
        <p:txBody>
          <a:bodyPr wrap="none" lIns="0" tIns="0" rIns="0" bIns="0" rtlCol="0" anchor="t"/>
          <a:lstStyle/>
          <a:p>
            <a:pPr marL="0" indent="0">
              <a:lnSpc>
                <a:spcPts val="4150"/>
              </a:lnSpc>
              <a:buNone/>
            </a:pPr>
            <a:r>
              <a:rPr lang="en-US" sz="3300" dirty="0">
                <a:solidFill>
                  <a:srgbClr val="00002E"/>
                </a:solidFill>
                <a:latin typeface="Nunito Semi Bold" pitchFamily="34" charset="0"/>
                <a:ea typeface="Nunito Semi Bold" pitchFamily="34" charset="-122"/>
                <a:cs typeface="Nunito Semi Bold" pitchFamily="34" charset="-120"/>
              </a:rPr>
              <a:t>公司簡介</a:t>
            </a:r>
            <a:endParaRPr lang="en-US" sz="3300" dirty="0"/>
          </a:p>
        </p:txBody>
      </p:sp>
      <p:sp>
        <p:nvSpPr>
          <p:cNvPr id="4" name="Text 1"/>
          <p:cNvSpPr/>
          <p:nvPr/>
        </p:nvSpPr>
        <p:spPr>
          <a:xfrm>
            <a:off x="4289108" y="1298258"/>
            <a:ext cx="9709785" cy="1443633"/>
          </a:xfrm>
          <a:prstGeom prst="rect">
            <a:avLst/>
          </a:prstGeom>
          <a:noFill/>
          <a:ln/>
        </p:spPr>
        <p:txBody>
          <a:bodyPr wrap="square" lIns="0" tIns="0" rIns="0" bIns="0" rtlCol="0" anchor="t"/>
          <a:lstStyle/>
          <a:p>
            <a:pPr marL="0" indent="0">
              <a:lnSpc>
                <a:spcPts val="2250"/>
              </a:lnSpc>
              <a:buNone/>
            </a:pPr>
            <a:r>
              <a:rPr lang="en-US" sz="1400" dirty="0">
                <a:solidFill>
                  <a:srgbClr val="00002E"/>
                </a:solidFill>
                <a:latin typeface="PT Sans" pitchFamily="34" charset="0"/>
                <a:ea typeface="PT Sans" pitchFamily="34" charset="-122"/>
                <a:cs typeface="PT Sans" pitchFamily="34" charset="-120"/>
              </a:rPr>
              <a:t>訊達電腦股份有限公司 ( 台股簡稱 : 訊達， 股票代號 6140) 成立於 1982年 11月，2002年在 台灣上櫃。目前實收資本額 4.64億元。公司成立四十餘年專注於資訊系統整合服務的本業，第一個十年以大型企業的高速印表機服務開啟資訊週邊產品市場，第二個十年走向系統服務， 成為國內企業個人電腦及伺服器的主要建置廠商，並具有原廠等級的服務團隊，第三個十年導向解決方案服務，主力推廣企業私有雲、虛擬化、儲存方案、網路與資安方案等，成為全方位的系統整合服務廠商。</a:t>
            </a:r>
            <a:endParaRPr lang="en-US" sz="1400" dirty="0"/>
          </a:p>
        </p:txBody>
      </p:sp>
      <p:sp>
        <p:nvSpPr>
          <p:cNvPr id="5" name="Shape 2"/>
          <p:cNvSpPr/>
          <p:nvPr/>
        </p:nvSpPr>
        <p:spPr>
          <a:xfrm>
            <a:off x="4548307" y="2944892"/>
            <a:ext cx="22860" cy="3718441"/>
          </a:xfrm>
          <a:prstGeom prst="roundRect">
            <a:avLst>
              <a:gd name="adj" fmla="val 1184100"/>
            </a:avLst>
          </a:prstGeom>
          <a:solidFill>
            <a:srgbClr val="000000">
              <a:alpha val="8000"/>
            </a:srgbClr>
          </a:solidFill>
          <a:ln/>
        </p:spPr>
        <p:txBody>
          <a:bodyPr/>
          <a:lstStyle/>
          <a:p>
            <a:endParaRPr lang="zh-TW" altLang="en-US"/>
          </a:p>
        </p:txBody>
      </p:sp>
      <p:sp>
        <p:nvSpPr>
          <p:cNvPr id="6" name="Shape 3"/>
          <p:cNvSpPr/>
          <p:nvPr/>
        </p:nvSpPr>
        <p:spPr>
          <a:xfrm>
            <a:off x="4739878" y="3339465"/>
            <a:ext cx="631508" cy="22860"/>
          </a:xfrm>
          <a:prstGeom prst="roundRect">
            <a:avLst>
              <a:gd name="adj" fmla="val 1184100"/>
            </a:avLst>
          </a:prstGeom>
          <a:solidFill>
            <a:srgbClr val="2D4DF2"/>
          </a:solidFill>
          <a:ln/>
        </p:spPr>
        <p:txBody>
          <a:bodyPr/>
          <a:lstStyle/>
          <a:p>
            <a:endParaRPr lang="zh-TW" altLang="en-US"/>
          </a:p>
        </p:txBody>
      </p:sp>
      <p:sp>
        <p:nvSpPr>
          <p:cNvPr id="7" name="Shape 4"/>
          <p:cNvSpPr/>
          <p:nvPr/>
        </p:nvSpPr>
        <p:spPr>
          <a:xfrm>
            <a:off x="4356735" y="3147893"/>
            <a:ext cx="406003" cy="406003"/>
          </a:xfrm>
          <a:prstGeom prst="roundRect">
            <a:avLst>
              <a:gd name="adj" fmla="val 66671"/>
            </a:avLst>
          </a:prstGeom>
          <a:solidFill>
            <a:srgbClr val="F3F3FF"/>
          </a:solidFill>
          <a:ln w="15240">
            <a:solidFill>
              <a:srgbClr val="2D4DF2"/>
            </a:solidFill>
            <a:prstDash val="solid"/>
          </a:ln>
        </p:spPr>
        <p:txBody>
          <a:bodyPr/>
          <a:lstStyle/>
          <a:p>
            <a:endParaRPr lang="zh-TW" altLang="en-US"/>
          </a:p>
        </p:txBody>
      </p:sp>
      <p:sp>
        <p:nvSpPr>
          <p:cNvPr id="8" name="Text 5"/>
          <p:cNvSpPr/>
          <p:nvPr/>
        </p:nvSpPr>
        <p:spPr>
          <a:xfrm>
            <a:off x="4483298" y="3223498"/>
            <a:ext cx="152876" cy="254794"/>
          </a:xfrm>
          <a:prstGeom prst="rect">
            <a:avLst/>
          </a:prstGeom>
          <a:noFill/>
          <a:ln/>
        </p:spPr>
        <p:txBody>
          <a:bodyPr wrap="none" lIns="0" tIns="0" rIns="0" bIns="0" rtlCol="0" anchor="t"/>
          <a:lstStyle/>
          <a:p>
            <a:pPr marL="0" indent="0" algn="ctr">
              <a:lnSpc>
                <a:spcPts val="2000"/>
              </a:lnSpc>
              <a:buNone/>
            </a:pPr>
            <a:r>
              <a:rPr lang="en-US" sz="2000" dirty="0">
                <a:solidFill>
                  <a:srgbClr val="00002E"/>
                </a:solidFill>
                <a:latin typeface="Nunito Semi Bold" pitchFamily="34" charset="0"/>
                <a:ea typeface="Nunito Semi Bold" pitchFamily="34" charset="-122"/>
                <a:cs typeface="Nunito Semi Bold" pitchFamily="34" charset="-120"/>
              </a:rPr>
              <a:t>1</a:t>
            </a:r>
            <a:endParaRPr lang="en-US" sz="2000" dirty="0"/>
          </a:p>
        </p:txBody>
      </p:sp>
      <p:sp>
        <p:nvSpPr>
          <p:cNvPr id="9" name="Text 6"/>
          <p:cNvSpPr/>
          <p:nvPr/>
        </p:nvSpPr>
        <p:spPr>
          <a:xfrm>
            <a:off x="5552242" y="3125272"/>
            <a:ext cx="2123003" cy="265271"/>
          </a:xfrm>
          <a:prstGeom prst="rect">
            <a:avLst/>
          </a:prstGeom>
          <a:noFill/>
          <a:ln/>
        </p:spPr>
        <p:txBody>
          <a:bodyPr wrap="none" lIns="0" tIns="0" rIns="0" bIns="0" rtlCol="0" anchor="t"/>
          <a:lstStyle/>
          <a:p>
            <a:pPr marL="0" indent="0" algn="l">
              <a:lnSpc>
                <a:spcPts val="2050"/>
              </a:lnSpc>
              <a:buNone/>
            </a:pPr>
            <a:r>
              <a:rPr lang="en-US" sz="1650" dirty="0">
                <a:solidFill>
                  <a:srgbClr val="00002E"/>
                </a:solidFill>
                <a:latin typeface="Nunito Semi Bold" pitchFamily="34" charset="0"/>
                <a:ea typeface="Nunito Semi Bold" pitchFamily="34" charset="-122"/>
                <a:cs typeface="Nunito Semi Bold" pitchFamily="34" charset="-120"/>
              </a:rPr>
              <a:t>第一個十年</a:t>
            </a:r>
            <a:endParaRPr lang="en-US" sz="1650" dirty="0"/>
          </a:p>
        </p:txBody>
      </p:sp>
      <p:sp>
        <p:nvSpPr>
          <p:cNvPr id="10" name="Text 7"/>
          <p:cNvSpPr/>
          <p:nvPr/>
        </p:nvSpPr>
        <p:spPr>
          <a:xfrm>
            <a:off x="5552242" y="3498771"/>
            <a:ext cx="8446651" cy="288727"/>
          </a:xfrm>
          <a:prstGeom prst="rect">
            <a:avLst/>
          </a:prstGeom>
          <a:noFill/>
          <a:ln/>
        </p:spPr>
        <p:txBody>
          <a:bodyPr wrap="none" lIns="0" tIns="0" rIns="0" bIns="0" rtlCol="0" anchor="t"/>
          <a:lstStyle/>
          <a:p>
            <a:pPr marL="0" indent="0" algn="l">
              <a:lnSpc>
                <a:spcPts val="2250"/>
              </a:lnSpc>
              <a:buNone/>
            </a:pPr>
            <a:r>
              <a:rPr lang="en-US" sz="1400" dirty="0">
                <a:solidFill>
                  <a:srgbClr val="00002E"/>
                </a:solidFill>
                <a:latin typeface="PT Sans" pitchFamily="34" charset="0"/>
                <a:ea typeface="PT Sans" pitchFamily="34" charset="-122"/>
                <a:cs typeface="PT Sans" pitchFamily="34" charset="-120"/>
              </a:rPr>
              <a:t>以大型企業的高速印表機服務開啟資訊週邊產品市場</a:t>
            </a:r>
            <a:endParaRPr lang="en-US" sz="1400" dirty="0"/>
          </a:p>
        </p:txBody>
      </p:sp>
      <p:sp>
        <p:nvSpPr>
          <p:cNvPr id="11" name="Shape 8"/>
          <p:cNvSpPr/>
          <p:nvPr/>
        </p:nvSpPr>
        <p:spPr>
          <a:xfrm>
            <a:off x="4739878" y="4542830"/>
            <a:ext cx="631508" cy="22860"/>
          </a:xfrm>
          <a:prstGeom prst="roundRect">
            <a:avLst>
              <a:gd name="adj" fmla="val 1184100"/>
            </a:avLst>
          </a:prstGeom>
          <a:solidFill>
            <a:srgbClr val="018CE1"/>
          </a:solidFill>
          <a:ln/>
        </p:spPr>
        <p:txBody>
          <a:bodyPr/>
          <a:lstStyle/>
          <a:p>
            <a:endParaRPr lang="zh-TW" altLang="en-US"/>
          </a:p>
        </p:txBody>
      </p:sp>
      <p:sp>
        <p:nvSpPr>
          <p:cNvPr id="12" name="Shape 9"/>
          <p:cNvSpPr/>
          <p:nvPr/>
        </p:nvSpPr>
        <p:spPr>
          <a:xfrm>
            <a:off x="4356735" y="4351258"/>
            <a:ext cx="406003" cy="406003"/>
          </a:xfrm>
          <a:prstGeom prst="roundRect">
            <a:avLst>
              <a:gd name="adj" fmla="val 66671"/>
            </a:avLst>
          </a:prstGeom>
          <a:solidFill>
            <a:srgbClr val="F3F3FF"/>
          </a:solidFill>
          <a:ln w="15240">
            <a:solidFill>
              <a:srgbClr val="018CE1"/>
            </a:solidFill>
            <a:prstDash val="solid"/>
          </a:ln>
        </p:spPr>
        <p:txBody>
          <a:bodyPr/>
          <a:lstStyle/>
          <a:p>
            <a:endParaRPr lang="zh-TW" altLang="en-US"/>
          </a:p>
        </p:txBody>
      </p:sp>
      <p:sp>
        <p:nvSpPr>
          <p:cNvPr id="13" name="Text 10"/>
          <p:cNvSpPr/>
          <p:nvPr/>
        </p:nvSpPr>
        <p:spPr>
          <a:xfrm>
            <a:off x="4483298" y="4426863"/>
            <a:ext cx="152876" cy="254794"/>
          </a:xfrm>
          <a:prstGeom prst="rect">
            <a:avLst/>
          </a:prstGeom>
          <a:noFill/>
          <a:ln/>
        </p:spPr>
        <p:txBody>
          <a:bodyPr wrap="none" lIns="0" tIns="0" rIns="0" bIns="0" rtlCol="0" anchor="t"/>
          <a:lstStyle/>
          <a:p>
            <a:pPr marL="0" indent="0" algn="ctr">
              <a:lnSpc>
                <a:spcPts val="2000"/>
              </a:lnSpc>
              <a:buNone/>
            </a:pPr>
            <a:r>
              <a:rPr lang="en-US" sz="2000" dirty="0">
                <a:solidFill>
                  <a:srgbClr val="00002E"/>
                </a:solidFill>
                <a:latin typeface="Nunito Semi Bold" pitchFamily="34" charset="0"/>
                <a:ea typeface="Nunito Semi Bold" pitchFamily="34" charset="-122"/>
                <a:cs typeface="Nunito Semi Bold" pitchFamily="34" charset="-120"/>
              </a:rPr>
              <a:t>2</a:t>
            </a:r>
            <a:endParaRPr lang="en-US" sz="2000" dirty="0"/>
          </a:p>
        </p:txBody>
      </p:sp>
      <p:sp>
        <p:nvSpPr>
          <p:cNvPr id="14" name="Text 11"/>
          <p:cNvSpPr/>
          <p:nvPr/>
        </p:nvSpPr>
        <p:spPr>
          <a:xfrm>
            <a:off x="5552242" y="4328636"/>
            <a:ext cx="2123003" cy="265271"/>
          </a:xfrm>
          <a:prstGeom prst="rect">
            <a:avLst/>
          </a:prstGeom>
          <a:noFill/>
          <a:ln/>
        </p:spPr>
        <p:txBody>
          <a:bodyPr wrap="none" lIns="0" tIns="0" rIns="0" bIns="0" rtlCol="0" anchor="t"/>
          <a:lstStyle/>
          <a:p>
            <a:pPr marL="0" indent="0" algn="l">
              <a:lnSpc>
                <a:spcPts val="2050"/>
              </a:lnSpc>
              <a:buNone/>
            </a:pPr>
            <a:r>
              <a:rPr lang="en-US" sz="1650" dirty="0">
                <a:solidFill>
                  <a:srgbClr val="00002E"/>
                </a:solidFill>
                <a:latin typeface="Nunito Semi Bold" pitchFamily="34" charset="0"/>
                <a:ea typeface="Nunito Semi Bold" pitchFamily="34" charset="-122"/>
                <a:cs typeface="Nunito Semi Bold" pitchFamily="34" charset="-120"/>
              </a:rPr>
              <a:t>第二個十年</a:t>
            </a:r>
            <a:endParaRPr lang="en-US" sz="1650" dirty="0"/>
          </a:p>
        </p:txBody>
      </p:sp>
      <p:sp>
        <p:nvSpPr>
          <p:cNvPr id="15" name="Text 12"/>
          <p:cNvSpPr/>
          <p:nvPr/>
        </p:nvSpPr>
        <p:spPr>
          <a:xfrm>
            <a:off x="5552242" y="4702135"/>
            <a:ext cx="8446651" cy="288727"/>
          </a:xfrm>
          <a:prstGeom prst="rect">
            <a:avLst/>
          </a:prstGeom>
          <a:noFill/>
          <a:ln/>
        </p:spPr>
        <p:txBody>
          <a:bodyPr wrap="none" lIns="0" tIns="0" rIns="0" bIns="0" rtlCol="0" anchor="t"/>
          <a:lstStyle/>
          <a:p>
            <a:pPr marL="0" indent="0" algn="l">
              <a:lnSpc>
                <a:spcPts val="2250"/>
              </a:lnSpc>
              <a:buNone/>
            </a:pPr>
            <a:r>
              <a:rPr lang="en-US" sz="1400" dirty="0">
                <a:solidFill>
                  <a:srgbClr val="00002E"/>
                </a:solidFill>
                <a:latin typeface="PT Sans" pitchFamily="34" charset="0"/>
                <a:ea typeface="PT Sans" pitchFamily="34" charset="-122"/>
                <a:cs typeface="PT Sans" pitchFamily="34" charset="-120"/>
              </a:rPr>
              <a:t>走向系統服務，成為國內企業個人電腦及伺服器的主要建置廠商，並具有原廠等級的服務團隊</a:t>
            </a:r>
            <a:endParaRPr lang="en-US" sz="1400" dirty="0"/>
          </a:p>
        </p:txBody>
      </p:sp>
      <p:sp>
        <p:nvSpPr>
          <p:cNvPr id="16" name="Shape 13"/>
          <p:cNvSpPr/>
          <p:nvPr/>
        </p:nvSpPr>
        <p:spPr>
          <a:xfrm>
            <a:off x="4739878" y="5746194"/>
            <a:ext cx="631508" cy="22860"/>
          </a:xfrm>
          <a:prstGeom prst="roundRect">
            <a:avLst>
              <a:gd name="adj" fmla="val 1184100"/>
            </a:avLst>
          </a:prstGeom>
          <a:solidFill>
            <a:srgbClr val="DA33BF"/>
          </a:solidFill>
          <a:ln/>
        </p:spPr>
        <p:txBody>
          <a:bodyPr/>
          <a:lstStyle/>
          <a:p>
            <a:endParaRPr lang="zh-TW" altLang="en-US"/>
          </a:p>
        </p:txBody>
      </p:sp>
      <p:sp>
        <p:nvSpPr>
          <p:cNvPr id="17" name="Shape 14"/>
          <p:cNvSpPr/>
          <p:nvPr/>
        </p:nvSpPr>
        <p:spPr>
          <a:xfrm>
            <a:off x="4356735" y="5554623"/>
            <a:ext cx="406003" cy="406003"/>
          </a:xfrm>
          <a:prstGeom prst="roundRect">
            <a:avLst>
              <a:gd name="adj" fmla="val 66671"/>
            </a:avLst>
          </a:prstGeom>
          <a:solidFill>
            <a:srgbClr val="F3F3FF"/>
          </a:solidFill>
          <a:ln w="15240">
            <a:solidFill>
              <a:srgbClr val="DA33BF"/>
            </a:solidFill>
            <a:prstDash val="solid"/>
          </a:ln>
        </p:spPr>
        <p:txBody>
          <a:bodyPr/>
          <a:lstStyle/>
          <a:p>
            <a:endParaRPr lang="zh-TW" altLang="en-US"/>
          </a:p>
        </p:txBody>
      </p:sp>
      <p:sp>
        <p:nvSpPr>
          <p:cNvPr id="18" name="Text 15"/>
          <p:cNvSpPr/>
          <p:nvPr/>
        </p:nvSpPr>
        <p:spPr>
          <a:xfrm>
            <a:off x="4483298" y="5630228"/>
            <a:ext cx="152876" cy="254794"/>
          </a:xfrm>
          <a:prstGeom prst="rect">
            <a:avLst/>
          </a:prstGeom>
          <a:noFill/>
          <a:ln/>
        </p:spPr>
        <p:txBody>
          <a:bodyPr wrap="none" lIns="0" tIns="0" rIns="0" bIns="0" rtlCol="0" anchor="t"/>
          <a:lstStyle/>
          <a:p>
            <a:pPr marL="0" indent="0" algn="ctr">
              <a:lnSpc>
                <a:spcPts val="2000"/>
              </a:lnSpc>
              <a:buNone/>
            </a:pPr>
            <a:r>
              <a:rPr lang="en-US" sz="2000" dirty="0">
                <a:solidFill>
                  <a:srgbClr val="00002E"/>
                </a:solidFill>
                <a:latin typeface="Nunito Semi Bold" pitchFamily="34" charset="0"/>
                <a:ea typeface="Nunito Semi Bold" pitchFamily="34" charset="-122"/>
                <a:cs typeface="Nunito Semi Bold" pitchFamily="34" charset="-120"/>
              </a:rPr>
              <a:t>3</a:t>
            </a:r>
            <a:endParaRPr lang="en-US" sz="2000" dirty="0"/>
          </a:p>
        </p:txBody>
      </p:sp>
      <p:sp>
        <p:nvSpPr>
          <p:cNvPr id="19" name="Text 16"/>
          <p:cNvSpPr/>
          <p:nvPr/>
        </p:nvSpPr>
        <p:spPr>
          <a:xfrm>
            <a:off x="5552242" y="5532001"/>
            <a:ext cx="2123003" cy="265271"/>
          </a:xfrm>
          <a:prstGeom prst="rect">
            <a:avLst/>
          </a:prstGeom>
          <a:noFill/>
          <a:ln/>
        </p:spPr>
        <p:txBody>
          <a:bodyPr wrap="none" lIns="0" tIns="0" rIns="0" bIns="0" rtlCol="0" anchor="t"/>
          <a:lstStyle/>
          <a:p>
            <a:pPr marL="0" indent="0" algn="l">
              <a:lnSpc>
                <a:spcPts val="2050"/>
              </a:lnSpc>
              <a:buNone/>
            </a:pPr>
            <a:r>
              <a:rPr lang="en-US" sz="1650" dirty="0">
                <a:solidFill>
                  <a:srgbClr val="00002E"/>
                </a:solidFill>
                <a:latin typeface="Nunito Semi Bold" pitchFamily="34" charset="0"/>
                <a:ea typeface="Nunito Semi Bold" pitchFamily="34" charset="-122"/>
                <a:cs typeface="Nunito Semi Bold" pitchFamily="34" charset="-120"/>
              </a:rPr>
              <a:t>第三個十年</a:t>
            </a:r>
            <a:endParaRPr lang="en-US" sz="1650" dirty="0"/>
          </a:p>
        </p:txBody>
      </p:sp>
      <p:sp>
        <p:nvSpPr>
          <p:cNvPr id="20" name="Text 17"/>
          <p:cNvSpPr/>
          <p:nvPr/>
        </p:nvSpPr>
        <p:spPr>
          <a:xfrm>
            <a:off x="5552242" y="5905500"/>
            <a:ext cx="8446651" cy="577453"/>
          </a:xfrm>
          <a:prstGeom prst="rect">
            <a:avLst/>
          </a:prstGeom>
          <a:noFill/>
          <a:ln/>
        </p:spPr>
        <p:txBody>
          <a:bodyPr wrap="square" lIns="0" tIns="0" rIns="0" bIns="0" rtlCol="0" anchor="t"/>
          <a:lstStyle/>
          <a:p>
            <a:pPr marL="0" indent="0" algn="l">
              <a:lnSpc>
                <a:spcPts val="2250"/>
              </a:lnSpc>
              <a:buNone/>
            </a:pPr>
            <a:r>
              <a:rPr lang="en-US" sz="1400" dirty="0">
                <a:solidFill>
                  <a:srgbClr val="00002E"/>
                </a:solidFill>
                <a:latin typeface="PT Sans" pitchFamily="34" charset="0"/>
                <a:ea typeface="PT Sans" pitchFamily="34" charset="-122"/>
                <a:cs typeface="PT Sans" pitchFamily="34" charset="-120"/>
              </a:rPr>
              <a:t>導向解決方案服務，主力推廣企業私有雲、虛擬化、儲存方案、網路與資安方案等，成為全方位的系統整合服務廠商</a:t>
            </a:r>
            <a:endParaRPr lang="en-US" sz="1400" dirty="0"/>
          </a:p>
        </p:txBody>
      </p:sp>
      <p:sp>
        <p:nvSpPr>
          <p:cNvPr id="21" name="Text 18"/>
          <p:cNvSpPr/>
          <p:nvPr/>
        </p:nvSpPr>
        <p:spPr>
          <a:xfrm>
            <a:off x="4289108" y="6866334"/>
            <a:ext cx="9709785" cy="866180"/>
          </a:xfrm>
          <a:prstGeom prst="rect">
            <a:avLst/>
          </a:prstGeom>
          <a:noFill/>
          <a:ln/>
        </p:spPr>
        <p:txBody>
          <a:bodyPr wrap="square" lIns="0" tIns="0" rIns="0" bIns="0" rtlCol="0" anchor="t"/>
          <a:lstStyle/>
          <a:p>
            <a:pPr marL="0" indent="0">
              <a:lnSpc>
                <a:spcPts val="2250"/>
              </a:lnSpc>
              <a:buNone/>
            </a:pPr>
            <a:r>
              <a:rPr lang="en-US" sz="1400" dirty="0">
                <a:solidFill>
                  <a:srgbClr val="00002E"/>
                </a:solidFill>
                <a:latin typeface="PT Sans" pitchFamily="34" charset="0"/>
                <a:ea typeface="PT Sans" pitchFamily="34" charset="-122"/>
                <a:cs typeface="PT Sans" pitchFamily="34" charset="-120"/>
              </a:rPr>
              <a:t>客戶遍及科技製造、金融投資、通路運輸、媒體消費、流通、生技醫療及政府文教。深究客戶產業及營運模式，協助客戶因應產業趨勢擬定資訊投資計畫，將IT規劃整合營運管理、業務發展，發揮建置、導入、及維運服務綜效，實踐客戶策略性目標，為客戶創造更高的商業價值。</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3666" y="782717"/>
            <a:ext cx="5066943" cy="633413"/>
          </a:xfrm>
          <a:prstGeom prst="rect">
            <a:avLst/>
          </a:prstGeom>
          <a:noFill/>
          <a:ln/>
        </p:spPr>
        <p:txBody>
          <a:bodyPr wrap="none" lIns="0" tIns="0" rIns="0" bIns="0" rtlCol="0" anchor="t"/>
          <a:lstStyle/>
          <a:p>
            <a:pPr marL="0" indent="0">
              <a:lnSpc>
                <a:spcPts val="4950"/>
              </a:lnSpc>
              <a:buNone/>
            </a:pPr>
            <a:r>
              <a:rPr lang="en-US" sz="3950" dirty="0">
                <a:solidFill>
                  <a:srgbClr val="00002E"/>
                </a:solidFill>
                <a:latin typeface="Nunito Semi Bold" pitchFamily="34" charset="0"/>
                <a:ea typeface="Nunito Semi Bold" pitchFamily="34" charset="-122"/>
                <a:cs typeface="Nunito Semi Bold" pitchFamily="34" charset="-120"/>
              </a:rPr>
              <a:t>永續環境小組</a:t>
            </a:r>
            <a:endParaRPr lang="en-US" sz="3950" dirty="0"/>
          </a:p>
        </p:txBody>
      </p:sp>
      <p:sp>
        <p:nvSpPr>
          <p:cNvPr id="4" name="Text 1"/>
          <p:cNvSpPr/>
          <p:nvPr/>
        </p:nvSpPr>
        <p:spPr>
          <a:xfrm>
            <a:off x="753666" y="1739146"/>
            <a:ext cx="7636669" cy="689134"/>
          </a:xfrm>
          <a:prstGeom prst="rect">
            <a:avLst/>
          </a:prstGeom>
          <a:noFill/>
          <a:ln/>
        </p:spPr>
        <p:txBody>
          <a:bodyPr wrap="square" lIns="0" tIns="0" rIns="0" bIns="0" rtlCol="0" anchor="t"/>
          <a:lstStyle/>
          <a:p>
            <a:pPr marL="0" indent="0">
              <a:lnSpc>
                <a:spcPts val="2700"/>
              </a:lnSpc>
              <a:buNone/>
            </a:pPr>
            <a:r>
              <a:rPr lang="en-US" sz="1650" dirty="0">
                <a:solidFill>
                  <a:srgbClr val="00002E"/>
                </a:solidFill>
                <a:latin typeface="PT Sans" pitchFamily="34" charset="0"/>
                <a:ea typeface="PT Sans" pitchFamily="34" charset="-122"/>
                <a:cs typeface="PT Sans" pitchFamily="34" charset="-120"/>
              </a:rPr>
              <a:t>永續環境小組負責永續環境及供應鏈管理。訊達積極推動綠色採購，推廣無紙化表單，承諾實施節能減碳措施，以實現環境永續的目標。</a:t>
            </a:r>
            <a:endParaRPr lang="en-US" sz="1650" dirty="0"/>
          </a:p>
        </p:txBody>
      </p:sp>
      <p:sp>
        <p:nvSpPr>
          <p:cNvPr id="5" name="Shape 2"/>
          <p:cNvSpPr/>
          <p:nvPr/>
        </p:nvSpPr>
        <p:spPr>
          <a:xfrm>
            <a:off x="753666" y="2912626"/>
            <a:ext cx="484465" cy="484465"/>
          </a:xfrm>
          <a:prstGeom prst="roundRect">
            <a:avLst>
              <a:gd name="adj" fmla="val 66676"/>
            </a:avLst>
          </a:prstGeom>
          <a:solidFill>
            <a:srgbClr val="F3F3FF"/>
          </a:solidFill>
          <a:ln w="22860">
            <a:solidFill>
              <a:srgbClr val="2D4DF2"/>
            </a:solidFill>
            <a:prstDash val="solid"/>
          </a:ln>
        </p:spPr>
        <p:txBody>
          <a:bodyPr/>
          <a:lstStyle/>
          <a:p>
            <a:endParaRPr lang="zh-TW" altLang="en-US"/>
          </a:p>
        </p:txBody>
      </p:sp>
      <p:sp>
        <p:nvSpPr>
          <p:cNvPr id="6" name="Text 3"/>
          <p:cNvSpPr/>
          <p:nvPr/>
        </p:nvSpPr>
        <p:spPr>
          <a:xfrm>
            <a:off x="904637" y="3002875"/>
            <a:ext cx="182404" cy="303967"/>
          </a:xfrm>
          <a:prstGeom prst="rect">
            <a:avLst/>
          </a:prstGeom>
          <a:noFill/>
          <a:ln/>
        </p:spPr>
        <p:txBody>
          <a:bodyPr wrap="none" lIns="0" tIns="0" rIns="0" bIns="0" rtlCol="0" anchor="t"/>
          <a:lstStyle/>
          <a:p>
            <a:pPr marL="0" indent="0" algn="ctr">
              <a:lnSpc>
                <a:spcPts val="2350"/>
              </a:lnSpc>
              <a:buNone/>
            </a:pPr>
            <a:r>
              <a:rPr lang="en-US" sz="2350" dirty="0">
                <a:solidFill>
                  <a:srgbClr val="00002E"/>
                </a:solidFill>
                <a:latin typeface="Nunito Semi Bold" pitchFamily="34" charset="0"/>
                <a:ea typeface="Nunito Semi Bold" pitchFamily="34" charset="-122"/>
                <a:cs typeface="Nunito Semi Bold" pitchFamily="34" charset="-120"/>
              </a:rPr>
              <a:t>1</a:t>
            </a:r>
            <a:endParaRPr lang="en-US" sz="2350" dirty="0"/>
          </a:p>
        </p:txBody>
      </p:sp>
      <p:sp>
        <p:nvSpPr>
          <p:cNvPr id="7" name="Text 4"/>
          <p:cNvSpPr/>
          <p:nvPr/>
        </p:nvSpPr>
        <p:spPr>
          <a:xfrm>
            <a:off x="1453396" y="2912626"/>
            <a:ext cx="2533412" cy="316706"/>
          </a:xfrm>
          <a:prstGeom prst="rect">
            <a:avLst/>
          </a:prstGeom>
          <a:noFill/>
          <a:ln/>
        </p:spPr>
        <p:txBody>
          <a:bodyPr wrap="none" lIns="0" tIns="0" rIns="0" bIns="0" rtlCol="0" anchor="t"/>
          <a:lstStyle/>
          <a:p>
            <a:pPr marL="0" indent="0">
              <a:lnSpc>
                <a:spcPts val="2450"/>
              </a:lnSpc>
              <a:buNone/>
            </a:pPr>
            <a:r>
              <a:rPr lang="en-US" sz="1950" dirty="0">
                <a:solidFill>
                  <a:srgbClr val="00002E"/>
                </a:solidFill>
                <a:latin typeface="Nunito Semi Bold" pitchFamily="34" charset="0"/>
                <a:ea typeface="Nunito Semi Bold" pitchFamily="34" charset="-122"/>
                <a:cs typeface="Nunito Semi Bold" pitchFamily="34" charset="-120"/>
              </a:rPr>
              <a:t>綠色採購</a:t>
            </a:r>
            <a:endParaRPr lang="en-US" sz="1950" dirty="0"/>
          </a:p>
        </p:txBody>
      </p:sp>
      <p:sp>
        <p:nvSpPr>
          <p:cNvPr id="8" name="Text 5"/>
          <p:cNvSpPr/>
          <p:nvPr/>
        </p:nvSpPr>
        <p:spPr>
          <a:xfrm>
            <a:off x="1453396" y="3358515"/>
            <a:ext cx="6936938" cy="344567"/>
          </a:xfrm>
          <a:prstGeom prst="rect">
            <a:avLst/>
          </a:prstGeom>
          <a:noFill/>
          <a:ln/>
        </p:spPr>
        <p:txBody>
          <a:bodyPr wrap="none" lIns="0" tIns="0" rIns="0" bIns="0" rtlCol="0" anchor="t"/>
          <a:lstStyle/>
          <a:p>
            <a:pPr marL="0" indent="0">
              <a:lnSpc>
                <a:spcPts val="2700"/>
              </a:lnSpc>
              <a:buNone/>
            </a:pPr>
            <a:r>
              <a:rPr lang="en-US" sz="1650" dirty="0">
                <a:solidFill>
                  <a:srgbClr val="00002E"/>
                </a:solidFill>
                <a:latin typeface="PT Sans" pitchFamily="34" charset="0"/>
                <a:ea typeface="PT Sans" pitchFamily="34" charset="-122"/>
                <a:cs typeface="PT Sans" pitchFamily="34" charset="-120"/>
              </a:rPr>
              <a:t>優先選擇環保標章產品和服務，減少對環境的負面影響。</a:t>
            </a:r>
            <a:endParaRPr lang="en-US" sz="1650" dirty="0"/>
          </a:p>
        </p:txBody>
      </p:sp>
      <p:sp>
        <p:nvSpPr>
          <p:cNvPr id="9" name="Shape 6"/>
          <p:cNvSpPr/>
          <p:nvPr/>
        </p:nvSpPr>
        <p:spPr>
          <a:xfrm>
            <a:off x="753666" y="4160520"/>
            <a:ext cx="484465" cy="484465"/>
          </a:xfrm>
          <a:prstGeom prst="roundRect">
            <a:avLst>
              <a:gd name="adj" fmla="val 66676"/>
            </a:avLst>
          </a:prstGeom>
          <a:solidFill>
            <a:srgbClr val="F3F3FF"/>
          </a:solidFill>
          <a:ln w="22860">
            <a:solidFill>
              <a:srgbClr val="018CE1"/>
            </a:solidFill>
            <a:prstDash val="solid"/>
          </a:ln>
        </p:spPr>
        <p:txBody>
          <a:bodyPr/>
          <a:lstStyle/>
          <a:p>
            <a:endParaRPr lang="zh-TW" altLang="en-US"/>
          </a:p>
        </p:txBody>
      </p:sp>
      <p:sp>
        <p:nvSpPr>
          <p:cNvPr id="10" name="Text 7"/>
          <p:cNvSpPr/>
          <p:nvPr/>
        </p:nvSpPr>
        <p:spPr>
          <a:xfrm>
            <a:off x="904637" y="4250769"/>
            <a:ext cx="182404" cy="303967"/>
          </a:xfrm>
          <a:prstGeom prst="rect">
            <a:avLst/>
          </a:prstGeom>
          <a:noFill/>
          <a:ln/>
        </p:spPr>
        <p:txBody>
          <a:bodyPr wrap="none" lIns="0" tIns="0" rIns="0" bIns="0" rtlCol="0" anchor="t"/>
          <a:lstStyle/>
          <a:p>
            <a:pPr marL="0" indent="0" algn="ctr">
              <a:lnSpc>
                <a:spcPts val="2350"/>
              </a:lnSpc>
              <a:buNone/>
            </a:pPr>
            <a:r>
              <a:rPr lang="en-US" sz="2350" dirty="0">
                <a:solidFill>
                  <a:srgbClr val="00002E"/>
                </a:solidFill>
                <a:latin typeface="Nunito Semi Bold" pitchFamily="34" charset="0"/>
                <a:ea typeface="Nunito Semi Bold" pitchFamily="34" charset="-122"/>
                <a:cs typeface="Nunito Semi Bold" pitchFamily="34" charset="-120"/>
              </a:rPr>
              <a:t>2</a:t>
            </a:r>
            <a:endParaRPr lang="en-US" sz="2350" dirty="0"/>
          </a:p>
        </p:txBody>
      </p:sp>
      <p:sp>
        <p:nvSpPr>
          <p:cNvPr id="11" name="Text 8"/>
          <p:cNvSpPr/>
          <p:nvPr/>
        </p:nvSpPr>
        <p:spPr>
          <a:xfrm>
            <a:off x="1453396" y="4160520"/>
            <a:ext cx="2533412" cy="316706"/>
          </a:xfrm>
          <a:prstGeom prst="rect">
            <a:avLst/>
          </a:prstGeom>
          <a:noFill/>
          <a:ln/>
        </p:spPr>
        <p:txBody>
          <a:bodyPr wrap="none" lIns="0" tIns="0" rIns="0" bIns="0" rtlCol="0" anchor="t"/>
          <a:lstStyle/>
          <a:p>
            <a:pPr marL="0" indent="0">
              <a:lnSpc>
                <a:spcPts val="2450"/>
              </a:lnSpc>
              <a:buNone/>
            </a:pPr>
            <a:r>
              <a:rPr lang="en-US" sz="1950" dirty="0">
                <a:solidFill>
                  <a:srgbClr val="00002E"/>
                </a:solidFill>
                <a:latin typeface="Nunito Semi Bold" pitchFamily="34" charset="0"/>
                <a:ea typeface="Nunito Semi Bold" pitchFamily="34" charset="-122"/>
                <a:cs typeface="Nunito Semi Bold" pitchFamily="34" charset="-120"/>
              </a:rPr>
              <a:t>無紙化辦公</a:t>
            </a:r>
            <a:endParaRPr lang="en-US" sz="1950" dirty="0"/>
          </a:p>
        </p:txBody>
      </p:sp>
      <p:sp>
        <p:nvSpPr>
          <p:cNvPr id="12" name="Text 9"/>
          <p:cNvSpPr/>
          <p:nvPr/>
        </p:nvSpPr>
        <p:spPr>
          <a:xfrm>
            <a:off x="1453396" y="4606409"/>
            <a:ext cx="6936938" cy="344567"/>
          </a:xfrm>
          <a:prstGeom prst="rect">
            <a:avLst/>
          </a:prstGeom>
          <a:noFill/>
          <a:ln/>
        </p:spPr>
        <p:txBody>
          <a:bodyPr wrap="none" lIns="0" tIns="0" rIns="0" bIns="0" rtlCol="0" anchor="t"/>
          <a:lstStyle/>
          <a:p>
            <a:pPr marL="0" indent="0">
              <a:lnSpc>
                <a:spcPts val="2700"/>
              </a:lnSpc>
              <a:buNone/>
            </a:pPr>
            <a:r>
              <a:rPr lang="en-US" sz="1650" dirty="0">
                <a:solidFill>
                  <a:srgbClr val="00002E"/>
                </a:solidFill>
                <a:latin typeface="PT Sans" pitchFamily="34" charset="0"/>
                <a:ea typeface="PT Sans" pitchFamily="34" charset="-122"/>
                <a:cs typeface="PT Sans" pitchFamily="34" charset="-120"/>
              </a:rPr>
              <a:t>推廣電子表單和數位化流程，減少紙張使用，提高工作效率。</a:t>
            </a:r>
            <a:endParaRPr lang="en-US" sz="1650" dirty="0"/>
          </a:p>
        </p:txBody>
      </p:sp>
      <p:sp>
        <p:nvSpPr>
          <p:cNvPr id="13" name="Shape 10"/>
          <p:cNvSpPr/>
          <p:nvPr/>
        </p:nvSpPr>
        <p:spPr>
          <a:xfrm>
            <a:off x="753666" y="5408414"/>
            <a:ext cx="484465" cy="484465"/>
          </a:xfrm>
          <a:prstGeom prst="roundRect">
            <a:avLst>
              <a:gd name="adj" fmla="val 66676"/>
            </a:avLst>
          </a:prstGeom>
          <a:solidFill>
            <a:srgbClr val="F3F3FF"/>
          </a:solidFill>
          <a:ln w="22860">
            <a:solidFill>
              <a:srgbClr val="DA33BF"/>
            </a:solidFill>
            <a:prstDash val="solid"/>
          </a:ln>
        </p:spPr>
        <p:txBody>
          <a:bodyPr/>
          <a:lstStyle/>
          <a:p>
            <a:endParaRPr lang="zh-TW" altLang="en-US"/>
          </a:p>
        </p:txBody>
      </p:sp>
      <p:sp>
        <p:nvSpPr>
          <p:cNvPr id="14" name="Text 11"/>
          <p:cNvSpPr/>
          <p:nvPr/>
        </p:nvSpPr>
        <p:spPr>
          <a:xfrm>
            <a:off x="904637" y="5498663"/>
            <a:ext cx="182404" cy="303967"/>
          </a:xfrm>
          <a:prstGeom prst="rect">
            <a:avLst/>
          </a:prstGeom>
          <a:noFill/>
          <a:ln/>
        </p:spPr>
        <p:txBody>
          <a:bodyPr wrap="none" lIns="0" tIns="0" rIns="0" bIns="0" rtlCol="0" anchor="t"/>
          <a:lstStyle/>
          <a:p>
            <a:pPr marL="0" indent="0" algn="ctr">
              <a:lnSpc>
                <a:spcPts val="2350"/>
              </a:lnSpc>
              <a:buNone/>
            </a:pPr>
            <a:r>
              <a:rPr lang="en-US" sz="2350" dirty="0">
                <a:solidFill>
                  <a:srgbClr val="00002E"/>
                </a:solidFill>
                <a:latin typeface="Nunito Semi Bold" pitchFamily="34" charset="0"/>
                <a:ea typeface="Nunito Semi Bold" pitchFamily="34" charset="-122"/>
                <a:cs typeface="Nunito Semi Bold" pitchFamily="34" charset="-120"/>
              </a:rPr>
              <a:t>3</a:t>
            </a:r>
            <a:endParaRPr lang="en-US" sz="2350" dirty="0"/>
          </a:p>
        </p:txBody>
      </p:sp>
      <p:sp>
        <p:nvSpPr>
          <p:cNvPr id="15" name="Text 12"/>
          <p:cNvSpPr/>
          <p:nvPr/>
        </p:nvSpPr>
        <p:spPr>
          <a:xfrm>
            <a:off x="1453396" y="5408414"/>
            <a:ext cx="2533412" cy="316706"/>
          </a:xfrm>
          <a:prstGeom prst="rect">
            <a:avLst/>
          </a:prstGeom>
          <a:noFill/>
          <a:ln/>
        </p:spPr>
        <p:txBody>
          <a:bodyPr wrap="none" lIns="0" tIns="0" rIns="0" bIns="0" rtlCol="0" anchor="t"/>
          <a:lstStyle/>
          <a:p>
            <a:pPr marL="0" indent="0">
              <a:lnSpc>
                <a:spcPts val="2450"/>
              </a:lnSpc>
              <a:buNone/>
            </a:pPr>
            <a:r>
              <a:rPr lang="en-US" sz="1950" dirty="0">
                <a:solidFill>
                  <a:srgbClr val="00002E"/>
                </a:solidFill>
                <a:latin typeface="Nunito Semi Bold" pitchFamily="34" charset="0"/>
                <a:ea typeface="Nunito Semi Bold" pitchFamily="34" charset="-122"/>
                <a:cs typeface="Nunito Semi Bold" pitchFamily="34" charset="-120"/>
              </a:rPr>
              <a:t>節能減碳</a:t>
            </a:r>
            <a:endParaRPr lang="en-US" sz="1950" dirty="0"/>
          </a:p>
        </p:txBody>
      </p:sp>
      <p:sp>
        <p:nvSpPr>
          <p:cNvPr id="16" name="Text 13"/>
          <p:cNvSpPr/>
          <p:nvPr/>
        </p:nvSpPr>
        <p:spPr>
          <a:xfrm>
            <a:off x="1453396" y="5854303"/>
            <a:ext cx="6936938" cy="344567"/>
          </a:xfrm>
          <a:prstGeom prst="rect">
            <a:avLst/>
          </a:prstGeom>
          <a:noFill/>
          <a:ln/>
        </p:spPr>
        <p:txBody>
          <a:bodyPr wrap="none" lIns="0" tIns="0" rIns="0" bIns="0" rtlCol="0" anchor="t"/>
          <a:lstStyle/>
          <a:p>
            <a:pPr marL="0" indent="0">
              <a:lnSpc>
                <a:spcPts val="2700"/>
              </a:lnSpc>
              <a:buNone/>
            </a:pPr>
            <a:r>
              <a:rPr lang="en-US" sz="1650" dirty="0">
                <a:solidFill>
                  <a:srgbClr val="00002E"/>
                </a:solidFill>
                <a:latin typeface="PT Sans" pitchFamily="34" charset="0"/>
                <a:ea typeface="PT Sans" pitchFamily="34" charset="-122"/>
                <a:cs typeface="PT Sans" pitchFamily="34" charset="-120"/>
              </a:rPr>
              <a:t>實施各項節能措施，如使用節能設備、優化空調系統等，降低能源消耗。</a:t>
            </a:r>
            <a:endParaRPr lang="en-US" sz="1650" dirty="0"/>
          </a:p>
        </p:txBody>
      </p:sp>
      <p:sp>
        <p:nvSpPr>
          <p:cNvPr id="17" name="Shape 14"/>
          <p:cNvSpPr/>
          <p:nvPr/>
        </p:nvSpPr>
        <p:spPr>
          <a:xfrm>
            <a:off x="753666" y="6656308"/>
            <a:ext cx="484465" cy="484465"/>
          </a:xfrm>
          <a:prstGeom prst="roundRect">
            <a:avLst>
              <a:gd name="adj" fmla="val 66676"/>
            </a:avLst>
          </a:prstGeom>
          <a:solidFill>
            <a:srgbClr val="F3F3FF"/>
          </a:solidFill>
          <a:ln w="22860">
            <a:solidFill>
              <a:srgbClr val="2D4DF2"/>
            </a:solidFill>
            <a:prstDash val="solid"/>
          </a:ln>
        </p:spPr>
        <p:txBody>
          <a:bodyPr/>
          <a:lstStyle/>
          <a:p>
            <a:endParaRPr lang="zh-TW" altLang="en-US"/>
          </a:p>
        </p:txBody>
      </p:sp>
      <p:sp>
        <p:nvSpPr>
          <p:cNvPr id="18" name="Text 15"/>
          <p:cNvSpPr/>
          <p:nvPr/>
        </p:nvSpPr>
        <p:spPr>
          <a:xfrm>
            <a:off x="904637" y="6746558"/>
            <a:ext cx="182404" cy="303967"/>
          </a:xfrm>
          <a:prstGeom prst="rect">
            <a:avLst/>
          </a:prstGeom>
          <a:noFill/>
          <a:ln/>
        </p:spPr>
        <p:txBody>
          <a:bodyPr wrap="none" lIns="0" tIns="0" rIns="0" bIns="0" rtlCol="0" anchor="t"/>
          <a:lstStyle/>
          <a:p>
            <a:pPr marL="0" indent="0" algn="ctr">
              <a:lnSpc>
                <a:spcPts val="2350"/>
              </a:lnSpc>
              <a:buNone/>
            </a:pPr>
            <a:r>
              <a:rPr lang="en-US" sz="2350" dirty="0">
                <a:solidFill>
                  <a:srgbClr val="00002E"/>
                </a:solidFill>
                <a:latin typeface="Nunito Semi Bold" pitchFamily="34" charset="0"/>
                <a:ea typeface="Nunito Semi Bold" pitchFamily="34" charset="-122"/>
                <a:cs typeface="Nunito Semi Bold" pitchFamily="34" charset="-120"/>
              </a:rPr>
              <a:t>4</a:t>
            </a:r>
            <a:endParaRPr lang="en-US" sz="2350" dirty="0"/>
          </a:p>
        </p:txBody>
      </p:sp>
      <p:sp>
        <p:nvSpPr>
          <p:cNvPr id="19" name="Text 16"/>
          <p:cNvSpPr/>
          <p:nvPr/>
        </p:nvSpPr>
        <p:spPr>
          <a:xfrm>
            <a:off x="1453396" y="6656308"/>
            <a:ext cx="2533412" cy="316706"/>
          </a:xfrm>
          <a:prstGeom prst="rect">
            <a:avLst/>
          </a:prstGeom>
          <a:noFill/>
          <a:ln/>
        </p:spPr>
        <p:txBody>
          <a:bodyPr wrap="none" lIns="0" tIns="0" rIns="0" bIns="0" rtlCol="0" anchor="t"/>
          <a:lstStyle/>
          <a:p>
            <a:pPr marL="0" indent="0">
              <a:lnSpc>
                <a:spcPts val="2450"/>
              </a:lnSpc>
              <a:buNone/>
            </a:pPr>
            <a:r>
              <a:rPr lang="en-US" sz="1950" dirty="0">
                <a:solidFill>
                  <a:srgbClr val="00002E"/>
                </a:solidFill>
                <a:latin typeface="Nunito Semi Bold" pitchFamily="34" charset="0"/>
                <a:ea typeface="Nunito Semi Bold" pitchFamily="34" charset="-122"/>
                <a:cs typeface="Nunito Semi Bold" pitchFamily="34" charset="-120"/>
              </a:rPr>
              <a:t>供應鏈管理</a:t>
            </a:r>
            <a:endParaRPr lang="en-US" sz="1950" dirty="0"/>
          </a:p>
        </p:txBody>
      </p:sp>
      <p:sp>
        <p:nvSpPr>
          <p:cNvPr id="20" name="Text 17"/>
          <p:cNvSpPr/>
          <p:nvPr/>
        </p:nvSpPr>
        <p:spPr>
          <a:xfrm>
            <a:off x="1453396" y="7102197"/>
            <a:ext cx="6936938" cy="344567"/>
          </a:xfrm>
          <a:prstGeom prst="rect">
            <a:avLst/>
          </a:prstGeom>
          <a:noFill/>
          <a:ln/>
        </p:spPr>
        <p:txBody>
          <a:bodyPr wrap="none" lIns="0" tIns="0" rIns="0" bIns="0" rtlCol="0" anchor="t"/>
          <a:lstStyle/>
          <a:p>
            <a:pPr marL="0" indent="0">
              <a:lnSpc>
                <a:spcPts val="2700"/>
              </a:lnSpc>
              <a:buNone/>
            </a:pPr>
            <a:r>
              <a:rPr lang="en-US" sz="1650" dirty="0">
                <a:solidFill>
                  <a:srgbClr val="00002E"/>
                </a:solidFill>
                <a:latin typeface="PT Sans" pitchFamily="34" charset="0"/>
                <a:ea typeface="PT Sans" pitchFamily="34" charset="-122"/>
                <a:cs typeface="PT Sans" pitchFamily="34" charset="-120"/>
              </a:rPr>
              <a:t>與供應商合作，共同推動可持續發展實踐，建立綠色供應鏈。</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253F0A33-C478-49CA-BA66-08330521B3B4}"/>
              </a:ext>
            </a:extLst>
          </p:cNvPr>
          <p:cNvGraphicFramePr>
            <a:graphicFrameLocks noGrp="1"/>
          </p:cNvGraphicFramePr>
          <p:nvPr>
            <p:extLst>
              <p:ext uri="{D42A27DB-BD31-4B8C-83A1-F6EECF244321}">
                <p14:modId xmlns:p14="http://schemas.microsoft.com/office/powerpoint/2010/main" val="1523567286"/>
              </p:ext>
            </p:extLst>
          </p:nvPr>
        </p:nvGraphicFramePr>
        <p:xfrm>
          <a:off x="3003177" y="1414929"/>
          <a:ext cx="10981765" cy="6294120"/>
        </p:xfrm>
        <a:graphic>
          <a:graphicData uri="http://schemas.openxmlformats.org/drawingml/2006/table">
            <a:tbl>
              <a:tblPr firstRow="1" bandRow="1">
                <a:tableStyleId>{5C22544A-7EE6-4342-B048-85BDC9FD1C3A}</a:tableStyleId>
              </a:tblPr>
              <a:tblGrid>
                <a:gridCol w="435610">
                  <a:extLst>
                    <a:ext uri="{9D8B030D-6E8A-4147-A177-3AD203B41FA5}">
                      <a16:colId xmlns:a16="http://schemas.microsoft.com/office/drawing/2014/main" val="3972329170"/>
                    </a:ext>
                  </a:extLst>
                </a:gridCol>
                <a:gridCol w="1950720">
                  <a:extLst>
                    <a:ext uri="{9D8B030D-6E8A-4147-A177-3AD203B41FA5}">
                      <a16:colId xmlns:a16="http://schemas.microsoft.com/office/drawing/2014/main" val="1567169733"/>
                    </a:ext>
                  </a:extLst>
                </a:gridCol>
                <a:gridCol w="1950720">
                  <a:extLst>
                    <a:ext uri="{9D8B030D-6E8A-4147-A177-3AD203B41FA5}">
                      <a16:colId xmlns:a16="http://schemas.microsoft.com/office/drawing/2014/main" val="3626423450"/>
                    </a:ext>
                  </a:extLst>
                </a:gridCol>
                <a:gridCol w="1950720">
                  <a:extLst>
                    <a:ext uri="{9D8B030D-6E8A-4147-A177-3AD203B41FA5}">
                      <a16:colId xmlns:a16="http://schemas.microsoft.com/office/drawing/2014/main" val="3916078916"/>
                    </a:ext>
                  </a:extLst>
                </a:gridCol>
                <a:gridCol w="4693995">
                  <a:extLst>
                    <a:ext uri="{9D8B030D-6E8A-4147-A177-3AD203B41FA5}">
                      <a16:colId xmlns:a16="http://schemas.microsoft.com/office/drawing/2014/main" val="4210345395"/>
                    </a:ext>
                  </a:extLst>
                </a:gridCol>
              </a:tblGrid>
              <a:tr h="370840">
                <a:tc>
                  <a:txBody>
                    <a:bodyPr/>
                    <a:lstStyle/>
                    <a:p>
                      <a:pPr>
                        <a:spcAft>
                          <a:spcPts val="0"/>
                        </a:spcAft>
                      </a:pPr>
                      <a:r>
                        <a:rPr lang="zh-TW" sz="1400" kern="100" dirty="0">
                          <a:effectLst/>
                          <a:latin typeface="Times New Roman" panose="02020603050405020304" pitchFamily="18" charset="0"/>
                          <a:ea typeface="細明體" panose="02020509000000000000" pitchFamily="49" charset="-120"/>
                        </a:rPr>
                        <a:t>面向</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rPr>
                        <a:t>重大議題 風險評估項目</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dirty="0">
                          <a:effectLst/>
                          <a:latin typeface="Times New Roman" panose="02020603050405020304" pitchFamily="18" charset="0"/>
                          <a:ea typeface="細明體" panose="02020509000000000000" pitchFamily="49" charset="-120"/>
                        </a:rPr>
                        <a:t>對應</a:t>
                      </a:r>
                      <a:r>
                        <a:rPr lang="en-US" sz="1400" kern="100" dirty="0">
                          <a:effectLst/>
                          <a:latin typeface="Times New Roman" panose="02020603050405020304" pitchFamily="18" charset="0"/>
                          <a:ea typeface="細明體" panose="02020509000000000000" pitchFamily="49" charset="-120"/>
                        </a:rPr>
                        <a:t> GRI </a:t>
                      </a:r>
                      <a:r>
                        <a:rPr lang="zh-TW" sz="1400" kern="100" dirty="0">
                          <a:effectLst/>
                          <a:latin typeface="Times New Roman" panose="02020603050405020304" pitchFamily="18" charset="0"/>
                          <a:ea typeface="細明體" panose="02020509000000000000" pitchFamily="49" charset="-120"/>
                        </a:rPr>
                        <a:t>與</a:t>
                      </a:r>
                      <a:r>
                        <a:rPr lang="en-US" sz="1400" kern="100" dirty="0">
                          <a:effectLst/>
                          <a:latin typeface="Times New Roman" panose="02020603050405020304" pitchFamily="18" charset="0"/>
                          <a:ea typeface="細明體" panose="02020509000000000000" pitchFamily="49" charset="-120"/>
                        </a:rPr>
                        <a:t> SASB </a:t>
                      </a:r>
                      <a:r>
                        <a:rPr lang="zh-TW" sz="1400" kern="100" dirty="0">
                          <a:effectLst/>
                          <a:latin typeface="Times New Roman" panose="02020603050405020304" pitchFamily="18" charset="0"/>
                          <a:ea typeface="細明體" panose="02020509000000000000" pitchFamily="49" charset="-120"/>
                        </a:rPr>
                        <a:t>主題</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dirty="0">
                          <a:effectLst/>
                          <a:latin typeface="Times New Roman" panose="02020603050405020304" pitchFamily="18" charset="0"/>
                          <a:ea typeface="細明體" panose="02020509000000000000" pitchFamily="49" charset="-120"/>
                        </a:rPr>
                        <a:t>對應</a:t>
                      </a:r>
                      <a:r>
                        <a:rPr lang="en-US" sz="1400" kern="100" dirty="0">
                          <a:effectLst/>
                          <a:latin typeface="細明體" panose="02020509000000000000" pitchFamily="49" charset="-120"/>
                          <a:ea typeface="新細明體" panose="02020500000000000000" pitchFamily="18" charset="-120"/>
                        </a:rPr>
                        <a:t>SDGs</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tc>
                <a:tc>
                  <a:txBody>
                    <a:bodyPr/>
                    <a:lstStyle/>
                    <a:p>
                      <a:pPr>
                        <a:spcAft>
                          <a:spcPts val="0"/>
                        </a:spcAft>
                      </a:pPr>
                      <a:r>
                        <a:rPr lang="zh-TW" sz="1400" kern="100" dirty="0">
                          <a:effectLst/>
                          <a:latin typeface="Times New Roman" panose="02020603050405020304" pitchFamily="18" charset="0"/>
                          <a:ea typeface="細明體" panose="02020509000000000000" pitchFamily="49" charset="-120"/>
                        </a:rPr>
                        <a:t>相關短中期策略與推動計畫及作為</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tc>
                <a:extLst>
                  <a:ext uri="{0D108BD9-81ED-4DB2-BD59-A6C34878D82A}">
                    <a16:rowId xmlns:a16="http://schemas.microsoft.com/office/drawing/2014/main" val="165502790"/>
                  </a:ext>
                </a:extLst>
              </a:tr>
              <a:tr h="370840">
                <a:tc>
                  <a:txBody>
                    <a:bodyPr/>
                    <a:lstStyle/>
                    <a:p>
                      <a:pPr>
                        <a:spcAft>
                          <a:spcPts val="0"/>
                        </a:spcAft>
                      </a:pPr>
                      <a:r>
                        <a:rPr lang="zh-TW" sz="1400" kern="100">
                          <a:effectLst/>
                          <a:latin typeface="Times New Roman" panose="02020603050405020304" pitchFamily="18" charset="0"/>
                          <a:ea typeface="細明體" panose="02020509000000000000" pitchFamily="49" charset="-120"/>
                          <a:cs typeface="Times New Roman" panose="02020603050405020304" pitchFamily="18" charset="0"/>
                        </a:rPr>
                        <a:t>環境</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cs typeface="Times New Roman" panose="02020603050405020304" pitchFamily="18" charset="0"/>
                        </a:rPr>
                        <a:t>環境衝擊及管理</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 302-1 </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能源消耗</a:t>
                      </a:r>
                      <a:b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b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 305 </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排放</a:t>
                      </a:r>
                    </a:p>
                  </a:txBody>
                  <a:tcPr marL="17780" marR="17780" marT="0" marB="0"/>
                </a:tc>
                <a:tc>
                  <a:txBody>
                    <a:bodyPr/>
                    <a:lstStyle/>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7</a:t>
                      </a:r>
                      <a:b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b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12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r>
                        <a:rPr lang="en-US" sz="1000">
                          <a:effectLst/>
                          <a:latin typeface="Times New Roman" panose="02020603050405020304" pitchFamily="18" charset="0"/>
                          <a:ea typeface="新細明體" panose="02020500000000000000" pitchFamily="18" charset="-120"/>
                          <a:cs typeface="Times New Roman" panose="02020603050405020304" pitchFamily="18" charset="0"/>
                        </a:rPr>
                        <a:t>•</a:t>
                      </a:r>
                      <a:r>
                        <a:rPr lang="zh-TW" sz="1000">
                          <a:effectLst/>
                          <a:latin typeface="Times New Roman" panose="02020603050405020304" pitchFamily="18" charset="0"/>
                          <a:ea typeface="新細明體" panose="02020500000000000000" pitchFamily="18" charset="-120"/>
                          <a:cs typeface="新細明體" panose="02020500000000000000" pitchFamily="18" charset="-120"/>
                        </a:rPr>
                        <a:t>本公司為資訊服務業，無工廠及相關製造機械，主要碳、水足跡及廢棄物皆為一般辦公產生。</a:t>
                      </a:r>
                      <a:endParaRPr lang="zh-TW" sz="1000">
                        <a:effectLst/>
                        <a:latin typeface="Times New Roman" panose="02020603050405020304" pitchFamily="18" charset="0"/>
                        <a:ea typeface="新細明體" panose="02020500000000000000" pitchFamily="18" charset="-120"/>
                        <a:cs typeface="Times New Roman" panose="02020603050405020304" pitchFamily="18" charset="0"/>
                      </a:endParaRPr>
                    </a:p>
                    <a:p>
                      <a:pPr>
                        <a:spcAft>
                          <a:spcPts val="0"/>
                        </a:spcAft>
                      </a:pPr>
                      <a:r>
                        <a:rPr lang="en-US" sz="1200" kern="0">
                          <a:effectLst/>
                          <a:latin typeface="新細明體" panose="02020500000000000000" pitchFamily="18" charset="-120"/>
                          <a:ea typeface="新細明體" panose="02020500000000000000" pitchFamily="18" charset="-120"/>
                          <a:cs typeface="新細明體" panose="02020500000000000000" pitchFamily="18" charset="-120"/>
                        </a:rPr>
                        <a:t>•</a:t>
                      </a:r>
                      <a:r>
                        <a:rPr lang="zh-TW" sz="1200" kern="0">
                          <a:effectLst/>
                          <a:latin typeface="Times New Roman" panose="02020603050405020304" pitchFamily="18" charset="0"/>
                          <a:ea typeface="新細明體" panose="02020500000000000000" pitchFamily="18" charset="-120"/>
                          <a:cs typeface="新細明體" panose="02020500000000000000" pitchFamily="18" charset="-120"/>
                        </a:rPr>
                        <a:t>定期盤查溫室氣體排放量計畫，檢視公司營運所面臨的衝擊。 根據結果再持續執行減碳措施，降低範疇</a:t>
                      </a:r>
                      <a:br>
                        <a:rPr lang="en-US" sz="1200" kern="0">
                          <a:effectLst/>
                          <a:latin typeface="Times New Roman" panose="02020603050405020304" pitchFamily="18" charset="0"/>
                          <a:ea typeface="新細明體" panose="02020500000000000000" pitchFamily="18" charset="-120"/>
                          <a:cs typeface="新細明體" panose="02020500000000000000" pitchFamily="18" charset="-120"/>
                        </a:rPr>
                      </a:br>
                      <a:r>
                        <a:rPr lang="en-US" sz="1200" kern="0">
                          <a:effectLst/>
                          <a:latin typeface="Times New Roman" panose="02020603050405020304" pitchFamily="18" charset="0"/>
                          <a:ea typeface="新細明體" panose="02020500000000000000" pitchFamily="18" charset="-120"/>
                          <a:cs typeface="新細明體" panose="02020500000000000000" pitchFamily="18" charset="-120"/>
                        </a:rPr>
                        <a:t>•</a:t>
                      </a:r>
                      <a:r>
                        <a:rPr lang="zh-TW" sz="1200" kern="0">
                          <a:effectLst/>
                          <a:latin typeface="Times New Roman" panose="02020603050405020304" pitchFamily="18" charset="0"/>
                          <a:ea typeface="新細明體" panose="02020500000000000000" pitchFamily="18" charset="-120"/>
                          <a:cs typeface="新細明體" panose="02020500000000000000" pitchFamily="18" charset="-120"/>
                        </a:rPr>
                        <a:t>公務車碳排放風險及因電力使用造成的範疇二溫室氣體間接排放。</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extLst>
                  <a:ext uri="{0D108BD9-81ED-4DB2-BD59-A6C34878D82A}">
                    <a16:rowId xmlns:a16="http://schemas.microsoft.com/office/drawing/2014/main" val="1344097613"/>
                  </a:ext>
                </a:extLst>
              </a:tr>
              <a:tr h="370840">
                <a:tc>
                  <a:txBody>
                    <a:bodyPr/>
                    <a:lstStyle/>
                    <a:p>
                      <a:pPr>
                        <a:spcAft>
                          <a:spcPts val="0"/>
                        </a:spcAft>
                      </a:pPr>
                      <a:r>
                        <a:rPr lang="en-US" sz="1400" kern="100">
                          <a:effectLst/>
                          <a:latin typeface="細明體" panose="02020509000000000000" pitchFamily="49" charset="-120"/>
                          <a:ea typeface="新細明體" panose="02020500000000000000" pitchFamily="18"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cs typeface="Times New Roman" panose="02020603050405020304" pitchFamily="18" charset="0"/>
                        </a:rPr>
                        <a:t>環保法令遵循</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a:t>
                      </a:r>
                      <a:r>
                        <a:rPr lang="en-US" sz="1200" b="1" kern="100">
                          <a:effectLst/>
                          <a:latin typeface="Times New Roman" panose="02020603050405020304" pitchFamily="18" charset="0"/>
                          <a:ea typeface="新細明體" panose="02020500000000000000" pitchFamily="18" charset="-120"/>
                          <a:cs typeface="Times New Roman" panose="02020603050405020304" pitchFamily="18" charset="0"/>
                        </a:rPr>
                        <a:t> TC-SI-130 </a:t>
                      </a:r>
                      <a:r>
                        <a:rPr lang="zh-TW" sz="1200" b="1" kern="100">
                          <a:effectLst/>
                          <a:latin typeface="Times New Roman" panose="02020603050405020304" pitchFamily="18" charset="0"/>
                          <a:ea typeface="新細明體" panose="02020500000000000000" pitchFamily="18" charset="-120"/>
                          <a:cs typeface="Times New Roman" panose="02020603050405020304" pitchFamily="18" charset="0"/>
                        </a:rPr>
                        <a:t>硬體設備環境</a:t>
                      </a:r>
                      <a:br>
                        <a:rPr lang="en-US" sz="1200" b="1" kern="100">
                          <a:effectLst/>
                          <a:latin typeface="Times New Roman" panose="02020603050405020304" pitchFamily="18" charset="0"/>
                          <a:ea typeface="新細明體" panose="02020500000000000000" pitchFamily="18" charset="-120"/>
                          <a:cs typeface="Times New Roman" panose="02020603050405020304" pitchFamily="18" charset="0"/>
                        </a:rPr>
                      </a:br>
                      <a:r>
                        <a:rPr lang="zh-TW" sz="1200" b="1" kern="100">
                          <a:effectLst/>
                          <a:latin typeface="Times New Roman" panose="02020603050405020304" pitchFamily="18" charset="0"/>
                          <a:ea typeface="新細明體" panose="02020500000000000000" pitchFamily="18" charset="-120"/>
                          <a:cs typeface="Times New Roman" panose="02020603050405020304" pitchFamily="18" charset="0"/>
                        </a:rPr>
                        <a:t>足跡</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SDG 13</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a:t>
                      </a:r>
                      <a:r>
                        <a:rPr lang="zh-TW" sz="1200" b="1" kern="1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參考</a:t>
                      </a:r>
                      <a:r>
                        <a:rPr lang="en-US" sz="1200" b="1" kern="1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 TCFD </a:t>
                      </a:r>
                      <a:r>
                        <a:rPr lang="zh-TW" sz="1200" b="1" kern="1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架構建構</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辨識氣候風險與機會結果，整合企業核心能力</a:t>
                      </a:r>
                      <a:r>
                        <a:rPr lang="zh-TW" sz="1200" kern="1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推動</a:t>
                      </a:r>
                      <a:r>
                        <a:rPr lang="en-US" sz="1200" kern="1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 ESG </a:t>
                      </a:r>
                      <a:r>
                        <a:rPr lang="zh-TW" sz="1200" kern="1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永續新商模</a:t>
                      </a:r>
                      <a:r>
                        <a:rPr lang="en-US" sz="1200" kern="1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 ESG </a:t>
                      </a:r>
                      <a:r>
                        <a:rPr lang="zh-TW" sz="1200" kern="1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零碳整合</a:t>
                      </a:r>
                      <a:br>
                        <a:rPr lang="en-US" sz="1200" kern="1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br>
                      <a:r>
                        <a:rPr lang="zh-TW" sz="1200" kern="1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管理系統。</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783716137"/>
                  </a:ext>
                </a:extLst>
              </a:tr>
              <a:tr h="370840">
                <a:tc>
                  <a:txBody>
                    <a:bodyPr/>
                    <a:lstStyle/>
                    <a:p>
                      <a:pPr>
                        <a:spcAft>
                          <a:spcPts val="0"/>
                        </a:spcAft>
                      </a:pPr>
                      <a:r>
                        <a:rPr lang="zh-TW" sz="1400" kern="100">
                          <a:effectLst/>
                          <a:latin typeface="Times New Roman" panose="02020603050405020304" pitchFamily="18" charset="0"/>
                          <a:ea typeface="細明體" panose="02020509000000000000" pitchFamily="49" charset="-120"/>
                          <a:cs typeface="Times New Roman" panose="02020603050405020304" pitchFamily="18" charset="0"/>
                        </a:rPr>
                        <a:t>社會</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cs typeface="Times New Roman" panose="02020603050405020304" pitchFamily="18" charset="0"/>
                        </a:rPr>
                        <a:t>職業安全</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403 </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職業安全衛生</a:t>
                      </a:r>
                    </a:p>
                  </a:txBody>
                  <a:tcPr marL="17780" marR="17780" marT="0" marB="0" anchor="ctr"/>
                </a:tc>
                <a:tc>
                  <a:txBody>
                    <a:bodyPr/>
                    <a:lstStyle/>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3</a:t>
                      </a:r>
                      <a:b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b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4</a:t>
                      </a:r>
                      <a:b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b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5</a:t>
                      </a:r>
                      <a:b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b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10</a:t>
                      </a:r>
                      <a:b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b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13</a:t>
                      </a:r>
                      <a:b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b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17</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r>
                        <a:rPr lang="en-US" sz="1000">
                          <a:effectLst/>
                          <a:latin typeface="Times New Roman" panose="02020603050405020304" pitchFamily="18" charset="0"/>
                          <a:ea typeface="新細明體" panose="02020500000000000000" pitchFamily="18" charset="-120"/>
                          <a:cs typeface="Times New Roman" panose="02020603050405020304" pitchFamily="18" charset="0"/>
                        </a:rPr>
                        <a:t>•</a:t>
                      </a:r>
                      <a:r>
                        <a:rPr lang="zh-TW" sz="1000">
                          <a:effectLst/>
                          <a:latin typeface="Times New Roman" panose="02020603050405020304" pitchFamily="18" charset="0"/>
                          <a:ea typeface="新細明體" panose="02020500000000000000" pitchFamily="18" charset="-120"/>
                          <a:cs typeface="Times New Roman" panose="02020603050405020304" pitchFamily="18" charset="0"/>
                        </a:rPr>
                        <a:t>為全體員工投保團體保險，定期安排免費員工健康檢查。</a:t>
                      </a:r>
                    </a:p>
                    <a:p>
                      <a:r>
                        <a:rPr lang="en-US" sz="1000">
                          <a:effectLst/>
                          <a:latin typeface="Times New Roman" panose="02020603050405020304" pitchFamily="18" charset="0"/>
                          <a:ea typeface="新細明體" panose="02020500000000000000" pitchFamily="18" charset="-120"/>
                          <a:cs typeface="Times New Roman" panose="02020603050405020304" pitchFamily="18" charset="0"/>
                        </a:rPr>
                        <a:t>•</a:t>
                      </a:r>
                      <a:r>
                        <a:rPr lang="zh-TW" sz="1000">
                          <a:effectLst/>
                          <a:latin typeface="Times New Roman" panose="02020603050405020304" pitchFamily="18" charset="0"/>
                          <a:ea typeface="新細明體" panose="02020500000000000000" pitchFamily="18" charset="-120"/>
                          <a:cs typeface="Times New Roman" panose="02020603050405020304" pitchFamily="18" charset="0"/>
                        </a:rPr>
                        <a:t>由臨場醫師、職護及職安衛業務同仁針對員工需要，定期辦理各式健康管理活動、健康促進講座及公安消防檢查，以確保員工安全並強化安全意識，持續優化公司內外部職業安全，減少相關危害。</a:t>
                      </a:r>
                    </a:p>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每年定期舉行消防檢測和職安教育訓練，培養員工緊急應變和自我安全管理的能力。</a:t>
                      </a:r>
                    </a:p>
                  </a:txBody>
                  <a:tcPr marL="17780" marR="17780" marT="0" marB="0" anchor="ctr"/>
                </a:tc>
                <a:extLst>
                  <a:ext uri="{0D108BD9-81ED-4DB2-BD59-A6C34878D82A}">
                    <a16:rowId xmlns:a16="http://schemas.microsoft.com/office/drawing/2014/main" val="2877136647"/>
                  </a:ext>
                </a:extLst>
              </a:tr>
              <a:tr h="370840">
                <a:tc>
                  <a:txBody>
                    <a:bodyPr/>
                    <a:lstStyle/>
                    <a:p>
                      <a:pPr>
                        <a:spcAft>
                          <a:spcPts val="0"/>
                        </a:spcAft>
                      </a:pPr>
                      <a:r>
                        <a:rPr lang="en-US" sz="1400" kern="100">
                          <a:solidFill>
                            <a:srgbClr val="FF0000"/>
                          </a:solidFill>
                          <a:effectLst/>
                          <a:latin typeface="細明體" panose="02020509000000000000" pitchFamily="49" charset="-120"/>
                          <a:ea typeface="新細明體" panose="02020500000000000000" pitchFamily="18"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cs typeface="Times New Roman" panose="02020603050405020304" pitchFamily="18" charset="0"/>
                        </a:rPr>
                        <a:t>服務品質安全</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102-43: </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利益相關者參與方式</a:t>
                      </a:r>
                    </a:p>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416-1: </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評估健康與安全影響的產品和服務類別</a:t>
                      </a:r>
                    </a:p>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417-1: </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產品和服務資訊與標籤的要求</a:t>
                      </a:r>
                    </a:p>
                  </a:txBody>
                  <a:tcPr marL="17780" marR="17780" marT="0" marB="0"/>
                </a:tc>
                <a:tc>
                  <a:txBody>
                    <a:bodyPr/>
                    <a:lstStyle/>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12</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16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marL="342900" lvl="0" indent="-342900">
                        <a:spcAft>
                          <a:spcPts val="0"/>
                        </a:spcAft>
                        <a:buFont typeface="+mj-lt"/>
                        <a:buAutoNum type="arabicPeriod"/>
                      </a:pP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申請</a:t>
                      </a: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 ISO 27001 </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資訊安全管理系統認證</a:t>
                      </a:r>
                    </a:p>
                    <a:p>
                      <a:pPr marL="342900" lvl="0" indent="-342900">
                        <a:spcAft>
                          <a:spcPts val="0"/>
                        </a:spcAft>
                        <a:buFont typeface="+mj-lt"/>
                        <a:buAutoNum type="arabicPeriod"/>
                      </a:pP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設有</a:t>
                      </a: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 080 </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客戶服務專線，提供客戶貼心的售後服務。</a:t>
                      </a:r>
                    </a:p>
                  </a:txBody>
                  <a:tcPr marL="17780" marR="17780" marT="0" marB="0"/>
                </a:tc>
                <a:extLst>
                  <a:ext uri="{0D108BD9-81ED-4DB2-BD59-A6C34878D82A}">
                    <a16:rowId xmlns:a16="http://schemas.microsoft.com/office/drawing/2014/main" val="3563417173"/>
                  </a:ext>
                </a:extLst>
              </a:tr>
              <a:tr h="370840">
                <a:tc>
                  <a:txBody>
                    <a:bodyPr/>
                    <a:lstStyle/>
                    <a:p>
                      <a:pPr>
                        <a:spcAft>
                          <a:spcPts val="0"/>
                        </a:spcAft>
                      </a:pPr>
                      <a:r>
                        <a:rPr lang="en-US" sz="1400" kern="100">
                          <a:solidFill>
                            <a:srgbClr val="FF0000"/>
                          </a:solidFill>
                          <a:effectLst/>
                          <a:latin typeface="細明體" panose="02020509000000000000" pitchFamily="49" charset="-120"/>
                          <a:ea typeface="新細明體" panose="02020500000000000000" pitchFamily="18"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cs typeface="Times New Roman" panose="02020603050405020304" pitchFamily="18" charset="0"/>
                        </a:rPr>
                        <a:t>資料安全</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1200" kern="100">
                          <a:effectLst/>
                          <a:latin typeface="細明體" panose="02020509000000000000" pitchFamily="49" charset="-120"/>
                          <a:ea typeface="新細明體" panose="02020500000000000000" pitchFamily="18" charset="-120"/>
                          <a:cs typeface="Times New Roman" panose="02020603050405020304" pitchFamily="18" charset="0"/>
                        </a:rPr>
                        <a:t>418 </a:t>
                      </a: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客戶隱私</a:t>
                      </a:r>
                      <a:r>
                        <a:rPr lang="en-US" sz="1200" kern="100">
                          <a:effectLst/>
                          <a:latin typeface="Times New Roman" panose="02020603050405020304" pitchFamily="18" charset="0"/>
                          <a:ea typeface="細明體" panose="02020509000000000000" pitchFamily="49"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p>
                      <a:pPr>
                        <a:spcAft>
                          <a:spcPts val="0"/>
                        </a:spcAft>
                      </a:pP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a:t>
                      </a:r>
                      <a:r>
                        <a:rPr lang="en-US" sz="1200" kern="100">
                          <a:effectLst/>
                          <a:latin typeface="Times New Roman" panose="02020603050405020304" pitchFamily="18" charset="0"/>
                          <a:ea typeface="細明體" panose="02020509000000000000" pitchFamily="49" charset="-120"/>
                          <a:cs typeface="Times New Roman" panose="02020603050405020304" pitchFamily="18" charset="0"/>
                        </a:rPr>
                        <a:t> TC-SI-220 </a:t>
                      </a: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資料隱私</a:t>
                      </a:r>
                      <a:r>
                        <a:rPr lang="en-US" sz="1200" kern="100">
                          <a:effectLst/>
                          <a:latin typeface="Times New Roman" panose="02020603050405020304" pitchFamily="18" charset="0"/>
                          <a:ea typeface="細明體" panose="02020509000000000000" pitchFamily="49"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p>
                      <a:pPr>
                        <a:spcAft>
                          <a:spcPts val="0"/>
                        </a:spcAft>
                      </a:pP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a:t>
                      </a:r>
                      <a:r>
                        <a:rPr lang="en-US" sz="1200" kern="100">
                          <a:effectLst/>
                          <a:latin typeface="Times New Roman" panose="02020603050405020304" pitchFamily="18" charset="0"/>
                          <a:ea typeface="細明體" panose="02020509000000000000" pitchFamily="49" charset="-120"/>
                          <a:cs typeface="Times New Roman" panose="02020603050405020304" pitchFamily="18" charset="0"/>
                        </a:rPr>
                        <a:t> TC-SI-230 </a:t>
                      </a: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資料安全</a:t>
                      </a:r>
                      <a:r>
                        <a:rPr lang="en-US" sz="1200" kern="100">
                          <a:effectLst/>
                          <a:latin typeface="Times New Roman" panose="02020603050405020304" pitchFamily="18" charset="0"/>
                          <a:ea typeface="細明體" panose="02020509000000000000" pitchFamily="49"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p>
                      <a:pPr>
                        <a:spcAft>
                          <a:spcPts val="0"/>
                        </a:spcAft>
                      </a:pP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a:t>
                      </a:r>
                      <a:r>
                        <a:rPr lang="en-US" sz="1200" kern="100">
                          <a:effectLst/>
                          <a:latin typeface="Times New Roman" panose="02020603050405020304" pitchFamily="18" charset="0"/>
                          <a:ea typeface="細明體" panose="02020509000000000000" pitchFamily="49" charset="-120"/>
                          <a:cs typeface="Times New Roman" panose="02020603050405020304" pitchFamily="18" charset="0"/>
                        </a:rPr>
                        <a:t> TC-SI-550 </a:t>
                      </a: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服務中斷風險</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9</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p>
                      <a:pPr>
                        <a:spcAft>
                          <a:spcPts val="0"/>
                        </a:spcAf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16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lnSpc>
                          <a:spcPct val="115000"/>
                        </a:lnSpc>
                        <a:spcAft>
                          <a:spcPts val="0"/>
                        </a:spcAft>
                      </a:pP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身為資訊服務業，每天處理龐大的資訊及機要資料，面對日益增加的資安攻擊，持續進行資料安全評估並加強管理，保障商業機密資訊及客戶隱私，對經濟面具正面影響；避免機密外洩事件發生對客戶或員工等利害關係人造成負面衝擊。</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extLst>
                  <a:ext uri="{0D108BD9-81ED-4DB2-BD59-A6C34878D82A}">
                    <a16:rowId xmlns:a16="http://schemas.microsoft.com/office/drawing/2014/main" val="592470086"/>
                  </a:ext>
                </a:extLst>
              </a:tr>
              <a:tr h="370840">
                <a:tc>
                  <a:txBody>
                    <a:bodyPr/>
                    <a:lstStyle/>
                    <a:p>
                      <a:pPr>
                        <a:spcAft>
                          <a:spcPts val="0"/>
                        </a:spcAft>
                      </a:pP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治理</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社會經濟與法令遵循</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1200" kern="100">
                          <a:effectLst/>
                          <a:latin typeface="細明體" panose="02020509000000000000" pitchFamily="49" charset="-120"/>
                          <a:ea typeface="新細明體" panose="02020500000000000000" pitchFamily="18" charset="-120"/>
                          <a:cs typeface="Times New Roman" panose="02020603050405020304" pitchFamily="18" charset="0"/>
                        </a:rPr>
                        <a:t>201-1 </a:t>
                      </a: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直接經濟價值</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p>
                      <a:pPr>
                        <a:spcAft>
                          <a:spcPts val="0"/>
                        </a:spcAft>
                      </a:pP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a:t>
                      </a:r>
                      <a:r>
                        <a:rPr lang="en-US" sz="1200" kern="100">
                          <a:effectLst/>
                          <a:latin typeface="Times New Roman" panose="02020603050405020304" pitchFamily="18" charset="0"/>
                          <a:ea typeface="細明體" panose="02020509000000000000" pitchFamily="49" charset="-120"/>
                          <a:cs typeface="Times New Roman" panose="02020603050405020304" pitchFamily="18" charset="0"/>
                        </a:rPr>
                        <a:t> 205-2, 205-3 </a:t>
                      </a: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反貪腐</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1400" kern="100">
                          <a:effectLst/>
                          <a:latin typeface="細明體" panose="02020509000000000000" pitchFamily="49" charset="-120"/>
                          <a:ea typeface="新細明體" panose="02020500000000000000" pitchFamily="18" charset="-120"/>
                          <a:cs typeface="Times New Roman" panose="02020603050405020304" pitchFamily="18" charset="0"/>
                        </a:rPr>
                        <a:t>-</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lnSpc>
                          <a:spcPct val="115000"/>
                        </a:lnSpc>
                        <a:spcAft>
                          <a:spcPts val="0"/>
                        </a:spcAft>
                      </a:pP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透過建立治理組織及落實內部控制機制，確保本公司所有人員及作業確實遵守相關法令規範。</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extLst>
                  <a:ext uri="{0D108BD9-81ED-4DB2-BD59-A6C34878D82A}">
                    <a16:rowId xmlns:a16="http://schemas.microsoft.com/office/drawing/2014/main" val="4176178168"/>
                  </a:ext>
                </a:extLst>
              </a:tr>
              <a:tr h="370840">
                <a:tc>
                  <a:txBody>
                    <a:bodyPr/>
                    <a:lstStyle/>
                    <a:p>
                      <a:pPr>
                        <a:spcAft>
                          <a:spcPts val="0"/>
                        </a:spcAft>
                      </a:pPr>
                      <a:r>
                        <a:rPr lang="en-US" sz="1400" kern="100">
                          <a:effectLst/>
                          <a:latin typeface="細明體" panose="02020509000000000000" pitchFamily="49" charset="-120"/>
                          <a:ea typeface="新細明體" panose="02020500000000000000" pitchFamily="18"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cs typeface="Times New Roman" panose="02020603050405020304" pitchFamily="18" charset="0"/>
                        </a:rPr>
                        <a:t>強化董事職能</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marL="342900" lvl="0" indent="-342900">
                        <a:spcAft>
                          <a:spcPts val="0"/>
                        </a:spcAft>
                        <a:buSzPts val="1200"/>
                        <a:buFont typeface="新細明體" panose="02020500000000000000" pitchFamily="18" charset="-120"/>
                        <a:buChar char=""/>
                        <a:tabLst>
                          <a:tab pos="304800" algn="l"/>
                        </a:tabLs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2-9~2-20 </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治理 </a:t>
                      </a:r>
                    </a:p>
                    <a:p>
                      <a:pPr marL="342900" lvl="0" indent="-342900">
                        <a:spcAft>
                          <a:spcPts val="0"/>
                        </a:spcAft>
                        <a:buSzPts val="1200"/>
                        <a:buFont typeface="新細明體" panose="02020500000000000000" pitchFamily="18" charset="-120"/>
                        <a:buChar char=""/>
                        <a:tabLst>
                          <a:tab pos="304800" algn="l"/>
                        </a:tabLs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2-22~2-28 </a:t>
                      </a: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策略、政策與 實務</a:t>
                      </a:r>
                    </a:p>
                  </a:txBody>
                  <a:tcPr marL="17780" marR="17780" marT="0" marB="0"/>
                </a:tc>
                <a:tc>
                  <a:txBody>
                    <a:bodyPr/>
                    <a:lstStyle/>
                    <a:p>
                      <a:pPr marL="342900" lvl="0" indent="-342900">
                        <a:spcAft>
                          <a:spcPts val="0"/>
                        </a:spcAft>
                        <a:buSzPts val="1200"/>
                        <a:buFont typeface="新細明體" panose="02020500000000000000" pitchFamily="18" charset="-120"/>
                        <a:buChar char=""/>
                        <a:tabLst>
                          <a:tab pos="304800" algn="l"/>
                        </a:tabLs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8</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p>
                      <a:pPr marL="342900" lvl="0" indent="-342900">
                        <a:spcAft>
                          <a:spcPts val="0"/>
                        </a:spcAft>
                        <a:buSzPts val="1200"/>
                        <a:buFont typeface="新細明體" panose="02020500000000000000" pitchFamily="18" charset="-120"/>
                        <a:buChar char=""/>
                        <a:tabLst>
                          <a:tab pos="304800" algn="l"/>
                        </a:tabLst>
                      </a:pP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SDG 16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marL="342900" lvl="0" indent="-342900">
                        <a:spcAft>
                          <a:spcPts val="0"/>
                        </a:spcAft>
                        <a:buFont typeface="Wingdings" panose="05000000000000000000" pitchFamily="2" charset="2"/>
                        <a:buChar char=""/>
                        <a:tabLst>
                          <a:tab pos="304800" algn="l"/>
                        </a:tabLst>
                      </a:pP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為董事規劃相關進修議題，每年提供董事最新法規、制度發展與政策。 </a:t>
                      </a:r>
                    </a:p>
                    <a:p>
                      <a:pPr marL="342900" lvl="0" indent="-342900">
                        <a:spcAft>
                          <a:spcPts val="0"/>
                        </a:spcAft>
                        <a:buFont typeface="Wingdings" panose="05000000000000000000" pitchFamily="2" charset="2"/>
                        <a:buChar char=""/>
                        <a:tabLst>
                          <a:tab pos="304800" algn="l"/>
                        </a:tabLst>
                      </a:pPr>
                      <a:r>
                        <a:rPr lang="zh-TW" sz="1200" kern="100">
                          <a:effectLst/>
                          <a:latin typeface="Times New Roman" panose="02020603050405020304" pitchFamily="18" charset="0"/>
                          <a:ea typeface="新細明體" panose="02020500000000000000" pitchFamily="18" charset="-120"/>
                          <a:cs typeface="Times New Roman" panose="02020603050405020304" pitchFamily="18" charset="0"/>
                        </a:rPr>
                        <a:t>為董事投保董事責任險，保障其受到訴訟或求償之可能訴訟及求償風險，並有助於強化公司治理</a:t>
                      </a:r>
                    </a:p>
                  </a:txBody>
                  <a:tcPr marL="17780" marR="17780" marT="0" marB="0"/>
                </a:tc>
                <a:extLst>
                  <a:ext uri="{0D108BD9-81ED-4DB2-BD59-A6C34878D82A}">
                    <a16:rowId xmlns:a16="http://schemas.microsoft.com/office/drawing/2014/main" val="149761680"/>
                  </a:ext>
                </a:extLst>
              </a:tr>
              <a:tr h="370840">
                <a:tc>
                  <a:txBody>
                    <a:bodyPr/>
                    <a:lstStyle/>
                    <a:p>
                      <a:pPr>
                        <a:spcAft>
                          <a:spcPts val="0"/>
                        </a:spcAft>
                      </a:pPr>
                      <a:r>
                        <a:rPr lang="en-US" sz="1400" kern="100">
                          <a:solidFill>
                            <a:srgbClr val="FF0000"/>
                          </a:solidFill>
                          <a:effectLst/>
                          <a:latin typeface="細明體" panose="02020509000000000000" pitchFamily="49" charset="-120"/>
                          <a:ea typeface="新細明體" panose="02020500000000000000" pitchFamily="18"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zh-TW" sz="1400" kern="100">
                          <a:effectLst/>
                          <a:latin typeface="Times New Roman" panose="02020603050405020304" pitchFamily="18" charset="0"/>
                          <a:ea typeface="細明體" panose="02020509000000000000" pitchFamily="49" charset="-120"/>
                          <a:cs typeface="Times New Roman" panose="02020603050405020304" pitchFamily="18" charset="0"/>
                        </a:rPr>
                        <a:t>利害關係人溝通</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1200" kern="100">
                          <a:effectLst/>
                          <a:latin typeface="細明體" panose="02020509000000000000" pitchFamily="49" charset="-120"/>
                          <a:ea typeface="新細明體" panose="02020500000000000000" pitchFamily="18" charset="-120"/>
                          <a:cs typeface="Times New Roman" panose="02020603050405020304" pitchFamily="18" charset="0"/>
                        </a:rPr>
                        <a:t>102 </a:t>
                      </a: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一般</a:t>
                      </a:r>
                      <a:r>
                        <a:rPr lang="zh-TW" sz="1200" kern="100">
                          <a:solidFill>
                            <a:srgbClr val="0000FF"/>
                          </a:solidFill>
                          <a:effectLst/>
                          <a:latin typeface="Times New Roman" panose="02020603050405020304" pitchFamily="18" charset="0"/>
                          <a:ea typeface="細明體" panose="02020509000000000000" pitchFamily="49" charset="-120"/>
                          <a:cs typeface="Times New Roman" panose="02020603050405020304" pitchFamily="18" charset="0"/>
                        </a:rPr>
                        <a:t>批</a:t>
                      </a: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露</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p>
                      <a:pPr>
                        <a:spcAft>
                          <a:spcPts val="0"/>
                        </a:spcAft>
                      </a:pPr>
                      <a:r>
                        <a:rPr lang="en-US" sz="1200" kern="100">
                          <a:effectLst/>
                          <a:latin typeface="細明體" panose="02020509000000000000" pitchFamily="49" charset="-120"/>
                          <a:ea typeface="新細明體" panose="02020500000000000000" pitchFamily="18" charset="-120"/>
                          <a:cs typeface="Times New Roman" panose="02020603050405020304" pitchFamily="18" charset="0"/>
                        </a:rPr>
                        <a:t>401 </a:t>
                      </a:r>
                      <a:r>
                        <a:rPr lang="zh-TW" sz="1200" kern="100">
                          <a:effectLst/>
                          <a:latin typeface="Times New Roman" panose="02020603050405020304" pitchFamily="18" charset="0"/>
                          <a:ea typeface="細明體" panose="02020509000000000000" pitchFamily="49" charset="-120"/>
                          <a:cs typeface="Times New Roman" panose="02020603050405020304" pitchFamily="18" charset="0"/>
                        </a:rPr>
                        <a:t>勞雇關係</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1200" kern="100">
                          <a:effectLst/>
                          <a:latin typeface="細明體" panose="02020509000000000000" pitchFamily="49" charset="-120"/>
                          <a:ea typeface="新細明體" panose="02020500000000000000" pitchFamily="18" charset="-120"/>
                          <a:cs typeface="Times New Roman" panose="02020603050405020304" pitchFamily="18" charset="0"/>
                        </a:rPr>
                        <a:t>SDG 8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p>
                      <a:pPr>
                        <a:spcAft>
                          <a:spcPts val="0"/>
                        </a:spcAft>
                      </a:pPr>
                      <a:r>
                        <a:rPr lang="en-US" sz="1200" kern="100">
                          <a:effectLst/>
                          <a:latin typeface="細明體" panose="02020509000000000000" pitchFamily="49" charset="-120"/>
                          <a:ea typeface="新細明體" panose="02020500000000000000" pitchFamily="18" charset="-120"/>
                          <a:cs typeface="Times New Roman" panose="02020603050405020304" pitchFamily="18" charset="0"/>
                        </a:rPr>
                        <a:t>SDG 16</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marL="342900" lvl="0" indent="-342900">
                        <a:spcAft>
                          <a:spcPts val="0"/>
                        </a:spcAft>
                        <a:buFont typeface="Wingdings" panose="05000000000000000000" pitchFamily="2" charset="2"/>
                        <a:buChar char=""/>
                      </a:pPr>
                      <a:r>
                        <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rPr>
                        <a:t>關心利害關係人在意的重要議題，避免與本公司立場不同，引起經營或訴訟風險。</a:t>
                      </a:r>
                    </a:p>
                    <a:p>
                      <a:pPr marL="342900" lvl="0" indent="-342900">
                        <a:spcAft>
                          <a:spcPts val="0"/>
                        </a:spcAft>
                        <a:buFont typeface="Wingdings" panose="05000000000000000000" pitchFamily="2" charset="2"/>
                        <a:buChar char=""/>
                      </a:pPr>
                      <a:r>
                        <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rPr>
                        <a:t>透過各種溝通管道互相理解，減少衝突。</a:t>
                      </a:r>
                    </a:p>
                  </a:txBody>
                  <a:tcPr marL="17780" marR="17780" marT="0" marB="0"/>
                </a:tc>
                <a:extLst>
                  <a:ext uri="{0D108BD9-81ED-4DB2-BD59-A6C34878D82A}">
                    <a16:rowId xmlns:a16="http://schemas.microsoft.com/office/drawing/2014/main" val="3874382805"/>
                  </a:ext>
                </a:extLst>
              </a:tr>
            </a:tbl>
          </a:graphicData>
        </a:graphic>
      </p:graphicFrame>
      <p:sp>
        <p:nvSpPr>
          <p:cNvPr id="4" name="矩形 3">
            <a:extLst>
              <a:ext uri="{FF2B5EF4-FFF2-40B4-BE49-F238E27FC236}">
                <a16:creationId xmlns:a16="http://schemas.microsoft.com/office/drawing/2014/main" id="{9AE0044D-FAD0-4204-B861-02FF5FEEDCDB}"/>
              </a:ext>
            </a:extLst>
          </p:cNvPr>
          <p:cNvSpPr/>
          <p:nvPr/>
        </p:nvSpPr>
        <p:spPr>
          <a:xfrm>
            <a:off x="282389" y="211269"/>
            <a:ext cx="7315200" cy="1046440"/>
          </a:xfrm>
          <a:prstGeom prst="rect">
            <a:avLst/>
          </a:prstGeom>
        </p:spPr>
        <p:txBody>
          <a:bodyPr>
            <a:spAutoFit/>
          </a:bodyPr>
          <a:lstStyle/>
          <a:p>
            <a:pPr>
              <a:spcAft>
                <a:spcPts val="0"/>
              </a:spcAft>
            </a:pPr>
            <a:r>
              <a:rPr lang="en-US" altLang="zh-TW" sz="2800" b="1" kern="100" dirty="0">
                <a:latin typeface="Arial" panose="020B0604020202020204" pitchFamily="34" charset="0"/>
                <a:cs typeface="Times New Roman" panose="02020603050405020304" pitchFamily="18" charset="0"/>
              </a:rPr>
              <a:t>1-2. </a:t>
            </a:r>
            <a:r>
              <a:rPr lang="zh-TW" altLang="zh-TW" sz="2800" b="1" kern="100" dirty="0">
                <a:latin typeface="Arial" panose="020B0604020202020204" pitchFamily="34" charset="0"/>
                <a:cs typeface="Times New Roman" panose="02020603050405020304" pitchFamily="18" charset="0"/>
              </a:rPr>
              <a:t>重大性分析與利害關係人議合 </a:t>
            </a:r>
          </a:p>
          <a:p>
            <a:pPr>
              <a:spcAft>
                <a:spcPts val="0"/>
              </a:spcAft>
            </a:pPr>
            <a:r>
              <a:rPr lang="en-US" altLang="zh-TW" sz="1600" kern="100" dirty="0">
                <a:latin typeface="Times New Roman" panose="02020603050405020304" pitchFamily="18" charset="0"/>
              </a:rPr>
              <a:t> </a:t>
            </a:r>
            <a:endParaRPr lang="zh-TW" altLang="zh-TW" sz="1600" kern="100" dirty="0">
              <a:latin typeface="Times New Roman" panose="02020603050405020304" pitchFamily="18" charset="0"/>
            </a:endParaRPr>
          </a:p>
          <a:p>
            <a:pPr>
              <a:spcAft>
                <a:spcPts val="0"/>
              </a:spcAft>
            </a:pPr>
            <a:r>
              <a:rPr lang="zh-TW" altLang="zh-TW" kern="100" dirty="0">
                <a:latin typeface="Times New Roman" panose="02020603050405020304" pitchFamily="18" charset="0"/>
                <a:ea typeface="細明體" panose="02020509000000000000" pitchFamily="49" charset="-120"/>
              </a:rPr>
              <a:t>重大主題管理、</a:t>
            </a:r>
            <a:r>
              <a:rPr lang="en-US" altLang="zh-TW" kern="100" dirty="0">
                <a:latin typeface="Times New Roman" panose="02020603050405020304" pitchFamily="18" charset="0"/>
                <a:ea typeface="細明體" panose="02020509000000000000" pitchFamily="49" charset="-120"/>
              </a:rPr>
              <a:t>GRI </a:t>
            </a:r>
            <a:r>
              <a:rPr lang="zh-TW" altLang="zh-TW" kern="100" dirty="0">
                <a:latin typeface="Times New Roman" panose="02020603050405020304" pitchFamily="18" charset="0"/>
                <a:ea typeface="細明體" panose="02020509000000000000" pitchFamily="49" charset="-120"/>
              </a:rPr>
              <a:t>對應</a:t>
            </a:r>
            <a:r>
              <a:rPr lang="en-US" altLang="zh-TW" kern="100" dirty="0">
                <a:latin typeface="Times New Roman" panose="02020603050405020304" pitchFamily="18" charset="0"/>
                <a:ea typeface="細明體" panose="02020509000000000000" pitchFamily="49" charset="-120"/>
              </a:rPr>
              <a:t> SDGS </a:t>
            </a:r>
            <a:r>
              <a:rPr lang="zh-TW" altLang="zh-TW" kern="100" dirty="0">
                <a:latin typeface="Times New Roman" panose="02020603050405020304" pitchFamily="18" charset="0"/>
                <a:ea typeface="細明體" panose="02020509000000000000" pitchFamily="49" charset="-120"/>
              </a:rPr>
              <a:t>對應 短中長期作為</a:t>
            </a:r>
            <a:endParaRPr lang="zh-TW" altLang="zh-TW" sz="1600" kern="100" dirty="0">
              <a:latin typeface="Times New Roman" panose="02020603050405020304" pitchFamily="18" charset="0"/>
            </a:endParaRPr>
          </a:p>
        </p:txBody>
      </p:sp>
    </p:spTree>
    <p:extLst>
      <p:ext uri="{BB962C8B-B14F-4D97-AF65-F5344CB8AC3E}">
        <p14:creationId xmlns:p14="http://schemas.microsoft.com/office/powerpoint/2010/main" val="2798436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12356</Words>
  <Application>Microsoft Office PowerPoint</Application>
  <PresentationFormat>自訂</PresentationFormat>
  <Paragraphs>1773</Paragraphs>
  <Slides>58</Slides>
  <Notes>8</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58</vt:i4>
      </vt:variant>
    </vt:vector>
  </HeadingPairs>
  <TitlesOfParts>
    <vt:vector size="73" baseType="lpstr">
      <vt:lpstr>Book Antiqua</vt:lpstr>
      <vt:lpstr>細明體</vt:lpstr>
      <vt:lpstr>Aptos</vt:lpstr>
      <vt:lpstr>Nunito Semi Bold</vt:lpstr>
      <vt:lpstr>新細明體</vt:lpstr>
      <vt:lpstr>Times New Roman</vt:lpstr>
      <vt:lpstr>微軟正黑體</vt:lpstr>
      <vt:lpstr>Arial</vt:lpstr>
      <vt:lpstr>PT Sans</vt:lpstr>
      <vt:lpstr>Verdana</vt:lpstr>
      <vt:lpstr>思源黑體</vt:lpstr>
      <vt:lpstr>Wingdings</vt:lpstr>
      <vt:lpstr>Calibri</vt:lpstr>
      <vt:lpstr>標楷體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三、健康友善職場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DMS Manager</dc:creator>
  <cp:lastModifiedBy>Consultant Team1</cp:lastModifiedBy>
  <cp:revision>18</cp:revision>
  <dcterms:created xsi:type="dcterms:W3CDTF">2024-10-24T07:14:23Z</dcterms:created>
  <dcterms:modified xsi:type="dcterms:W3CDTF">2025-07-22T09:19:25Z</dcterms:modified>
</cp:coreProperties>
</file>